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59" r:id="rId11"/>
    <p:sldId id="268" r:id="rId12"/>
    <p:sldId id="292" r:id="rId13"/>
    <p:sldId id="294" r:id="rId14"/>
    <p:sldId id="282" r:id="rId15"/>
    <p:sldId id="296" r:id="rId16"/>
    <p:sldId id="286" r:id="rId17"/>
    <p:sldId id="289" r:id="rId18"/>
    <p:sldId id="280" r:id="rId19"/>
    <p:sldId id="288" r:id="rId20"/>
    <p:sldId id="300" r:id="rId21"/>
    <p:sldId id="302" r:id="rId22"/>
    <p:sldId id="290" r:id="rId23"/>
    <p:sldId id="269" r:id="rId24"/>
    <p:sldId id="270" r:id="rId25"/>
    <p:sldId id="271" r:id="rId26"/>
    <p:sldId id="298" r:id="rId27"/>
    <p:sldId id="272" r:id="rId28"/>
    <p:sldId id="273" r:id="rId29"/>
    <p:sldId id="274" r:id="rId30"/>
    <p:sldId id="275" r:id="rId31"/>
    <p:sldId id="277" r:id="rId32"/>
    <p:sldId id="276" r:id="rId33"/>
    <p:sldId id="279" r:id="rId34"/>
    <p:sldId id="27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kmrz.ru/catimg/32/326196.jpg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img.labirint.ru/images/books1/30706/scrn_big_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hyperlink" Target="http://www.proshkolu.ru/user/isakova43/file/115707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cs1899.vkontakte.ru/u26680012/1976676/x_e075bba6.jpg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alphabetos.ru/img/176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hyperlink" Target="http://www.ozon.ru/multimedia/books_covers/ol1563_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ozon.ru/multimedia/books_covers/1000395142.jpg" TargetMode="Externa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photobucket.com/albums/pp346/polny_shkaf/MySPrijatelem_1.jpg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shop.germany.ru/cart/images/b_12708.jpg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books.iqbuy.ru/ViewImage.php?isbn=9785378003204&amp;psfx=b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hyperlink" Target="http://books.iqbuy.ru/ViewImage.php?isbn=9785711600091&amp;psfx=b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lexgetti.narod.ru/img309.jpg" TargetMode="External"/><Relationship Id="rId5" Type="http://schemas.openxmlformats.org/officeDocument/2006/relationships/image" Target="../media/image41.jpeg"/><Relationship Id="rId4" Type="http://schemas.openxmlformats.org/officeDocument/2006/relationships/hyperlink" Target="http://mp3-kniga.ru:8063/WWW/bibliofil/img/ogorod-neposlushanie1975.jpg" TargetMode="External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1124744"/>
            <a:ext cx="8208912" cy="1800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8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«</a:t>
            </a:r>
            <a: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Сергей Михалков - детям</a:t>
            </a:r>
            <a:r>
              <a:rPr lang="ru-RU" sz="48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»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4379827"/>
            <a:ext cx="3992488" cy="17526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Логачева Надежда Владимировна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МКДОУ детский сад № 3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Узловая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1935 год в «Пионере» был напечатан «Дядя Степа» не с иллюстрациями художника, а с фотографиями самого автора.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01" y="2784700"/>
            <a:ext cx="3168352" cy="33856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59" y="2960616"/>
            <a:ext cx="3332875" cy="3204688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288032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В 1936 году </a:t>
            </a:r>
            <a:r>
              <a:rPr lang="ru-RU" sz="2800" dirty="0" err="1">
                <a:latin typeface="+mn-lt"/>
              </a:rPr>
              <a:t>Детгиз</a:t>
            </a:r>
            <a:r>
              <a:rPr lang="ru-RU" sz="2800" dirty="0">
                <a:latin typeface="+mn-lt"/>
              </a:rPr>
              <a:t> (нынешнее издательство «Детская литература») выпустил поэму «Дядя Степа» отдельной книжкой.</a:t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В этом же издательстве Сергей Михалков лично познакомился с Аркадием Гайдаром, Агнией </a:t>
            </a:r>
            <a:r>
              <a:rPr lang="ru-RU" sz="2800" dirty="0" err="1">
                <a:latin typeface="+mn-lt"/>
              </a:rPr>
              <a:t>Барто</a:t>
            </a:r>
            <a:r>
              <a:rPr lang="ru-RU" sz="2800" dirty="0">
                <a:latin typeface="+mn-lt"/>
              </a:rPr>
              <a:t>, Михаилом Пришвиным, а также со Львом Кассилем.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1351357" cy="18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42417"/>
            <a:ext cx="11620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8680"/>
            <a:ext cx="1618199" cy="179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23" y="4941168"/>
            <a:ext cx="1181019" cy="149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6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288" y="1"/>
            <a:ext cx="8748712" cy="1340768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 2" pitchFamily="18" charset="2"/>
              <a:buNone/>
            </a:pP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ru-RU" sz="4400" b="1" dirty="0">
                <a:solidFill>
                  <a:schemeClr val="tx2">
                    <a:lumMod val="75000"/>
                  </a:schemeClr>
                </a:solidFill>
              </a:rPr>
              <a:t>Первые детские стихи Михалкова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988840"/>
            <a:ext cx="3528268" cy="331236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24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"Мы едем, едем, едем</a:t>
            </a:r>
            <a:br>
              <a:rPr lang="ru-RU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В далекие края,</a:t>
            </a:r>
            <a:br>
              <a:rPr lang="ru-RU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Хорошие соседи,</a:t>
            </a:r>
            <a:br>
              <a:rPr lang="ru-RU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Счастливые друзья.</a:t>
            </a:r>
            <a:br>
              <a:rPr lang="ru-RU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Нам весело живется,</a:t>
            </a:r>
            <a:br>
              <a:rPr lang="ru-RU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Мы песенку поем,</a:t>
            </a:r>
            <a:br>
              <a:rPr lang="ru-RU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И в песенке поется</a:t>
            </a:r>
            <a:br>
              <a:rPr lang="ru-RU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О том, как мы живем."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316" name="i-main-pic" descr="Картинка 407 из 155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159" y="1196752"/>
            <a:ext cx="4519190" cy="559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288" y="1772816"/>
            <a:ext cx="3457079" cy="35845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800" b="1" dirty="0">
                <a:solidFill>
                  <a:schemeClr val="tx2">
                    <a:lumMod val="75000"/>
                  </a:schemeClr>
                </a:solidFill>
              </a:rPr>
              <a:t>Стихи были звонкие, веселые, динамичные, емкие, упругие, чеканные, легко врезающиеся в память</a:t>
            </a:r>
            <a:r>
              <a:rPr lang="ru-RU" sz="3800" dirty="0">
                <a:solidFill>
                  <a:schemeClr val="tx2">
                    <a:lumMod val="10000"/>
                  </a:schemeClr>
                </a:solidFill>
              </a:rPr>
              <a:t>.</a:t>
            </a:r>
            <a:r>
              <a:rPr lang="ru-RU" sz="4700" b="1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endParaRPr lang="ru-RU" sz="4700" i="1" dirty="0">
              <a:solidFill>
                <a:schemeClr val="tx2">
                  <a:lumMod val="1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500" dirty="0">
              <a:solidFill>
                <a:schemeClr val="tx2">
                  <a:lumMod val="1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sz="35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4339" name="i-main-pic" descr="Картинка 104 из 155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016" y="128252"/>
            <a:ext cx="5112568" cy="657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06913" y="5500688"/>
            <a:ext cx="44291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«А у нас на кухне газ.</a:t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А у вас?</a:t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А у нас водопровод.</a:t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Вот.» </a:t>
            </a:r>
          </a:p>
        </p:txBody>
      </p:sp>
      <p:pic>
        <p:nvPicPr>
          <p:cNvPr id="14341" name="Рисунок 4" descr="Изображение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88913"/>
            <a:ext cx="16557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692943"/>
            <a:ext cx="4038600" cy="5400675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dirty="0">
                <a:solidFill>
                  <a:schemeClr val="tx2">
                    <a:lumMod val="90000"/>
                  </a:schemeClr>
                </a:solidFill>
              </a:rPr>
              <a:t>   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Стихи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  Сергея Михалкова  полюбили дети.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   Его творчество быстро встало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   в  ряд  с творчеством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   С. Маршака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   К. Чуковского</a:t>
            </a:r>
          </a:p>
        </p:txBody>
      </p:sp>
      <p:pic>
        <p:nvPicPr>
          <p:cNvPr id="15363" name="i-main-pic" descr="Картинка 131 из 1550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520" y="296726"/>
            <a:ext cx="4680198" cy="6264547"/>
          </a:xfrm>
        </p:spPr>
      </p:pic>
    </p:spTree>
  </p:cSld>
  <p:clrMapOvr>
    <a:masterClrMapping/>
  </p:clrMapOvr>
  <p:transition>
    <p:wheel spokes="3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-main-pic" descr="Картинка 7 из 217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1" y="404664"/>
            <a:ext cx="4214242" cy="6192687"/>
          </a:xfrm>
        </p:spPr>
      </p:pic>
      <p:pic>
        <p:nvPicPr>
          <p:cNvPr id="17411" name="Содержимое 5" descr="http://www.ozon.ru/multimedia/books_covers/ol1563_1.jpg">
            <a:hlinkClick r:id="rId4"/>
          </p:cNvPr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46988" y="188640"/>
            <a:ext cx="4500562" cy="6552728"/>
          </a:xfrm>
        </p:spPr>
      </p:pic>
    </p:spTree>
  </p:cSld>
  <p:clrMapOvr>
    <a:masterClrMapping/>
  </p:clrMapOvr>
  <p:transition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4800"/>
            <a:ext cx="8355504" cy="762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dirty="0">
                <a:solidFill>
                  <a:srgbClr val="00B0F0"/>
                </a:solidFill>
              </a:rPr>
              <a:t>«Лесная академия»</a:t>
            </a:r>
          </a:p>
        </p:txBody>
      </p:sp>
      <p:sp>
        <p:nvSpPr>
          <p:cNvPr id="20483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1268413"/>
            <a:ext cx="5207000" cy="532923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«Как-то летом, на лужайке,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Очень умный Майский Жук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Основал для насекомых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Академию наук.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Академия открыта!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От зари и до зари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Насекомые лесные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изучают буквари: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А – Акула,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Б – Береза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В – ворона,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Г – гроза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Шмель и Муха, не жужжите!</a:t>
            </a:r>
          </a:p>
          <a:p>
            <a:pPr marL="292100">
              <a:buFont typeface="Wingdings 2" pitchFamily="18" charset="2"/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Успокойся, Стрекоза…»</a:t>
            </a:r>
          </a:p>
          <a:p>
            <a:pPr marL="292100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20484" name="i-main-pic" descr="Картинка 1 из 11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25598"/>
            <a:ext cx="4679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/>
            </a:solidFill>
          </a:ln>
        </p:spPr>
        <p:txBody>
          <a:bodyPr/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B0F0"/>
                </a:solidFill>
              </a:rPr>
              <a:t>«Мы с приятелем»</a:t>
            </a:r>
          </a:p>
        </p:txBody>
      </p:sp>
      <p:pic>
        <p:nvPicPr>
          <p:cNvPr id="21507" name="Picture 2" descr="Картинка 5 из 30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30" y="1268760"/>
            <a:ext cx="3719095" cy="533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6"/>
          <p:cNvSpPr>
            <a:spLocks noChangeArrowheads="1"/>
          </p:cNvSpPr>
          <p:nvPr/>
        </p:nvSpPr>
        <p:spPr bwMode="auto">
          <a:xfrm>
            <a:off x="3995739" y="1700213"/>
            <a:ext cx="4691062" cy="4832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«Мы с приятелем вдвоем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Замечательно живем!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Мы такие с ним друзья —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Куда он. Туда и я!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Мы имеем по карманам: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Две резинки, два крючка,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Две больших стеклянных пробки,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Двух жуков в одной коробке,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Два тяжелых пятачка…»</a:t>
            </a:r>
          </a:p>
        </p:txBody>
      </p:sp>
    </p:spTree>
  </p:cSld>
  <p:clrMapOvr>
    <a:masterClrMapping/>
  </p:clrMapOvr>
  <p:transition>
    <p:pull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8D7C55-09C6-7CD9-F36B-DA19EE460038}"/>
              </a:ext>
            </a:extLst>
          </p:cNvPr>
          <p:cNvSpPr txBox="1"/>
          <p:nvPr/>
        </p:nvSpPr>
        <p:spPr>
          <a:xfrm>
            <a:off x="4211960" y="381877"/>
            <a:ext cx="4680520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/>
              <a:t>                              В доме восемь дробь один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У заставы Ильича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Жил высокий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 гражданин,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По прозванью Каланча,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br>
              <a:rPr lang="ru-RU" sz="1800" b="1" dirty="0"/>
            </a:br>
            <a:r>
              <a:rPr lang="ru-RU" sz="1800" b="1" dirty="0"/>
              <a:t>                              По фамилии Степанов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И по имени Степан,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Из районных великанов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Самый главный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dirty="0"/>
              <a:t>              </a:t>
            </a:r>
            <a:r>
              <a:rPr lang="ru-RU" sz="1800" b="1" dirty="0"/>
              <a:t>                  великан.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br>
              <a:rPr lang="ru-RU" sz="1800" b="1" dirty="0"/>
            </a:br>
            <a:r>
              <a:rPr lang="ru-RU" sz="1800" b="1" dirty="0"/>
              <a:t>                               Уважали дядю Стёпу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За такую высоту.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Шел с работы дядя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dirty="0"/>
              <a:t>                              </a:t>
            </a:r>
            <a:r>
              <a:rPr lang="ru-RU" sz="1800" b="1" dirty="0"/>
              <a:t> Стёпа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 Видно было за версту.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br>
              <a:rPr lang="ru-RU" sz="1800" b="1" dirty="0"/>
            </a:br>
            <a:r>
              <a:rPr lang="ru-RU" sz="1800" b="1" dirty="0"/>
              <a:t>                              Лихо мерили шаги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Две огромные ноги: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Сорок пятого размера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/>
              <a:t>                              Покупал он сапоги.</a:t>
            </a:r>
          </a:p>
        </p:txBody>
      </p:sp>
      <p:pic>
        <p:nvPicPr>
          <p:cNvPr id="6" name="i-main-pic" descr="Картинка 22 из 217">
            <a:hlinkClick r:id="rId2"/>
            <a:extLst>
              <a:ext uri="{FF2B5EF4-FFF2-40B4-BE49-F238E27FC236}">
                <a16:creationId xmlns:a16="http://schemas.microsoft.com/office/drawing/2014/main" id="{9EE06E09-DA96-90B4-02DF-74099DBAB903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381877"/>
            <a:ext cx="5040560" cy="6248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A13C4B-2729-4D22-4897-AB2217E62E5E}"/>
              </a:ext>
            </a:extLst>
          </p:cNvPr>
          <p:cNvSpPr txBox="1"/>
          <p:nvPr/>
        </p:nvSpPr>
        <p:spPr>
          <a:xfrm>
            <a:off x="212997" y="105148"/>
            <a:ext cx="63367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b="1" dirty="0"/>
              <a:t>Самые знаменитые стихи Михалкова   про дядю Степу: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350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664"/>
            <a:ext cx="8218487" cy="1817836"/>
          </a:xfrm>
        </p:spPr>
        <p:txBody>
          <a:bodyPr>
            <a:normAutofit/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«Дядя Степа»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«Дядя Степа - милиционер»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«Дядя Степа и Егор»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«Дядя Степа - ветеран»</a:t>
            </a:r>
          </a:p>
        </p:txBody>
      </p:sp>
      <p:pic>
        <p:nvPicPr>
          <p:cNvPr id="24579" name="Picture 7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69904">
            <a:off x="6325141" y="3270508"/>
            <a:ext cx="2237091" cy="286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18904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22515">
            <a:off x="685171" y="2243874"/>
            <a:ext cx="2488352" cy="33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97858451049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1" y="3641613"/>
            <a:ext cx="2016100" cy="27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2580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1988" y="2375887"/>
            <a:ext cx="2021508" cy="258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E1F873-5611-E8E5-FF30-58BE72B95678}"/>
              </a:ext>
            </a:extLst>
          </p:cNvPr>
          <p:cNvSpPr txBox="1"/>
          <p:nvPr/>
        </p:nvSpPr>
        <p:spPr>
          <a:xfrm>
            <a:off x="503548" y="548680"/>
            <a:ext cx="8136904" cy="25853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449580" algn="l"/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Цели: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35330" indent="-285750" algn="just">
              <a:buFont typeface="Wingdings" panose="05000000000000000000" pitchFamily="2" charset="2"/>
              <a:buChar char="v"/>
            </a:pPr>
            <a:r>
              <a:rPr lang="ru-RU" sz="1800" b="1" i="0" dirty="0">
                <a:solidFill>
                  <a:srgbClr val="000000"/>
                </a:solidFill>
                <a:effectLst/>
              </a:rPr>
              <a:t>Расширить представление детей о жизни и творчестве известного писателя </a:t>
            </a:r>
            <a:r>
              <a:rPr lang="ru-RU" sz="1800" b="1" i="0" dirty="0" err="1">
                <a:solidFill>
                  <a:srgbClr val="000000"/>
                </a:solidFill>
                <a:effectLst/>
              </a:rPr>
              <a:t>С.В.Михалкова</a:t>
            </a:r>
            <a:r>
              <a:rPr lang="ru-RU" sz="1800" b="1" i="0" dirty="0">
                <a:solidFill>
                  <a:srgbClr val="000000"/>
                </a:solidFill>
                <a:effectLst/>
              </a:rPr>
              <a:t>;</a:t>
            </a:r>
            <a:endParaRPr lang="ru-RU" sz="1400" b="1" dirty="0">
              <a:solidFill>
                <a:srgbClr val="000000"/>
              </a:solidFill>
            </a:endParaRPr>
          </a:p>
          <a:p>
            <a:pPr marL="735330" indent="-285750" algn="just">
              <a:buFont typeface="Wingdings" panose="05000000000000000000" pitchFamily="2" charset="2"/>
              <a:buChar char="v"/>
            </a:pPr>
            <a:r>
              <a:rPr lang="ru-RU" sz="1800" b="1" i="0" dirty="0">
                <a:solidFill>
                  <a:srgbClr val="000000"/>
                </a:solidFill>
                <a:effectLst/>
              </a:rPr>
              <a:t>Воспитывать интерес к литературе, чтению книг, желание знакомиться с новыми произведениями;</a:t>
            </a:r>
            <a:endParaRPr lang="ru-RU" sz="1400" b="1" dirty="0">
              <a:solidFill>
                <a:srgbClr val="000000"/>
              </a:solidFill>
            </a:endParaRPr>
          </a:p>
          <a:p>
            <a:pPr marL="735330" indent="-285750" algn="just">
              <a:buFont typeface="Wingdings" panose="05000000000000000000" pitchFamily="2" charset="2"/>
              <a:buChar char="v"/>
            </a:pPr>
            <a:r>
              <a:rPr lang="ru-RU" sz="1800" b="1" i="0" dirty="0">
                <a:solidFill>
                  <a:srgbClr val="000000"/>
                </a:solidFill>
                <a:effectLst/>
              </a:rPr>
              <a:t>Развивать интеллектуальные способности, логическое мышление, связную и выразительную речь детей;</a:t>
            </a:r>
            <a:endParaRPr lang="ru-RU" sz="1400" b="1" dirty="0">
              <a:solidFill>
                <a:srgbClr val="000000"/>
              </a:solidFill>
            </a:endParaRPr>
          </a:p>
          <a:p>
            <a:pPr marL="735330" indent="-285750" algn="just">
              <a:buFont typeface="Wingdings" panose="05000000000000000000" pitchFamily="2" charset="2"/>
              <a:buChar char="v"/>
            </a:pPr>
            <a:r>
              <a:rPr lang="ru-RU" sz="1800" b="1" i="0" dirty="0">
                <a:solidFill>
                  <a:srgbClr val="000000"/>
                </a:solidFill>
                <a:effectLst/>
              </a:rPr>
              <a:t>Воспитывать дружеские, добрые качества характера на примерах поступков героев произведений писателя;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4FAC7-BBF1-7D5A-FC46-3C1B0688BCB3}"/>
              </a:ext>
            </a:extLst>
          </p:cNvPr>
          <p:cNvSpPr txBox="1"/>
          <p:nvPr/>
        </p:nvSpPr>
        <p:spPr>
          <a:xfrm>
            <a:off x="2987824" y="4653136"/>
            <a:ext cx="5832648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к вам обращаюсь, товарищи дети: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Полезнее книги нет вещи на свете!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Пусть книги друзьями заходят в дома,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Читайте всю жизнь, набирайтесь ума!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11424A4-A5C4-7260-5DA0-01EE5F5B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468" y="3501008"/>
            <a:ext cx="2149244" cy="2915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9358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11535"/>
            <a:ext cx="835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  <a:ea typeface="+mj-ea"/>
                <a:cs typeface="+mj-cs"/>
              </a:rPr>
              <a:t>Самара и «Дядя Степа»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763" y="1196752"/>
            <a:ext cx="4392487" cy="5427127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580"/>
              </a:lnSpc>
            </a:pPr>
            <a:r>
              <a:rPr lang="ru-RU" sz="2300" b="1" dirty="0"/>
              <a:t>В четырех произведениях о «Дяде Степе» человек громадного роста невероятным образом сочетает в себе справедливость, доброту, силу, смелость, непримиримость к тем, кто вредит людям. Образу милиционера, добродушного участкового дяди Степы, обожавшего детей, как нельзя лучше соответствовал реально </a:t>
            </a:r>
          </a:p>
          <a:p>
            <a:pPr algn="just">
              <a:lnSpc>
                <a:spcPts val="2580"/>
              </a:lnSpc>
            </a:pPr>
            <a:r>
              <a:rPr lang="ru-RU" sz="2300" b="1" dirty="0"/>
              <a:t>живший в Куйбышеве милиционер Олег Малинин, рабочий маршрут которого пролегал через то место, где сейчас стоит композиция.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758" y="1304764"/>
            <a:ext cx="3889714" cy="424847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31772" y="5791324"/>
            <a:ext cx="364894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Памятник Дяде Степе в Самаре. </a:t>
            </a:r>
          </a:p>
          <a:p>
            <a:pPr algn="ctr"/>
            <a:r>
              <a:rPr lang="ru-RU" b="1" dirty="0"/>
              <a:t>Автор. З. Церетели</a:t>
            </a:r>
          </a:p>
        </p:txBody>
      </p:sp>
    </p:spTree>
    <p:extLst>
      <p:ext uri="{BB962C8B-B14F-4D97-AF65-F5344CB8AC3E}">
        <p14:creationId xmlns:p14="http://schemas.microsoft.com/office/powerpoint/2010/main" val="299636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7868" y="323784"/>
            <a:ext cx="73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Самара и «Дядя Степа»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36" y="2365339"/>
            <a:ext cx="4048013" cy="304336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3953" y="2203160"/>
            <a:ext cx="4248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1" dirty="0"/>
              <a:t>Он стал образцом для многих детей, олицетворением справедливости и доброты. На табличке к памятнику написана цитата дяди Стёпы из текста – оригинала: </a:t>
            </a:r>
          </a:p>
          <a:p>
            <a:pPr algn="just"/>
            <a:r>
              <a:rPr lang="ru-RU" sz="2300" b="1" dirty="0"/>
              <a:t>«Я скажу вам по секрету, </a:t>
            </a:r>
          </a:p>
          <a:p>
            <a:pPr algn="just"/>
            <a:r>
              <a:rPr lang="ru-RU" sz="2300" b="1" dirty="0"/>
              <a:t>Что в милиции служу –Потому, что службу эту </a:t>
            </a:r>
          </a:p>
          <a:p>
            <a:pPr algn="just"/>
            <a:r>
              <a:rPr lang="ru-RU" sz="2300" b="1" dirty="0"/>
              <a:t>Очень важной нахожу !»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000" y="1031670"/>
            <a:ext cx="860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1" dirty="0"/>
              <a:t>Дядя Степа - исключительно положительный герой, полюбившийся и детям и взрослым. Всегда всем помогает в любых ситуациях, занимается спортом, наказывает хулиганов.</a:t>
            </a:r>
            <a:endParaRPr lang="ru-RU" sz="2300" dirty="0"/>
          </a:p>
        </p:txBody>
      </p:sp>
      <p:sp>
        <p:nvSpPr>
          <p:cNvPr id="5" name="TextBox 4"/>
          <p:cNvSpPr txBox="1"/>
          <p:nvPr/>
        </p:nvSpPr>
        <p:spPr>
          <a:xfrm>
            <a:off x="116886" y="5719562"/>
            <a:ext cx="4362348" cy="579646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ru-RU" b="1" dirty="0"/>
              <a:t>Кадеты СКК МВД России на открытии </a:t>
            </a:r>
          </a:p>
          <a:p>
            <a:pPr algn="ctr">
              <a:lnSpc>
                <a:spcPts val="1860"/>
              </a:lnSpc>
            </a:pPr>
            <a:r>
              <a:rPr lang="ru-RU" b="1" dirty="0"/>
              <a:t>памятника, 2015 г.</a:t>
            </a:r>
          </a:p>
        </p:txBody>
      </p:sp>
    </p:spTree>
    <p:extLst>
      <p:ext uri="{BB962C8B-B14F-4D97-AF65-F5344CB8AC3E}">
        <p14:creationId xmlns:p14="http://schemas.microsoft.com/office/powerpoint/2010/main" val="249005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-main-pic" descr="Картинка 39 из 49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214313"/>
            <a:ext cx="2357438" cy="3214687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6415" y="741821"/>
            <a:ext cx="3384376" cy="5374357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400" b="1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/>
              <a:t>Михалков также писал  сказки.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/>
              <a:t>Наиболее известны 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/>
              <a:t>«Три поросенка»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/>
              <a:t>    (1936) – переложение английской народной сказки . «Праздник непослушания» самая озорная и веселая сказка по которой  даже поставлен мюзикл</a:t>
            </a:r>
            <a:r>
              <a:rPr lang="ru-RU" sz="32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5604" name="i-main-pic" descr="Картинка 16 из 38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429000"/>
            <a:ext cx="2286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-main-pic" descr="Картинка 6 из 38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4073" y="3393281"/>
            <a:ext cx="2643187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i-main-pic" descr="Картинка 161 из 1550">
            <a:hlinkClick r:id="rId8"/>
          </p:cNvPr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1075" y="142875"/>
            <a:ext cx="24320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45105" y="776461"/>
            <a:ext cx="4258816" cy="5505475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ea typeface="Calibri"/>
                <a:cs typeface="Times New Roman"/>
              </a:rPr>
              <a:t>В 1936 году происходит событие, изменившее всю жизнь писателя. Он публикует в газете «Правда» стихотворение «Светлана», которое понравилось </a:t>
            </a:r>
            <a:r>
              <a:rPr lang="ru-RU" dirty="0" err="1">
                <a:ea typeface="Calibri"/>
                <a:cs typeface="Times New Roman"/>
              </a:rPr>
              <a:t>И.Сталину</a:t>
            </a:r>
            <a:r>
              <a:rPr lang="ru-RU" dirty="0">
                <a:ea typeface="Calibri"/>
                <a:cs typeface="Times New Roman"/>
              </a:rPr>
              <a:t>. И в 1937 г Михалков становится членом Союза писателей СССР. В 1939 году С.В. Михалков получает первый орден - орден Ленина.</a:t>
            </a:r>
            <a:endParaRPr lang="ru-RU" sz="20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1645082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68" y="930036"/>
            <a:ext cx="2847032" cy="190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3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n-lt"/>
              </a:rPr>
              <a:t>В годы Великой Отечественной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392963"/>
            <a:ext cx="3816424" cy="4608512"/>
          </a:xfrm>
          <a:solidFill>
            <a:schemeClr val="bg2">
              <a:lumMod val="9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3800" b="1" dirty="0">
                <a:ea typeface="Calibri"/>
                <a:cs typeface="Times New Roman"/>
              </a:rPr>
              <a:t>Во время Великой Отечественной войны Михалков не отсиживался в тылу, а принимал активное участие в военных действиях. Вместе с войсками отступал до</a:t>
            </a:r>
            <a:r>
              <a:rPr lang="ru-RU" sz="3800" b="1" dirty="0">
                <a:solidFill>
                  <a:srgbClr val="000000"/>
                </a:solidFill>
                <a:ea typeface="Calibri"/>
                <a:cs typeface="Times New Roman"/>
              </a:rPr>
              <a:t> </a:t>
            </a:r>
            <a:r>
              <a:rPr lang="ru-RU" sz="3800" b="1" dirty="0">
                <a:ea typeface="Calibri"/>
                <a:cs typeface="Times New Roman"/>
              </a:rPr>
              <a:t>Сталинграда, был контужен. И всю войну проработал военным корреспондентом газет «Во славу Родины» и «Сталинский сокол». Работал над сценариями к фильмам и мультфильмам. Создавал классические басни.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3800" b="1" dirty="0">
                <a:ea typeface="Calibri"/>
                <a:cs typeface="Times New Roman"/>
              </a:rPr>
              <a:t>Награждён боевыми                                  орденами и медалями.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56" y="1407077"/>
            <a:ext cx="4427016" cy="5176285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1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764704"/>
            <a:ext cx="4618856" cy="536145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500" dirty="0">
                <a:ln w="6350">
                  <a:noFill/>
                </a:ln>
                <a:ea typeface="+mj-ea"/>
                <a:cs typeface="+mj-cs"/>
              </a:rPr>
              <a:t>   </a:t>
            </a:r>
            <a:r>
              <a:rPr lang="ru-RU" sz="2500" b="1" dirty="0">
                <a:ln w="6350">
                  <a:noFill/>
                </a:ln>
                <a:ea typeface="+mj-ea"/>
                <a:cs typeface="+mj-cs"/>
              </a:rPr>
              <a:t>В 1943 году правительство СССР принимает решение о смене старого гимна «Интернационал».</a:t>
            </a:r>
          </a:p>
          <a:p>
            <a:pPr marL="0" indent="0" algn="just">
              <a:buNone/>
            </a:pPr>
            <a:r>
              <a:rPr lang="ru-RU" sz="2500" b="1" dirty="0">
                <a:ln w="6350">
                  <a:noFill/>
                </a:ln>
                <a:ea typeface="+mj-ea"/>
                <a:cs typeface="+mj-cs"/>
              </a:rPr>
              <a:t>    </a:t>
            </a:r>
            <a:r>
              <a:rPr lang="ru-RU" sz="2400" b="1" dirty="0">
                <a:ea typeface="Times New Roman"/>
              </a:rPr>
              <a:t>К созданию текста нового гимна были привлечены многие известные поэты. По итогам конкурса лучшим был признан текст журналиста и поэта Габриэля Эль-</a:t>
            </a:r>
            <a:r>
              <a:rPr lang="ru-RU" sz="2400" b="1" dirty="0" err="1">
                <a:ea typeface="Times New Roman"/>
              </a:rPr>
              <a:t>Регистана</a:t>
            </a:r>
            <a:r>
              <a:rPr lang="ru-RU" sz="2400" b="1" dirty="0">
                <a:ea typeface="Times New Roman"/>
              </a:rPr>
              <a:t>, созданный в соавторстве с Сергеем Михалковым. </a:t>
            </a:r>
          </a:p>
          <a:p>
            <a:pPr marL="0" indent="0" algn="just">
              <a:buNone/>
            </a:pPr>
            <a:r>
              <a:rPr lang="ru-RU" sz="2400" b="1" dirty="0">
                <a:ln w="6350">
                  <a:noFill/>
                </a:ln>
                <a:ea typeface="+mj-ea"/>
                <a:cs typeface="+mj-cs"/>
              </a:rPr>
              <a:t>   </a:t>
            </a:r>
            <a:r>
              <a:rPr lang="ru-RU" sz="2500" b="1" dirty="0">
                <a:ln w="6350">
                  <a:noFill/>
                </a:ln>
                <a:ea typeface="+mj-ea"/>
                <a:cs typeface="+mj-cs"/>
              </a:rPr>
              <a:t>Первое исполнение Государственного гимна СССР по Всесоюзному радио состоялось в новогоднюю ночь 1 января 1944 года.</a:t>
            </a:r>
            <a:br>
              <a:rPr lang="ru-RU" sz="2500" b="1" dirty="0">
                <a:ln w="6350">
                  <a:noFill/>
                </a:ln>
                <a:ea typeface="+mj-ea"/>
                <a:cs typeface="+mj-cs"/>
              </a:rPr>
            </a:b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28645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40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048672"/>
          </a:xfrm>
          <a:prstGeom prst="rect">
            <a:avLst/>
          </a:prstGeom>
          <a:noFill/>
          <a:ln w="127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559E2-4D6C-1AF7-B065-A544632EA8B8}"/>
              </a:ext>
            </a:extLst>
          </p:cNvPr>
          <p:cNvSpPr txBox="1"/>
          <p:nvPr/>
        </p:nvSpPr>
        <p:spPr>
          <a:xfrm>
            <a:off x="215516" y="5805264"/>
            <a:ext cx="8712968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А еще именно Сергей Владимирович Михалков является автором двух гимнов – СССР и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9776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728192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После войны </a:t>
            </a:r>
            <a:r>
              <a:rPr lang="ru-RU" sz="2800" b="1" dirty="0">
                <a:latin typeface="Times New Roman"/>
                <a:ea typeface="Times New Roman"/>
              </a:rPr>
              <a:t>Михалков продолжает литературную деятельность, работает в разных жанрах детской литературы, создаёт пьесы для детских театров.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2420888"/>
            <a:ext cx="4475538" cy="3456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ea typeface="Times New Roman"/>
              </a:rPr>
              <a:t>В 1947 г. совершил путешествие вокруг Европы на военном корабле «Лена», о чём им написана в соавторстве с </a:t>
            </a:r>
            <a:r>
              <a:rPr lang="ru-RU" b="1" dirty="0" err="1">
                <a:ea typeface="Times New Roman"/>
              </a:rPr>
              <a:t>Л.Кассилем</a:t>
            </a:r>
            <a:r>
              <a:rPr lang="ru-RU" b="1" dirty="0">
                <a:ea typeface="Times New Roman"/>
              </a:rPr>
              <a:t> книга      «Европа слева». 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600400" cy="457669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2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2664296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latin typeface="+mn-lt"/>
                <a:ea typeface="Calibri"/>
                <a:cs typeface="Times New Roman"/>
              </a:rPr>
              <a:t>    </a:t>
            </a:r>
            <a:br>
              <a:rPr lang="ru-RU" sz="2800" b="1" dirty="0">
                <a:latin typeface="+mn-lt"/>
                <a:ea typeface="Calibri"/>
                <a:cs typeface="Times New Roman"/>
              </a:rPr>
            </a:br>
            <a:r>
              <a:rPr lang="ru-RU" sz="2800" b="1" dirty="0">
                <a:latin typeface="+mn-lt"/>
                <a:ea typeface="Calibri"/>
                <a:cs typeface="Times New Roman"/>
              </a:rPr>
              <a:t>С 1956 года </a:t>
            </a:r>
            <a:r>
              <a:rPr lang="ru-RU" sz="2800" b="1" dirty="0" err="1">
                <a:latin typeface="+mn-lt"/>
                <a:ea typeface="Calibri"/>
                <a:cs typeface="Times New Roman"/>
              </a:rPr>
              <a:t>С.Михалков</a:t>
            </a:r>
            <a:r>
              <a:rPr lang="ru-RU" sz="2800" b="1" dirty="0">
                <a:latin typeface="+mn-lt"/>
                <a:ea typeface="Calibri"/>
                <a:cs typeface="Times New Roman"/>
              </a:rPr>
              <a:t> являлся редактором детского журнала «Веселые картинки». </a:t>
            </a:r>
            <a:br>
              <a:rPr lang="ru-RU" sz="2800" b="1" dirty="0">
                <a:latin typeface="+mn-lt"/>
                <a:ea typeface="Calibri"/>
                <a:cs typeface="Times New Roman"/>
              </a:rPr>
            </a:br>
            <a:r>
              <a:rPr lang="ru-RU" sz="2800" b="1" dirty="0">
                <a:latin typeface="+mn-lt"/>
                <a:ea typeface="Calibri"/>
                <a:cs typeface="Times New Roman"/>
              </a:rPr>
              <a:t>В 1962 году Михалков выступил автором идеи и организатором сатирического киножурнала «Фитиль». Впоследствии активно работал над созданием киножурнала и писал сценарии для отдельных эпизодов</a:t>
            </a:r>
            <a:r>
              <a:rPr lang="ru-RU" sz="2800" dirty="0">
                <a:latin typeface="+mn-lt"/>
                <a:ea typeface="Calibri"/>
                <a:cs typeface="Times New Roman"/>
              </a:rPr>
              <a:t>.</a:t>
            </a:r>
            <a:br>
              <a:rPr lang="ru-RU" sz="2800" dirty="0">
                <a:latin typeface="+mn-lt"/>
                <a:ea typeface="Calibri"/>
                <a:cs typeface="Times New Roman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9767"/>
            <a:ext cx="2947156" cy="372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9837"/>
            <a:ext cx="3786867" cy="357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01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047" y="260648"/>
            <a:ext cx="8229600" cy="2736304"/>
          </a:xfr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n w="6350">
                  <a:noFill/>
                </a:ln>
                <a:solidFill>
                  <a:srgbClr val="C00000"/>
                </a:solidFill>
                <a:latin typeface="+mn-lt"/>
              </a:rPr>
              <a:t>Сергей Михалков является автором эпитафии на могиле Неизвестного солдата у кремлевской стены: </a:t>
            </a:r>
            <a:br>
              <a:rPr lang="ru-RU" sz="3200" b="1" dirty="0">
                <a:ln w="6350">
                  <a:noFill/>
                </a:ln>
                <a:latin typeface="+mn-lt"/>
              </a:rPr>
            </a:br>
            <a:r>
              <a:rPr lang="ru-RU" sz="3200" b="1" dirty="0">
                <a:ln w="6350">
                  <a:noFill/>
                </a:ln>
                <a:latin typeface="+mn-lt"/>
              </a:rPr>
              <a:t>«Имя твоё неизвестно, подвиг твой бессмертен».</a:t>
            </a:r>
            <a:endParaRPr lang="ru-RU" sz="3600" b="1" dirty="0"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87219"/>
            <a:ext cx="4272135" cy="3437734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5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+mn-lt"/>
              </a:rPr>
              <a:t>Сергей Владимирович Михалков</a:t>
            </a:r>
            <a:br>
              <a:rPr lang="ru-RU" dirty="0">
                <a:latin typeface="+mn-lt"/>
              </a:rPr>
            </a:br>
            <a:r>
              <a:rPr lang="ru-RU" sz="3600" dirty="0">
                <a:latin typeface="+mn-lt"/>
              </a:rPr>
              <a:t>родился 13 марта 1913 года в Москве, на </a:t>
            </a:r>
            <a:r>
              <a:rPr lang="ru-RU" sz="3600" dirty="0" err="1">
                <a:latin typeface="+mn-lt"/>
              </a:rPr>
              <a:t>ул.Волхонка</a:t>
            </a:r>
            <a:r>
              <a:rPr lang="ru-RU" sz="3600" dirty="0">
                <a:latin typeface="+mn-lt"/>
              </a:rPr>
              <a:t>, д.№6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492896"/>
            <a:ext cx="5138487" cy="345638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420908" cy="2952327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3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983851"/>
            <a:ext cx="3394720" cy="4968552"/>
          </a:xfr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lvl="0" indent="0" algn="just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b="1" dirty="0"/>
              <a:t>Сергей Михалков написал более чем к 40 мультфильмам сценарии, более 50 стихотворений для детей, около 20 сценариев к фильмам, также писал басни и занимался драматургией.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4326929" cy="4752528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3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214754"/>
            <a:ext cx="3178696" cy="3816424"/>
          </a:xfr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lvl="0" indent="0" algn="just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b="1" dirty="0"/>
              <a:t>Президент России Владимир Путин награждает Сергея Михалкова орденом «За заслуги перед Отечеством» </a:t>
            </a:r>
          </a:p>
          <a:p>
            <a:pPr marL="0" lvl="0" indent="0" algn="just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b="1" dirty="0"/>
              <a:t>II степени</a:t>
            </a:r>
            <a:br>
              <a:rPr lang="ru-RU" b="1" dirty="0"/>
            </a:br>
            <a:r>
              <a:rPr lang="ru-RU" b="1" dirty="0"/>
              <a:t>(13 марта 2003 г.)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92696"/>
            <a:ext cx="5191671" cy="48605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8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1480" y="404664"/>
            <a:ext cx="4925461" cy="6048672"/>
          </a:xfr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br>
              <a:rPr lang="ru-RU" sz="3200" b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За выдающийся вклад в развитие отечественной и иностранной литературы и культуры, многолетнюю творческую и общественную деятельность награжден:</a:t>
            </a:r>
            <a:r>
              <a:rPr lang="ru-RU" sz="3200" b="1" i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 </a:t>
            </a:r>
            <a:br>
              <a:rPr lang="ru-RU" sz="3200" b="1" i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15 орденами и 11 медалями (2 золотые), </a:t>
            </a:r>
            <a:br>
              <a:rPr lang="ru-RU" sz="3200" b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  <a:t>присуждено 7 премий, присвоено 7 почетных дипломов, 3 иностранные премии.</a:t>
            </a:r>
            <a:br>
              <a:rPr lang="ru-RU" sz="3200" b="1" dirty="0">
                <a:solidFill>
                  <a:srgbClr val="C00000"/>
                </a:solidFill>
                <a:latin typeface="Times New Roman"/>
                <a:ea typeface="+mn-ea"/>
                <a:cs typeface="+mn-cs"/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" y="1124744"/>
            <a:ext cx="3714145" cy="432048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7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7035"/>
            <a:ext cx="8229600" cy="4244736"/>
          </a:xfrm>
          <a:solidFill>
            <a:schemeClr val="bg2">
              <a:lumMod val="90000"/>
            </a:schemeClr>
          </a:solidFill>
          <a:ln w="762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/>
                <a:ea typeface="Times New Roman"/>
              </a:rPr>
              <a:t>Вот с каким выдающимся и замечательным человеком нам с вами посчастливилось жить в одно время! Всем вам в детстве читали стихи </a:t>
            </a:r>
            <a:r>
              <a:rPr lang="ru-RU" sz="32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С.В.Михалкова</a:t>
            </a:r>
            <a:r>
              <a:rPr lang="ru-RU" sz="3200" b="1" dirty="0">
                <a:solidFill>
                  <a:srgbClr val="C00000"/>
                </a:solidFill>
                <a:latin typeface="Times New Roman"/>
                <a:ea typeface="Times New Roman"/>
              </a:rPr>
              <a:t>, а вы слушали их и не подозревали, каким почетным гражданином нашей Родины они написаны.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7" y="181146"/>
            <a:ext cx="1513192" cy="200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64" y="152429"/>
            <a:ext cx="1381973" cy="205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34" y="149283"/>
            <a:ext cx="1395250" cy="17887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39" y="378242"/>
            <a:ext cx="1330449" cy="170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0679"/>
            <a:ext cx="1224136" cy="161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5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476672"/>
            <a:ext cx="6476256" cy="1440160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05E66-3DCE-1BBE-1613-EA4414327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816" y="1700808"/>
            <a:ext cx="337001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49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+mn-lt"/>
              </a:rPr>
              <a:t>Родители Сергея Михалкова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85775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Владимир Александрович (коренной москвич, выходец из дворянской семьи)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ea typeface="Times New Roman"/>
              </a:rPr>
              <a:t>Ольга Михайловна Михалкова (урождённая Глебова)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6135"/>
            <a:ext cx="3947944" cy="3201036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79919"/>
            <a:ext cx="2774603" cy="3226283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5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+mn-lt"/>
              </a:rPr>
              <a:t>Происхождение фамилии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От имени пращура </a:t>
            </a:r>
            <a:r>
              <a:rPr lang="ru-RU" dirty="0" err="1"/>
              <a:t>Михалки</a:t>
            </a:r>
            <a:r>
              <a:rPr lang="ru-RU" dirty="0"/>
              <a:t> </a:t>
            </a:r>
            <a:r>
              <a:rPr lang="ru-RU" dirty="0" err="1"/>
              <a:t>Киндырева</a:t>
            </a:r>
            <a:r>
              <a:rPr lang="ru-RU" dirty="0"/>
              <a:t>, жившего в 16 веке.</a:t>
            </a:r>
          </a:p>
          <a:p>
            <a:pPr marL="0" indent="0" algn="just">
              <a:buNone/>
            </a:pPr>
            <a:r>
              <a:rPr lang="ru-RU" dirty="0"/>
              <a:t>    За храбрость в боях с французами в Отечественной войне 1812 года два прадеда писателя Глебовы были награждены золотым оружием.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2304256" cy="39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9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+mn-lt"/>
              </a:rPr>
              <a:t>Первые годы 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610744" cy="4525963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Ходить в школу из подмосковного дома было далеко, и потому первое образование было получено дома. Воспитательница – прибалтийская немка оставила самые добрые чувства в сердце  Сергея.                         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44" y="1826654"/>
            <a:ext cx="4326104" cy="289849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3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+mn-lt"/>
              </a:rPr>
              <a:t>Продолжение обучения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79912" y="1600200"/>
            <a:ext cx="4906888" cy="452596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/>
              <a:t>   Обычная школа началась с 4 класса после переезда семьи в Москву.</a:t>
            </a:r>
          </a:p>
          <a:p>
            <a:pPr marL="0" indent="0" algn="just">
              <a:buNone/>
            </a:pPr>
            <a:r>
              <a:rPr lang="ru-RU" dirty="0"/>
              <a:t>   Первый выход в частное издательство детских книг - стихи «Сказка про медведя»</a:t>
            </a:r>
          </a:p>
          <a:p>
            <a:pPr marL="0" indent="0">
              <a:buNone/>
            </a:pPr>
            <a:r>
              <a:rPr lang="ru-RU" dirty="0"/>
              <a:t>   1927 год – переезд в Пятигорск. </a:t>
            </a:r>
          </a:p>
          <a:p>
            <a:pPr marL="0" indent="0" algn="just">
              <a:buNone/>
            </a:pPr>
            <a:r>
              <a:rPr lang="ru-RU" dirty="0"/>
              <a:t>   1928 год (15 лет) – первая публикация стихотворения «Дорога»</a:t>
            </a:r>
          </a:p>
          <a:p>
            <a:pPr marL="0" indent="0">
              <a:buNone/>
            </a:pPr>
            <a:r>
              <a:rPr lang="ru-RU" dirty="0"/>
              <a:t>   1930 год – окончание школы и начало самостоятельной жизни.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2846236" cy="352839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8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122" y="4581128"/>
            <a:ext cx="8280920" cy="192320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+mn-lt"/>
              </a:rPr>
              <a:t>В 17 лет началась дорога труда.</a:t>
            </a:r>
            <a:br>
              <a:rPr lang="ru-RU" dirty="0">
                <a:solidFill>
                  <a:srgbClr val="C00000"/>
                </a:solidFill>
                <a:latin typeface="+mn-lt"/>
              </a:rPr>
            </a:br>
            <a:r>
              <a:rPr lang="ru-RU" dirty="0">
                <a:latin typeface="+mn-lt"/>
              </a:rPr>
              <a:t>Сережа Михалков был разнорабочим на Москворецкой ткацко-отделочной фабрике, работал в изыскательской партии Московского управления воздушных линий. Особенно интересной оказалась для него кочевая жизнь геологоизыскателя. Но Сергей поступает в Литературный институт.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2"/>
            <a:ext cx="2857500" cy="398145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8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+mn-lt"/>
              </a:rPr>
              <a:t>С 1933 года стихи Михалкова стали часто появляться на страницах периодических изданий. Сергей был зачислен на внештатную работу в отел писем «Известий»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5" y="764704"/>
            <a:ext cx="197805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244827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6712"/>
            <a:ext cx="13906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89915"/>
            <a:ext cx="2625080" cy="160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50" y="4289915"/>
            <a:ext cx="2414000" cy="154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8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1436</Words>
  <Application>Microsoft Office PowerPoint</Application>
  <PresentationFormat>Экран (4:3)</PresentationFormat>
  <Paragraphs>126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Сергей Владимирович Михалков родился 13 марта 1913 года в Москве, на ул.Волхонка, д.№6</vt:lpstr>
      <vt:lpstr>Родители Сергея Михалкова</vt:lpstr>
      <vt:lpstr>Происхождение фамилии</vt:lpstr>
      <vt:lpstr>Первые годы учения</vt:lpstr>
      <vt:lpstr>Продолжение обучения</vt:lpstr>
      <vt:lpstr>В 17 лет началась дорога труда. Сережа Михалков был разнорабочим на Москворецкой ткацко-отделочной фабрике, работал в изыскательской партии Московского управления воздушных линий. Особенно интересной оказалась для него кочевая жизнь геологоизыскателя. Но Сергей поступает в Литературный институт.</vt:lpstr>
      <vt:lpstr>С 1933 года стихи Михалкова стали часто появляться на страницах периодических изданий. Сергей был зачислен на внештатную работу в отел писем «Известий»</vt:lpstr>
      <vt:lpstr>1935 год в «Пионере» был напечатан «Дядя Степа» не с иллюстрациями художника, а с фотографиями самого автора.</vt:lpstr>
      <vt:lpstr>В 1936 году Детгиз (нынешнее издательство «Детская литература») выпустил поэму «Дядя Степа» отдельной книжкой. В этом же издательстве Сергей Михалков лично познакомился с Аркадием Гайдаром, Агнией Барто, Михаилом Пришвиным, а также со Львом Кассилем. </vt:lpstr>
      <vt:lpstr>Презентация PowerPoint</vt:lpstr>
      <vt:lpstr>Презентация PowerPoint</vt:lpstr>
      <vt:lpstr>Презентация PowerPoint</vt:lpstr>
      <vt:lpstr>Презентация PowerPoint</vt:lpstr>
      <vt:lpstr>«Лесная академия»</vt:lpstr>
      <vt:lpstr>«Мы с приятелем»</vt:lpstr>
      <vt:lpstr>Презентация PowerPoint</vt:lpstr>
      <vt:lpstr>«Дядя Степа» «Дядя Степа - милиционер» «Дядя Степа и Егор» «Дядя Степа - ветеран»</vt:lpstr>
      <vt:lpstr>Презентация PowerPoint</vt:lpstr>
      <vt:lpstr>Презентация PowerPoint</vt:lpstr>
      <vt:lpstr>Презентация PowerPoint</vt:lpstr>
      <vt:lpstr>Презентация PowerPoint</vt:lpstr>
      <vt:lpstr>В годы Великой Отечественной войны</vt:lpstr>
      <vt:lpstr>Презентация PowerPoint</vt:lpstr>
      <vt:lpstr>Презентация PowerPoint</vt:lpstr>
      <vt:lpstr>После войны Михалков продолжает литературную деятельность, работает в разных жанрах детской литературы, создаёт пьесы для детских театров. </vt:lpstr>
      <vt:lpstr>     С 1956 года С.Михалков являлся редактором детского журнала «Веселые картинки».  В 1962 году Михалков выступил автором идеи и организатором сатирического киножурнала «Фитиль». Впоследствии активно работал над созданием киножурнала и писал сценарии для отдельных эпизодов. </vt:lpstr>
      <vt:lpstr>Сергей Михалков является автором эпитафии на могиле Неизвестного солдата у кремлевской стены:  «Имя твоё неизвестно, подвиг твой бессмертен».</vt:lpstr>
      <vt:lpstr>Презентация PowerPoint</vt:lpstr>
      <vt:lpstr>Презентация PowerPoint</vt:lpstr>
      <vt:lpstr> За выдающийся вклад в развитие отечественной и иностранной литературы и культуры, многолетнюю творческую и общественную деятельность награжден:  15 орденами и 11 медалями (2 золотые),  присуждено 7 премий, присвоено 7 почетных дипломов, 3 иностранные премии. </vt:lpstr>
      <vt:lpstr>Вот с каким выдающимся и замечательным человеком нам с вами посчастливилось жить в одно время! Всем вам в детстве читали стихи С.В.Михалкова, а вы слушали их и не подозревали, каким почетным гражданином нашей Родины они написаны.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Myhome</cp:lastModifiedBy>
  <cp:revision>26</cp:revision>
  <dcterms:created xsi:type="dcterms:W3CDTF">2013-08-20T23:50:31Z</dcterms:created>
  <dcterms:modified xsi:type="dcterms:W3CDTF">2024-03-10T18:43:41Z</dcterms:modified>
</cp:coreProperties>
</file>