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3"/>
  </p:notesMasterIdLst>
  <p:sldIdLst>
    <p:sldId id="256" r:id="rId3"/>
    <p:sldId id="282" r:id="rId4"/>
    <p:sldId id="257" r:id="rId5"/>
    <p:sldId id="258" r:id="rId6"/>
    <p:sldId id="271" r:id="rId7"/>
    <p:sldId id="277" r:id="rId8"/>
    <p:sldId id="279" r:id="rId9"/>
    <p:sldId id="259" r:id="rId10"/>
    <p:sldId id="260" r:id="rId11"/>
    <p:sldId id="261" r:id="rId12"/>
    <p:sldId id="268" r:id="rId13"/>
    <p:sldId id="267" r:id="rId14"/>
    <p:sldId id="264" r:id="rId15"/>
    <p:sldId id="269" r:id="rId16"/>
    <p:sldId id="286" r:id="rId17"/>
    <p:sldId id="288" r:id="rId18"/>
    <p:sldId id="262" r:id="rId19"/>
    <p:sldId id="263" r:id="rId20"/>
    <p:sldId id="265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>
                <a:alpha val="0"/>
              </a:srgbClr>
            </a:gs>
            <a:gs pos="13000">
              <a:srgbClr val="F8B049">
                <a:alpha val="0"/>
              </a:srgbClr>
            </a:gs>
            <a:gs pos="21001">
              <a:schemeClr val="accent2">
                <a:lumMod val="60000"/>
                <a:lumOff val="40000"/>
                <a:alpha val="0"/>
              </a:schemeClr>
            </a:gs>
            <a:gs pos="63000">
              <a:srgbClr val="FEE7F2">
                <a:alpha val="0"/>
              </a:srgbClr>
            </a:gs>
            <a:gs pos="67000">
              <a:schemeClr val="accent2">
                <a:lumMod val="40000"/>
                <a:lumOff val="60000"/>
                <a:alpha val="0"/>
              </a:schemeClr>
            </a:gs>
            <a:gs pos="69000">
              <a:schemeClr val="accent2">
                <a:lumMod val="60000"/>
                <a:lumOff val="40000"/>
                <a:alpha val="13000"/>
              </a:schemeClr>
            </a:gs>
            <a:gs pos="82001">
              <a:srgbClr val="B43E85">
                <a:alpha val="0"/>
              </a:srgbClr>
            </a:gs>
            <a:gs pos="100000">
              <a:srgbClr val="F8B049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16024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>Муниципальное казенное дошкольное образовательное учреждение детский сад № 3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</a:b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>Рассказы и сказки К. Д.Ушинского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5733256"/>
            <a:ext cx="5112568" cy="864096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Segoe Print" pitchFamily="2" charset="0"/>
                <a:ea typeface="Gungsuh" pitchFamily="18" charset="-127"/>
              </a:rPr>
              <a:t>Выполнила воспитатель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Segoe Print" pitchFamily="2" charset="0"/>
                <a:ea typeface="Gungsuh" pitchFamily="18" charset="-127"/>
              </a:rPr>
              <a:t>Логачева Надежда Владимировна</a:t>
            </a:r>
          </a:p>
        </p:txBody>
      </p:sp>
      <p:pic>
        <p:nvPicPr>
          <p:cNvPr id="4" name="Рисунок 3" descr="0_64558_c2d324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2903363" cy="4032448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420888"/>
            <a:ext cx="4479506" cy="3183847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accent6">
                <a:lumMod val="40000"/>
                <a:lumOff val="60000"/>
              </a:schemeClr>
            </a:gs>
            <a:gs pos="26000">
              <a:schemeClr val="accent6">
                <a:lumMod val="40000"/>
                <a:lumOff val="60000"/>
              </a:schemeClr>
            </a:gs>
            <a:gs pos="21001">
              <a:schemeClr val="accent6">
                <a:lumMod val="40000"/>
                <a:lumOff val="60000"/>
              </a:schemeClr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88640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Книги Ушинского открывали детям большие и маленькие тайны огромного мира, в котором они только начинали жить и в котором так много было незнакомого, непонятного и таинственного.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 главное - они открывали самую большую тайну: в чём радость и счастье человека. Из рассказов и сказок Ушинского всем было ясно, что счастливым бывает только добрый, честный и трудолюбивый человек.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b285357a2a429306059f71831626c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146" y="2100472"/>
            <a:ext cx="5927700" cy="4568888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3">
                <a:lumMod val="60000"/>
                <a:lumOff val="40000"/>
              </a:schemeClr>
            </a:gs>
            <a:gs pos="7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b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1706880" cy="2275840"/>
          </a:xfrm>
          <a:prstGeom prst="rect">
            <a:avLst/>
          </a:prstGeom>
        </p:spPr>
      </p:pic>
      <p:pic>
        <p:nvPicPr>
          <p:cNvPr id="4" name="Рисунок 3" descr="5cb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747068" cy="2520280"/>
          </a:xfrm>
          <a:prstGeom prst="rect">
            <a:avLst/>
          </a:prstGeom>
        </p:spPr>
      </p:pic>
      <p:pic>
        <p:nvPicPr>
          <p:cNvPr id="5" name="Рисунок 4" descr="33a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944216" cy="2477876"/>
          </a:xfrm>
          <a:prstGeom prst="rect">
            <a:avLst/>
          </a:prstGeom>
        </p:spPr>
      </p:pic>
      <p:pic>
        <p:nvPicPr>
          <p:cNvPr id="6" name="Рисунок 5" descr="36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77072"/>
            <a:ext cx="1760984" cy="2571750"/>
          </a:xfrm>
          <a:prstGeom prst="rect">
            <a:avLst/>
          </a:prstGeom>
        </p:spPr>
      </p:pic>
      <p:pic>
        <p:nvPicPr>
          <p:cNvPr id="7" name="Рисунок 6" descr="4976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564904"/>
            <a:ext cx="1296144" cy="1741658"/>
          </a:xfrm>
          <a:prstGeom prst="rect">
            <a:avLst/>
          </a:prstGeom>
        </p:spPr>
      </p:pic>
      <p:pic>
        <p:nvPicPr>
          <p:cNvPr id="8" name="Рисунок 7" descr="10087542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293096"/>
            <a:ext cx="1835696" cy="2363557"/>
          </a:xfrm>
          <a:prstGeom prst="rect">
            <a:avLst/>
          </a:prstGeom>
        </p:spPr>
      </p:pic>
      <p:pic>
        <p:nvPicPr>
          <p:cNvPr id="9" name="Рисунок 8" descr="1007071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4725144"/>
            <a:ext cx="1476375" cy="1905000"/>
          </a:xfrm>
          <a:prstGeom prst="rect">
            <a:avLst/>
          </a:prstGeom>
        </p:spPr>
      </p:pic>
      <p:pic>
        <p:nvPicPr>
          <p:cNvPr id="10" name="Рисунок 9" descr="Ushins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2636912"/>
            <a:ext cx="1601623" cy="2047908"/>
          </a:xfrm>
          <a:prstGeom prst="rect">
            <a:avLst/>
          </a:prstGeom>
        </p:spPr>
      </p:pic>
      <p:pic>
        <p:nvPicPr>
          <p:cNvPr id="11" name="Рисунок 10" descr="img_2934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2276872"/>
            <a:ext cx="1544960" cy="23290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9461" y="908720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рассказал ребятам про то, что хлеб, который они едят, одежда, которую они носят, дом, в котором живут, - всё это дело рук людей, и поэтому самый нужный, самый уважаемый человек в обществе - труженик: крестьянин, ремесленник, рабочий.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52757_1_shkola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597744"/>
            <a:ext cx="3528392" cy="3970859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9381a0af34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47422"/>
            <a:ext cx="3456384" cy="4798273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26064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своим другом - молодым учителем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Модзалевским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Дмитриевич сложил стихотворения-песенки, которые так легко запоминались. Они тоже вошли в его книги.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этих песенок было и вот эта: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Дети, в школу собирайтесь!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Петушок пропел давно!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   Попроворней одевайтесь!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     Смотрит солнышко в окно.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4286250" cy="3200400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0012-016-Za-granitsej-v-1864-godu-Ushinskij-napisal-i-izdal-uchebnuju-knig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2656"/>
            <a:ext cx="2734091" cy="3312369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7890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261" y="431456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раз книги Ушинского "Родное слово" и "Детский мир" были напечатаны более 150 лет тому назад. По ним учились многие поколения: не только наши бабушки и дедушки, прабабушки и прадедушки, но и прапрабабушки и прапрадедушки.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4979421"/>
            <a:ext cx="8712968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нынешние дошкольники читают и любят рассказы и сказки Константина Дмитриевича Ушинского.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можно с уверенностью сказать, что эти рассказы и сказки будут читать и любить ещё много-много новых поколений, потому что всегда у людей будет в почёте труд, знание, честность и доброта.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hoto_14-15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670883"/>
            <a:ext cx="5113750" cy="4104456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63375734_e370e50b289e97f3e9f5f0bb97c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2931754" cy="4104456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DCA07383-4B02-3D55-26DD-C9EEFBC1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4391978" cy="2351315"/>
          </a:xfrm>
        </p:spPr>
        <p:txBody>
          <a:bodyPr/>
          <a:lstStyle/>
          <a:p>
            <a:pPr algn="ctr"/>
            <a: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петь и драться</a:t>
            </a:r>
            <a:b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пыли купаться,</a:t>
            </a:r>
            <a:b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красный гребешок</a:t>
            </a:r>
            <a:b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Забияка…</a:t>
            </a:r>
            <a:br>
              <a:rPr lang="ru-RU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Объект 3">
            <a:extLst>
              <a:ext uri="{FF2B5EF4-FFF2-40B4-BE49-F238E27FC236}">
                <a16:creationId xmlns:a16="http://schemas.microsoft.com/office/drawing/2014/main" id="{3F07171C-F668-53E1-62F0-82FDD9DC8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961519"/>
            <a:ext cx="5300423" cy="4596843"/>
          </a:xfr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16BA7-5E1E-0C6D-1223-4D5195C5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97" y="260648"/>
            <a:ext cx="3206191" cy="222476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комочки,</a:t>
            </a:r>
            <a:b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как вата!</a:t>
            </a:r>
            <a:b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Бегают за </a:t>
            </a:r>
            <a:r>
              <a:rPr lang="ru-RU" sz="3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квочкой</a:t>
            </a:r>
            <a:b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это?...</a:t>
            </a:r>
            <a:b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Объект 3">
            <a:extLst>
              <a:ext uri="{FF2B5EF4-FFF2-40B4-BE49-F238E27FC236}">
                <a16:creationId xmlns:a16="http://schemas.microsoft.com/office/drawing/2014/main" id="{27BFF4FE-F666-F0AD-A488-25F16AF4C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403585"/>
            <a:ext cx="5294423" cy="5084978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75E4F531-8FE4-0B62-D0DA-863259F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44488"/>
            <a:ext cx="5384292" cy="6024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с семьей</a:t>
            </a:r>
          </a:p>
        </p:txBody>
      </p:sp>
      <p:pic>
        <p:nvPicPr>
          <p:cNvPr id="8195" name="Объект 3">
            <a:extLst>
              <a:ext uri="{FF2B5EF4-FFF2-40B4-BE49-F238E27FC236}">
                <a16:creationId xmlns:a16="http://schemas.microsoft.com/office/drawing/2014/main" id="{E627DE4E-C13F-72AD-4541-E9B10636F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913852"/>
            <a:ext cx="8928992" cy="5827516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>
            <a:extLst>
              <a:ext uri="{FF2B5EF4-FFF2-40B4-BE49-F238E27FC236}">
                <a16:creationId xmlns:a16="http://schemas.microsoft.com/office/drawing/2014/main" id="{C5F08943-0E6F-D3FD-A384-D8C9AC01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1" y="4725144"/>
            <a:ext cx="8908137" cy="1907177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двору петушок: на голове красный гребешок, под носом красная бородка. Нос у Пети долотцом, хвост у Пети колесом; на хвосте узоры, на ногах шпоры. Лапами Петя кучу разгребает, курочек с цыплятами созывает:</a:t>
            </a:r>
          </a:p>
          <a:p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Курочки-</a:t>
            </a:r>
            <a:r>
              <a:rPr lang="ru-RU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хохлатушки</a:t>
            </a: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Хлопотуньи-хозяюшки! Пёстренькие-рябенькие! Чёрненькие-беленькие! Собирайтесь с цыплятками, с малыми ребятками: я вам зёрнышко припас!</a:t>
            </a:r>
          </a:p>
        </p:txBody>
      </p:sp>
      <p:pic>
        <p:nvPicPr>
          <p:cNvPr id="9220" name="Picture 2" descr="Петушок">
            <a:extLst>
              <a:ext uri="{FF2B5EF4-FFF2-40B4-BE49-F238E27FC236}">
                <a16:creationId xmlns:a16="http://schemas.microsoft.com/office/drawing/2014/main" id="{8C846DD0-9AD8-A058-B1EF-F4AF9889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0" y="225679"/>
            <a:ext cx="6846099" cy="4453213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BD77-8AE7-A3EC-DD7A-638DA3AC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" y="147931"/>
            <a:ext cx="8921931" cy="126460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Курочки с цыплятами собрались, </a:t>
            </a:r>
            <a:r>
              <a:rPr lang="ru-RU" sz="18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раскудахталися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зёрнышком не поделились — </a:t>
            </a:r>
            <a:r>
              <a:rPr lang="ru-RU" sz="18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передралися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Петя-петушок беспорядков не любит — сейчас семью помирил: ту за хохол, того за вихор, сам зёрнышко съел, на плетень взлетел, крыльями замахал, во всё горло заорал: «Ку-ка-ре-ку!»</a:t>
            </a:r>
            <a:endParaRPr lang="ru-RU" sz="1800" b="1" dirty="0"/>
          </a:p>
        </p:txBody>
      </p:sp>
      <p:pic>
        <p:nvPicPr>
          <p:cNvPr id="10243" name="Picture 2" descr="Сказки для самых маленьких (fb2) Либрусек">
            <a:extLst>
              <a:ext uri="{FF2B5EF4-FFF2-40B4-BE49-F238E27FC236}">
                <a16:creationId xmlns:a16="http://schemas.microsoft.com/office/drawing/2014/main" id="{047CE28D-FFB8-721B-D875-71320C439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034" y="1484784"/>
            <a:ext cx="8921931" cy="5225285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fc5db86d8b3d21930b8d21c31276002e.jpg">
            <a:extLst>
              <a:ext uri="{FF2B5EF4-FFF2-40B4-BE49-F238E27FC236}">
                <a16:creationId xmlns:a16="http://schemas.microsoft.com/office/drawing/2014/main" id="{85F26F91-3B34-C6B4-E1AC-650184631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170313" cy="5535166"/>
          </a:xfrm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5894-BE0B-E861-D7E2-F7F5C31A05A4}"/>
              </a:ext>
            </a:extLst>
          </p:cNvPr>
          <p:cNvSpPr txBox="1"/>
          <p:nvPr/>
        </p:nvSpPr>
        <p:spPr>
          <a:xfrm>
            <a:off x="5220072" y="2564904"/>
            <a:ext cx="34918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 Ушинский.</a:t>
            </a:r>
          </a:p>
        </p:txBody>
      </p:sp>
    </p:spTree>
    <p:extLst>
      <p:ext uri="{BB962C8B-B14F-4D97-AF65-F5344CB8AC3E}">
        <p14:creationId xmlns:p14="http://schemas.microsoft.com/office/powerpoint/2010/main" val="38292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618" y="0"/>
            <a:ext cx="8228763" cy="3897857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indent="172748">
              <a:buNone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Ушинского открывали детям большие и маленькие тайны огромного мира, в котором они только начинали жить и в котором так много было незнакомого, непонятного и таинственного.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10632" y="3717032"/>
            <a:ext cx="4522734" cy="2808340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536" y="188640"/>
            <a:ext cx="3423368" cy="6552728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dirty="0">
                <a:latin typeface="Comic Sans MS" pitchFamily="66" charset="0"/>
              </a:rPr>
              <a:t> 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нашей стране человека, который не знал бы сказок про курочку Рябу, про колобка, про братца Иванушку с сестрицей Алёнушкой, не читал бы рассказа «Четыре желания», не повторял бы лукавую прибаутку про лентяя Тита: 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«Тит, иди молотить».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«Брюхо болит».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«Тит, иди кисель есть».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«А где моя большая ложка?»</a:t>
            </a:r>
            <a:b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и многие другие, так же хорошо известные всем сказки, рассказы и прибаутки одни сочинил, другие пересказал 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</a:t>
            </a:r>
            <a:endParaRPr lang="ru-RU" sz="3500" b="1" dirty="0">
              <a:latin typeface="Comic Sans MS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6570D0-C4A2-1514-CD4F-FE5EBCDBB30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36605" y="126357"/>
            <a:ext cx="3785708" cy="2250591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DB84D5-75F0-F6E1-441D-F8213E35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23928" y="4202106"/>
            <a:ext cx="4257248" cy="253926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C71A1-F841-D728-99C6-B0987246B10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36098" y="2111598"/>
            <a:ext cx="3354660" cy="236945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3000">
              <a:schemeClr val="accent5">
                <a:lumMod val="40000"/>
                <a:lumOff val="60000"/>
              </a:schemeClr>
            </a:gs>
            <a:gs pos="21001">
              <a:schemeClr val="accent5">
                <a:lumMod val="60000"/>
                <a:lumOff val="40000"/>
              </a:schemeClr>
            </a:gs>
            <a:gs pos="63000">
              <a:srgbClr val="FEE7F2"/>
            </a:gs>
            <a:gs pos="67000">
              <a:schemeClr val="accent2">
                <a:lumMod val="40000"/>
                <a:lumOff val="60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82001">
              <a:schemeClr val="accent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992" y="15651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57192"/>
            <a:ext cx="878497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 родился в 1823 году 2 марта в городе Туле. Детство он провёл на Украине, в маленьком городке Новгород-Северске и учился в тамошней гимназии.   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гимназии, где был примерным учеником, много читал, часто был инициатором диспутов на различные темы, не мог терпеть подхалимства среди учеников, несправедливости некоторых учителей.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4" descr="К">
            <a:extLst>
              <a:ext uri="{FF2B5EF4-FFF2-40B4-BE49-F238E27FC236}">
                <a16:creationId xmlns:a16="http://schemas.microsoft.com/office/drawing/2014/main" id="{FD2D0563-3C86-42F3-469D-9AA9794F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678954"/>
            <a:ext cx="3366070" cy="332611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6" descr="Здание Новгород-Северской гимназии, в которой учился К">
            <a:extLst>
              <a:ext uri="{FF2B5EF4-FFF2-40B4-BE49-F238E27FC236}">
                <a16:creationId xmlns:a16="http://schemas.microsoft.com/office/drawing/2014/main" id="{7E8004A7-1EE8-1E37-9F98-FB06E04E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8243" y="789944"/>
            <a:ext cx="4930089" cy="310413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428604"/>
            <a:ext cx="15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18" descr="Детские и юношеские год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271913"/>
            <a:ext cx="2214578" cy="2975095"/>
          </a:xfrm>
          <a:prstGeom prst="ellipse">
            <a:avLst/>
          </a:prstGeom>
          <a:ln w="762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3214686"/>
            <a:ext cx="364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tabLst>
                <a:tab pos="359092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Дмитрий Григорьевич Ушинский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14288" algn="just">
              <a:tabLst>
                <a:tab pos="3590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происходил из обедневших дворян. Много лет служил в русской армии, ветеран Отечественной войны 1812 года. Был преподавателем военного корпуса.</a:t>
            </a:r>
          </a:p>
        </p:txBody>
      </p:sp>
      <p:pic>
        <p:nvPicPr>
          <p:cNvPr id="7" name="Picture 19" descr="м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2160" y="271913"/>
            <a:ext cx="2088232" cy="2816352"/>
          </a:xfrm>
          <a:prstGeom prst="ellipse">
            <a:avLst/>
          </a:prstGeom>
          <a:ln w="762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929190" y="3143248"/>
            <a:ext cx="3643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Степановна Ушинская (Капнист)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2651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руководила первоначальным обучением сына, пробудив в нем любознательность и интерес к чтению. Она умерла, когда Ушинскому было 11 лет. О ней он сохранил на всю жизнь трогательно-нежные воспоминания.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274716"/>
            <a:ext cx="58579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окончания гимназии он поступил учиться на юридический факультет Московского университета. Именно там блестящие лекции профессора философии государства и права Петра Григорьевича Редкина оказали немалое влияние на последующий выбор Ушинским педагогики.</a:t>
            </a:r>
            <a:r>
              <a:rPr lang="ru-RU" sz="2000" b="1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Ушинский серьезно интересуется литературой, обожает театр и мечтает о распространении грамотности среди простого народа.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560" y="245834"/>
            <a:ext cx="2154764" cy="2497668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072198" y="2714620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К. Д. Ушинский</a:t>
            </a:r>
          </a:p>
          <a:p>
            <a:pPr indent="14288" algn="ctr"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 Московского университета</a:t>
            </a:r>
          </a:p>
          <a:p>
            <a:pPr indent="14288">
              <a:buFont typeface="Arial" charset="0"/>
              <a:buNone/>
            </a:pPr>
            <a:endParaRPr lang="ru-RU" dirty="0"/>
          </a:p>
        </p:txBody>
      </p:sp>
      <p:pic>
        <p:nvPicPr>
          <p:cNvPr id="7" name="Picture 6" descr="Московский универси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732" y="3752591"/>
            <a:ext cx="4278504" cy="2500331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143372" y="36433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Учился Ушинский блестяще. Но с детства его здоровье было очень слабым, а городская жизнь и усиленные занятия действовала на него пагубно. К концу академического года он обычно харкал кровью, и лето старался проводить дома, в Малороссии, в благотворном для него климате.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367566"/>
            <a:ext cx="116467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Семья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6318" y="457096"/>
            <a:ext cx="4214842" cy="5802505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5214950"/>
            <a:ext cx="4606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Семейный портрет.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К. Д. Ушинский, Н. С. Дорошенко (Ушинская), дети (слева на право); Павел (1852 г), Владимир (1861 г), Константин (1859 г), Вера (1855 г), Надежда (1856 г)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643182"/>
            <a:ext cx="3963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Летом 1851 года Константин Дмитриевич Ушинский находился в служебной командировке в Черниговской губернии. Здесь он женился на подруге своего детства Надежде Семеновне Дорошенко. </a:t>
            </a:r>
          </a:p>
        </p:txBody>
      </p:sp>
      <p:pic>
        <p:nvPicPr>
          <p:cNvPr id="6" name="Picture 6" descr="Надежда Семеновна Дорошенко-Ушинская (жена 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736810" y="266105"/>
            <a:ext cx="1643074" cy="221457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70000">
              <a:schemeClr val="accent6">
                <a:lumMod val="60000"/>
                <a:lumOff val="40000"/>
              </a:schemeClr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3618067" cy="203185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9785699122783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736304" cy="38738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omic Sans MS" pitchFamily="66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очень любил детей и очень им сочувствовал: учиться им действительно было трудно. Учебники, по которым они учились, были скучные и непонятные, и ребятам, чтобы не получить плохой отметки, приходилось затверживать их наизусть.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 вот Константин Дмитриевич Ушинский решил написать такой учебник, по которому детям учиться было бы легко и интересно. А когда ученье не мученье, тогда ученик и занимается, и учится успешнее.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Тогда Ушинский составил два таких учебника для начальной школы. Они назывались «Родное слово» и «Детский мир».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«Родное слово» и «Детский мир» были совсем не похожи на прежние скучные учебники. В них было всё понятно и очень интересно. Уж их-то начнёшь читать и не оторвёшься: хочется скорее узнать, про что написано на следующей странице.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 книги Ушинский поместил сказки - некоторые из них он слышал в детстве и теперь пересказал, а некоторые придумал сам.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Он сочинил рассказы о том, что близко детям, что окружает их в повседневной жизни: о животных и птицах, о явлениях природы, о самих детях - об их занятиях и играх.</a:t>
            </a:r>
          </a:p>
        </p:txBody>
      </p:sp>
      <p:pic>
        <p:nvPicPr>
          <p:cNvPr id="1026" name="Picture 2" descr="D:\ПЕД. КОЛЛЕДЖ\Презентация по МРР\1241120127_ushin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94538"/>
            <a:ext cx="3533378" cy="46711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D:\ПЕД. КОЛЛЕДЖ\Презентация по МРР\p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818" y="4335225"/>
            <a:ext cx="2808312" cy="232528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D:\ПЕД. КОЛЛЕДЖ\Презентация по МРР\документ 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1667622" cy="23173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30" name="Picture 6" descr="D:\ПЕД. КОЛЛЕДЖ\Презентация по МРР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87176"/>
            <a:ext cx="3726517" cy="241757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Экран (4:3)</PresentationFormat>
  <Paragraphs>50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Segoe Print</vt:lpstr>
      <vt:lpstr>Times New Roman</vt:lpstr>
      <vt:lpstr>Тема Office</vt:lpstr>
      <vt:lpstr>Муниципальное казенное дошкольное образовательное учреждение детский сад № 3  Рассказы и сказки К. Д.Ушинского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Любит петь и драться И в пыли купаться, Носит красный гребешок Забияка… </vt:lpstr>
      <vt:lpstr>Желтые комочки, Легкие как вата! Бегают за квочкой Кто это?... </vt:lpstr>
      <vt:lpstr>Петушок с семьей</vt:lpstr>
      <vt:lpstr>Презентация PowerPoint</vt:lpstr>
      <vt:lpstr>Курочки с цыплятами собрались, раскудахталися; зёрнышком не поделились — передралися. Петя-петушок беспорядков не любит — сейчас семью помирил: ту за хохол, того за вихор, сам зёрнышко съел, на плетень взлетел, крыльями замахал, во всё горло заорал: «Ку-ка-ре-ку!»</vt:lpstr>
      <vt:lpstr>Книги Ушинского открывали детям большие и маленькие тайны огромного мира, в котором они только начинали жить и в котором так много было незнакомого, непонятного и таинственного.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2014-12-28T23:57:24Z</dcterms:created>
  <dcterms:modified xsi:type="dcterms:W3CDTF">2024-02-29T07:09:21Z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