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2" r:id="rId3"/>
    <p:sldId id="285" r:id="rId4"/>
    <p:sldId id="350" r:id="rId5"/>
    <p:sldId id="347" r:id="rId6"/>
    <p:sldId id="273" r:id="rId7"/>
    <p:sldId id="348" r:id="rId8"/>
    <p:sldId id="349" r:id="rId9"/>
    <p:sldId id="282" r:id="rId10"/>
    <p:sldId id="276" r:id="rId11"/>
    <p:sldId id="278" r:id="rId12"/>
    <p:sldId id="283" r:id="rId13"/>
    <p:sldId id="288" r:id="rId14"/>
    <p:sldId id="292" r:id="rId15"/>
    <p:sldId id="290" r:id="rId16"/>
    <p:sldId id="291" r:id="rId17"/>
    <p:sldId id="346" r:id="rId18"/>
    <p:sldId id="320" r:id="rId19"/>
    <p:sldId id="343" r:id="rId20"/>
    <p:sldId id="344" r:id="rId21"/>
    <p:sldId id="345" r:id="rId22"/>
    <p:sldId id="310" r:id="rId23"/>
    <p:sldId id="322" r:id="rId24"/>
    <p:sldId id="311" r:id="rId25"/>
    <p:sldId id="325" r:id="rId26"/>
    <p:sldId id="326" r:id="rId27"/>
    <p:sldId id="312" r:id="rId28"/>
    <p:sldId id="327" r:id="rId29"/>
    <p:sldId id="328" r:id="rId30"/>
    <p:sldId id="329" r:id="rId31"/>
    <p:sldId id="316" r:id="rId32"/>
    <p:sldId id="330" r:id="rId33"/>
    <p:sldId id="342" r:id="rId34"/>
    <p:sldId id="331" r:id="rId35"/>
    <p:sldId id="333" r:id="rId36"/>
    <p:sldId id="335" r:id="rId37"/>
    <p:sldId id="334" r:id="rId38"/>
    <p:sldId id="336" r:id="rId39"/>
    <p:sldId id="338" r:id="rId40"/>
    <p:sldId id="339" r:id="rId41"/>
    <p:sldId id="340" r:id="rId42"/>
    <p:sldId id="341" r:id="rId43"/>
  </p:sldIdLst>
  <p:sldSz cx="6858000" cy="9906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yhome" initials="M" lastIdx="1" clrIdx="0">
    <p:extLst>
      <p:ext uri="{19B8F6BF-5375-455C-9EA6-DF929625EA0E}">
        <p15:presenceInfo xmlns:p15="http://schemas.microsoft.com/office/powerpoint/2012/main" userId="Myhom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7024"/>
    <a:srgbClr val="FF9966"/>
    <a:srgbClr val="FF9999"/>
    <a:srgbClr val="FF99CC"/>
    <a:srgbClr val="FF33CC"/>
    <a:srgbClr val="00FF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222" y="60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700854-EFFF-48DA-B2DE-D9B5B15C8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621191"/>
            <a:ext cx="5143500" cy="3448756"/>
          </a:xfrm>
        </p:spPr>
        <p:txBody>
          <a:bodyPr anchor="b"/>
          <a:lstStyle>
            <a:lvl1pPr algn="ctr">
              <a:defRPr sz="866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2E6FD5F-028F-4BEB-A8A2-219E6A5C2C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3467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38537A-3E24-46B1-9377-96B96EB87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0557F8-E267-4896-8D02-95B822EB3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3B3FC8-1640-4615-A2A1-5CABB49C8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003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0FE5FF-8948-441C-9DDA-3CD42AA3D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65A3CE-99CF-4287-9A89-050ED4B0B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12AAC8-54EB-4E47-8697-640461E55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3503DF-0109-4659-AC02-AEE495617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BCE2E0-CE33-4DEF-8829-DD9516A3D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121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EFB6A94-6E90-4A3B-B5C8-69C85F6C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527403"/>
            <a:ext cx="1478756" cy="839487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670536-3AF1-4831-BADA-5C280965E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527403"/>
            <a:ext cx="4350544" cy="839487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183433-49AD-48AE-AADE-EFF804BE6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19CC27-BFAF-4C36-A738-45E475DB0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3B2ABF-69B9-4CAA-BFFE-71DC7ED2F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576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8CD204-D6A7-49EC-B8D9-BFABB2D62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0EC2C1-1F2E-4D68-B487-F92C2E106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501239-2C1C-4745-BA41-B6BF72D25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98C7E8-2013-452D-99A7-BC7D77E4C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E19597-0B91-403D-A97F-5812B0CDD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813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49FFE3-1222-46E4-8C43-9A7D069CA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866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9F5E5E-F0D3-46D3-B84B-48A7CFBBA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3467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A4DF23-0AE9-47C1-A7B8-1EE83893D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A818C1-CB0D-46B7-95CE-863780610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EFD508-4BFE-4251-88C5-A0E245F57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150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82C2C-CD37-4BF9-801B-47FB8B7F8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BE68E7-0407-468D-B5FE-AA924B3E17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974FD0-805D-4217-A439-60688CF00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3845C6-BD84-4979-A863-13C82F7CF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9B0C82-9F99-4D17-B2B6-716C8CB33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FAA7C3-A38D-4712-886B-983AE4186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453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A32AAD-BF0D-4881-B7F2-E30D41D88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88CB05-17EE-4433-90DA-163364207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00A638-FD66-47A3-ACAC-618BD124C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78271B-4925-40F9-B26A-2FA8B1D4BE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C7A5999-B24C-46F5-8397-BE8CAB429F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380D4DF-E9EB-4BF1-85E0-97876EED4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133AE9B-F1A8-402C-88B0-2D89692C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060B76D-C398-41F9-AB0B-F7DF6B900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557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89C6A6-705F-4C71-A0EC-29997059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20FB325-C822-4152-B4B8-84AD30A9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83D6DC-9424-4EEC-A758-F9C098AB7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E2C332E-4DF7-49D3-8D7B-067B951B4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695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03AFBA6-4022-4901-AE73-D31322577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A5B6D6-64C3-4AF7-A363-BB40D6D34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869289-F57B-4E0D-ACD4-3A15D2FA9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39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0FDDF2-62C3-4DAA-A972-222E56798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82D0A8-F373-4153-BFCC-6F06309C6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8FEF6B-7EF7-4443-A2FE-F8D05EC58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5D36C3-CE39-43FF-A995-33133FE36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72BC1B-F4C2-4B3F-84AA-636B56962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8F85E0-E626-4926-82D8-2A8930F80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19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CE0197-DF14-4A37-8D46-AE1078A7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FAA80EF-6736-4ACE-A4E3-8F65A7DE3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0517E4-1AC0-405C-8B25-2F464124E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19BC5E-923C-4979-8893-77EC44A55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A5C74-7F3D-4443-8C25-37257A79115D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87DC8D-44C1-4C53-B9C6-C6CA032CB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3EAB2C-06B8-4614-9247-41ABF1E22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370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84F63-EE0A-453C-A9FB-C6CA1D062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C0B3AC-3FDC-4AC9-80C6-E6DE5F4EB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641465-D05D-429C-93ED-6605A322C2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A5C74-7F3D-4443-8C25-37257A79115D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AD15A9-0CAA-49EC-8B42-6CF2D2A383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2E591A-BA00-47E7-9134-416FF55BE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40D75-181E-4FC8-A946-24AC2F9A1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996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sz="4044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Relationship Id="rId9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7" Type="http://schemas.openxmlformats.org/officeDocument/2006/relationships/image" Target="../media/image154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046084" cy="109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34930" y="158175"/>
            <a:ext cx="3723070" cy="58477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sz="3200" b="1" dirty="0">
                <a:ln w="127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‘’</a:t>
            </a:r>
            <a:r>
              <a:rPr lang="ru-RU" sz="3200" b="1" dirty="0">
                <a:ln w="127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Диалог с семьей</a:t>
            </a:r>
            <a:r>
              <a:rPr lang="en-US" sz="3200" b="1" dirty="0">
                <a:ln w="127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’’</a:t>
            </a:r>
            <a:endParaRPr lang="ru-RU" sz="3200" b="1" dirty="0">
              <a:ln w="127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3044409" y="-12413"/>
            <a:ext cx="3594" cy="176183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 flipV="1">
            <a:off x="3046086" y="1079500"/>
            <a:ext cx="3811914" cy="25113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0" y="1041975"/>
            <a:ext cx="3046085" cy="37525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306767" y="1962048"/>
            <a:ext cx="6278286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Издание:</a:t>
            </a:r>
          </a:p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 детский сад № 3, Узловский р-н, п. Дубовка, ул. Пионерская, д. 24А, т-н: 7-14-57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H="1" flipV="1">
            <a:off x="-1676" y="1696456"/>
            <a:ext cx="3046085" cy="37525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 flipV="1">
            <a:off x="3044409" y="1736868"/>
            <a:ext cx="3811914" cy="25113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136109" y="1075850"/>
            <a:ext cx="28102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Газета основана: сентябрь 2007 года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827371" y="1060737"/>
            <a:ext cx="20463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№ 3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2023– 2024 уч. год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8871" y="3130025"/>
            <a:ext cx="6260258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lumn Simple cyr-lat" panose="02000500000000000000" pitchFamily="2" charset="0"/>
              </a:rPr>
              <a:t>‘</a:t>
            </a:r>
            <a:r>
              <a:rPr lang="en-US" sz="3600" b="1" dirty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lumn Simple cyr-lat" panose="02000500000000000000" pitchFamily="2" charset="0"/>
              </a:rPr>
              <a:t>’</a:t>
            </a:r>
            <a:r>
              <a:rPr lang="ru-RU" sz="3600" b="1" dirty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1"/>
                </a:solidFill>
                <a:latin typeface="Column Simple cyr-lat" panose="02000500000000000000" pitchFamily="2" charset="0"/>
              </a:rPr>
              <a:t>Здоровым быть здорово!</a:t>
            </a:r>
            <a:r>
              <a:rPr lang="en-US" sz="3600" b="1" dirty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1"/>
                </a:solidFill>
                <a:latin typeface="Column Simple cyr-lat" panose="02000500000000000000" pitchFamily="2" charset="0"/>
              </a:rPr>
              <a:t>’’</a:t>
            </a:r>
            <a:endParaRPr lang="ru-RU" sz="3600" b="1" dirty="0">
              <a:ln w="127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accent1"/>
              </a:solidFill>
              <a:latin typeface="Column Simple cyr-lat" panose="02000500000000000000" pitchFamily="2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83429" y="3844999"/>
            <a:ext cx="3047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Содержание номера: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H="1" flipV="1">
            <a:off x="-21440" y="7031684"/>
            <a:ext cx="6900880" cy="2751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 53"/>
          <p:cNvSpPr/>
          <p:nvPr/>
        </p:nvSpPr>
        <p:spPr>
          <a:xfrm>
            <a:off x="2715490" y="7065266"/>
            <a:ext cx="403662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Редакционная коллегия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Воспитатель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Логачева Надежда Владимировна</a:t>
            </a:r>
          </a:p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Экспертный совет:</a:t>
            </a:r>
          </a:p>
          <a:p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Буцяк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Нина Николаевна, заведующий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ДОУ,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Седова Екатерина Сергеевна,</a:t>
            </a:r>
          </a:p>
          <a:p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зам.заведующего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ВиМР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89" y="7281348"/>
            <a:ext cx="2348472" cy="23484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335" y="4401056"/>
            <a:ext cx="6807988" cy="270554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«Здоровый ребенок – счастливый 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родитель». Главные показатели здоровья.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Рекомендации психолога 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«Психологическое здоровье ребенка».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Кодекс здоровья.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Правила ЗОЖ.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Самая умная страничка.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Из жизни ДОУ.</a:t>
            </a:r>
          </a:p>
          <a:p>
            <a:pPr marL="342900" indent="-342900" algn="just">
              <a:buAutoNum type="arabicPeriod"/>
            </a:pP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717" y="4790745"/>
            <a:ext cx="2381396" cy="227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84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959"/>
            <a:ext cx="6858000" cy="991384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2796" y="-15471"/>
            <a:ext cx="6312408" cy="978735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Кодекс здоровья:  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Помни: здоровье не все, но все без здоровья – ничто!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 Здоровье нужно не только тебе, но и людям, которым ты обязан помогать и защищать.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Здоровье – не только физическая сила, но и душевное равновесие.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4.Здоровье – это твоя способность удовлетворять в разумных пределах свои потребности.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5.Здоровье – это физическая и гигиеническая культура нашего тела: нет ничего красивее человеческого тела.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 Здоровье – это душевная культура человека: доброта, надежда, вера и любовь к тем, кто тебя окружает.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7.Здоровье – социальная культура человека, культура человеческих отношений.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8.Здоровье – это любовь и бережное отношение к природе, природа не брат и сестра, а отец и мать человечества.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 Здоровье – это стиль и образ твоей жизни, источник здоровья и источник всех бедствий зависят от тебя и твоего образа жизни.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Хочешь быть здоровым – подружись с физической культурой, чистым воздухом, здоровой пищей.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11.Помни: солнце наш друг и все мы - дети солнца, но с его лучами не шути, загорание не должно стать сгоранием на солнце.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 Ходи периодически по земле босиком – земля дает нам силу, отводит из тела лишнее электричество.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13.Учись правильно дышать - спокойно, неглубоко и равномерно.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14. Семья – наша опора и наше счастье, делай в семье так, чтобы каждый член семьи чувствовал свою нужность и зависимость друг от друга.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15. Люби нашу землю – мать и кормилицу,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бережно относись к ней и ко всему живому,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чему она дала жизнь. Хочешь жить –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люби жизнь!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16. Здоровье – наш капитал. Его можно </a:t>
            </a: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увеличить и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прокутить. 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Хочешь быть здоровым – 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 им!</a:t>
            </a:r>
          </a:p>
        </p:txBody>
      </p:sp>
      <p:pic>
        <p:nvPicPr>
          <p:cNvPr id="5" name="Рисунок 4" descr="Описание: http://www.mse13.ru/wp-content/uploads/2016/07/4gfdgh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7000574"/>
            <a:ext cx="2663952" cy="2675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Описание: http://www.mse13.ru/wp-content/uploads/2016/07/4gfdgh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7007569"/>
            <a:ext cx="2663952" cy="2675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0630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E927F5-3DBA-4E51-B376-4A4C69ABD8B7}"/>
              </a:ext>
            </a:extLst>
          </p:cNvPr>
          <p:cNvSpPr txBox="1"/>
          <p:nvPr/>
        </p:nvSpPr>
        <p:spPr>
          <a:xfrm>
            <a:off x="926591" y="289052"/>
            <a:ext cx="5035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Havana" panose="00000500000000000000" pitchFamily="2" charset="0"/>
              </a:rPr>
              <a:t>“</a:t>
            </a:r>
            <a:r>
              <a:rPr lang="ru-RU" sz="3600" b="1" dirty="0">
                <a:solidFill>
                  <a:srgbClr val="002060"/>
                </a:solidFill>
                <a:latin typeface="Havana" panose="00000500000000000000" pitchFamily="2" charset="0"/>
              </a:rPr>
              <a:t>Диалог с семьей</a:t>
            </a:r>
            <a:r>
              <a:rPr lang="en-US" sz="3600" b="1" dirty="0">
                <a:solidFill>
                  <a:srgbClr val="002060"/>
                </a:solidFill>
                <a:latin typeface="Havana" panose="00000500000000000000" pitchFamily="2" charset="0"/>
              </a:rPr>
              <a:t>”</a:t>
            </a:r>
            <a:endParaRPr lang="ru-RU" sz="3600" b="1" dirty="0">
              <a:solidFill>
                <a:srgbClr val="002060"/>
              </a:solidFill>
              <a:latin typeface="Havana" panose="000005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2168" y="935383"/>
            <a:ext cx="5888736" cy="8621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 ЗОЖ </a:t>
            </a:r>
            <a:endParaRPr lang="ru-RU" sz="2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детском саду ребенок должен усвоить следующие правила здорового образа жизни.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Первое правило – для хорошего слуха и чистых ушей: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Нельзя ковырять в ушах, можно повредить барабанную перепонку.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Вода не должна попадать в уши, это опасно для слуха.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Сильный ветер может застудить уши, и они заболят.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Уши нужно прятать в шапке.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любят уши сильный шум.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уши были чистые, надо чистить их ватной палочкой. Глубоко не толкать, аккуратно чистить.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Второе правило – для зорких глаз: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Лежа читать и близко смотреть телевизор нельзя.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Трогать глаза грязными руками нельзя.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забывать про гимнастику для глаз.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Глаза, брови и ресницы любят умываться.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Третье правило – для чистой кожи: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Мыло и вода – лучшие друзья кожи.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Нельзя кожу колоть и давить на нее.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Рану на коже нужно промыть и обработать от инфекции.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ванны нужно хорошо вытереться.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Грязное белье опасно для здоровья.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Нельзя носить чужую одежду и обувь.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Четвертое правило – для подвижности рук и ног: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Утренняя гимнастика – закон.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Нет — неудобной обуви.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Варежки нужны в мороз, в них надо прятать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руки.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Длинные ногти – некрасиво и опасно,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можно пораниться.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Плавание – хорошая закалка.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Пятками по песку – все болезни прочь.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Описание: http://www.mse13.ru/wp-content/uploads/2016/07/4gfdgh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048" y="7033431"/>
            <a:ext cx="2663952" cy="2675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3712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2920" y="1349994"/>
            <a:ext cx="5702808" cy="7996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Пятое правило – для красивой осанки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Позу менять через 15 — 20 минут.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Делать физкультуру для мышц спины, живота и позвоночника.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Голову класть нужно на невысокую подушку.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Тяжесть поднимать нельзя.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Нельзя ходить на высоких каблуках.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Шестое правило – о правильном питании: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Есть по режиму.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Нельзя торопиться во время еды.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столе должны быть полезные продукты.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ходу есть нельзя.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Холодная и горячая пища не может быть полезной.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переедания болит живот. 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Седьмое правило – для крепости зубов: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Грызть орехи нельзя.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Чередовать горячую и холодную пищу нельзя.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каждого приема пищи нужно полоскать рот.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Утром и перед сном – чистить зубы.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Побывать у стоматолога нужно раз в полгода.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Восьмое правило – о правильном отдыхе: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Душ перед сном – обязательно.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Пить много воды перед сном нельзя.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Спать нужно в проветренной комнате.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 до сна – тихий час, без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телевизора, компьютера и громкой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музыки.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Спать нужно в тишине.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Ложиться спать и вставать нужно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режиму дня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E927F5-3DBA-4E51-B376-4A4C69ABD8B7}"/>
              </a:ext>
            </a:extLst>
          </p:cNvPr>
          <p:cNvSpPr txBox="1"/>
          <p:nvPr/>
        </p:nvSpPr>
        <p:spPr>
          <a:xfrm>
            <a:off x="926591" y="289052"/>
            <a:ext cx="5035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Havana" panose="00000500000000000000" pitchFamily="2" charset="0"/>
              </a:rPr>
              <a:t>“</a:t>
            </a:r>
            <a:r>
              <a:rPr lang="ru-RU" sz="3600" b="1" dirty="0">
                <a:solidFill>
                  <a:srgbClr val="002060"/>
                </a:solidFill>
                <a:latin typeface="Havana" panose="00000500000000000000" pitchFamily="2" charset="0"/>
              </a:rPr>
              <a:t>Диалог с семьей</a:t>
            </a:r>
            <a:r>
              <a:rPr lang="en-US" sz="3600" b="1" dirty="0">
                <a:solidFill>
                  <a:srgbClr val="002060"/>
                </a:solidFill>
                <a:latin typeface="Havana" panose="00000500000000000000" pitchFamily="2" charset="0"/>
              </a:rPr>
              <a:t>”</a:t>
            </a:r>
            <a:endParaRPr lang="ru-RU" sz="3600" b="1" dirty="0">
              <a:solidFill>
                <a:srgbClr val="002060"/>
              </a:solidFill>
              <a:latin typeface="Havana" panose="00000500000000000000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54209" y="835739"/>
            <a:ext cx="174983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 ЗОЖ </a:t>
            </a:r>
            <a:endParaRPr lang="ru-RU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Описание: http://www.mse13.ru/wp-content/uploads/2016/07/4gfdgh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7007569"/>
            <a:ext cx="2663952" cy="2675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621" y="605575"/>
            <a:ext cx="1828804" cy="121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45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1D7769-1920-4FA5-943A-0E694926AAEA}"/>
              </a:ext>
            </a:extLst>
          </p:cNvPr>
          <p:cNvSpPr txBox="1"/>
          <p:nvPr/>
        </p:nvSpPr>
        <p:spPr>
          <a:xfrm>
            <a:off x="1185468" y="556336"/>
            <a:ext cx="4101736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ru-RU" sz="2400" b="1" i="1" dirty="0">
                <a:latin typeface="Century" pitchFamily="18" charset="0"/>
              </a:rPr>
              <a:t>Самая умная страничка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E927F5-3DBA-4E51-B376-4A4C69ABD8B7}"/>
              </a:ext>
            </a:extLst>
          </p:cNvPr>
          <p:cNvSpPr txBox="1"/>
          <p:nvPr/>
        </p:nvSpPr>
        <p:spPr>
          <a:xfrm>
            <a:off x="1274268" y="98217"/>
            <a:ext cx="4398264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avana" panose="00000500000000000000" pitchFamily="2" charset="0"/>
              </a:rPr>
              <a:t>“</a:t>
            </a:r>
            <a:r>
              <a:rPr lang="ru-RU" sz="3200" b="1" dirty="0">
                <a:solidFill>
                  <a:srgbClr val="002060"/>
                </a:solidFill>
                <a:latin typeface="Havana" panose="00000500000000000000" pitchFamily="2" charset="0"/>
              </a:rPr>
              <a:t>Диалог с семьей</a:t>
            </a:r>
            <a:r>
              <a:rPr lang="en-US" sz="3200" b="1" dirty="0">
                <a:solidFill>
                  <a:srgbClr val="002060"/>
                </a:solidFill>
                <a:latin typeface="Havana" panose="00000500000000000000" pitchFamily="2" charset="0"/>
              </a:rPr>
              <a:t>”</a:t>
            </a:r>
            <a:endParaRPr lang="ru-RU" sz="3200" b="1" dirty="0">
              <a:solidFill>
                <a:srgbClr val="002060"/>
              </a:solidFill>
              <a:latin typeface="Havana" panose="00000500000000000000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449C970-0061-04CA-E968-C912035A7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" y="1141111"/>
            <a:ext cx="6858000" cy="49106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DA6F80-36B9-56F2-BF98-15E5C7EDF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6089270"/>
            <a:ext cx="6466114" cy="370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22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E927F5-3DBA-4E51-B376-4A4C69ABD8B7}"/>
              </a:ext>
            </a:extLst>
          </p:cNvPr>
          <p:cNvSpPr txBox="1"/>
          <p:nvPr/>
        </p:nvSpPr>
        <p:spPr>
          <a:xfrm>
            <a:off x="1560576" y="53040"/>
            <a:ext cx="4398264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avana" panose="00000500000000000000" pitchFamily="2" charset="0"/>
              </a:rPr>
              <a:t>“</a:t>
            </a:r>
            <a:r>
              <a:rPr lang="ru-RU" sz="3200" b="1" dirty="0">
                <a:solidFill>
                  <a:srgbClr val="002060"/>
                </a:solidFill>
                <a:latin typeface="Havana" panose="00000500000000000000" pitchFamily="2" charset="0"/>
              </a:rPr>
              <a:t>Диалог с семьей</a:t>
            </a:r>
            <a:r>
              <a:rPr lang="en-US" sz="3200" b="1" dirty="0">
                <a:solidFill>
                  <a:srgbClr val="002060"/>
                </a:solidFill>
                <a:latin typeface="Havana" panose="00000500000000000000" pitchFamily="2" charset="0"/>
              </a:rPr>
              <a:t>”</a:t>
            </a:r>
            <a:endParaRPr lang="ru-RU" sz="3200" b="1" dirty="0">
              <a:solidFill>
                <a:srgbClr val="002060"/>
              </a:solidFill>
              <a:latin typeface="Havana" panose="00000500000000000000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5611F9-8A25-E08E-FFDE-10497BAF2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6811"/>
            <a:ext cx="6858000" cy="76591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6129FEC-0334-134D-1670-EAB0E23FD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5" y="1422761"/>
            <a:ext cx="1461865" cy="146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04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E927F5-3DBA-4E51-B376-4A4C69ABD8B7}"/>
              </a:ext>
            </a:extLst>
          </p:cNvPr>
          <p:cNvSpPr txBox="1"/>
          <p:nvPr/>
        </p:nvSpPr>
        <p:spPr>
          <a:xfrm>
            <a:off x="1284732" y="225013"/>
            <a:ext cx="4398264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avana" panose="00000500000000000000" pitchFamily="2" charset="0"/>
              </a:rPr>
              <a:t>“</a:t>
            </a:r>
            <a:r>
              <a:rPr lang="ru-RU" sz="3200" b="1" dirty="0">
                <a:solidFill>
                  <a:srgbClr val="002060"/>
                </a:solidFill>
                <a:latin typeface="Havana" panose="00000500000000000000" pitchFamily="2" charset="0"/>
              </a:rPr>
              <a:t>Диалог с семьей</a:t>
            </a:r>
            <a:r>
              <a:rPr lang="en-US" sz="3200" b="1" dirty="0">
                <a:solidFill>
                  <a:srgbClr val="002060"/>
                </a:solidFill>
                <a:latin typeface="Havana" panose="00000500000000000000" pitchFamily="2" charset="0"/>
              </a:rPr>
              <a:t>”</a:t>
            </a:r>
            <a:endParaRPr lang="ru-RU" sz="3200" b="1" dirty="0">
              <a:solidFill>
                <a:srgbClr val="002060"/>
              </a:solidFill>
              <a:latin typeface="Havana" panose="00000500000000000000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3F384E-6A93-F785-A157-FD24FF3CF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1940"/>
            <a:ext cx="6851469" cy="882826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ABA74D-6E22-F038-FE57-0353553A8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85960" y="2429963"/>
            <a:ext cx="1639824" cy="226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57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C5B1D6-6F7C-801C-76F8-079496F4F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50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E5E942-B19C-2296-835B-0ECC34E77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53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B41D66-2317-87BF-02A7-8F9BCB621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000353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A5E705C-59B1-5A0B-42AC-469750E1C58A}"/>
              </a:ext>
            </a:extLst>
          </p:cNvPr>
          <p:cNvSpPr/>
          <p:nvPr/>
        </p:nvSpPr>
        <p:spPr>
          <a:xfrm>
            <a:off x="185211" y="1525349"/>
            <a:ext cx="6376416" cy="286232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«Чудо-снеговики</a:t>
            </a:r>
            <a:r>
              <a:rPr lang="ru-RU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Зима прочно ассоциируется со снегом и снеговиками, которых обожают лепить и дети, и взрослые. В преддверии Нового года с детьми из кружка "Юный конструктор" дополнительного образования было проведено занятие по изготовлению снеговиков. В работе с детьми использовался нетрадиционный материал - белоснежные ватные диски, которые идеально подошли для нашей поделки. После ее окончания воспитанники полюбовались своими чудо - снеговиками и украсили ими свою группу</a:t>
            </a:r>
            <a:r>
              <a:rPr lang="ru-RU" sz="1800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3OtfMiTKtf8">
            <a:extLst>
              <a:ext uri="{FF2B5EF4-FFF2-40B4-BE49-F238E27FC236}">
                <a16:creationId xmlns:a16="http://schemas.microsoft.com/office/drawing/2014/main" id="{8BFC3983-BD60-6C77-EB92-E4C77A251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73" y="7884937"/>
            <a:ext cx="2436284" cy="1912483"/>
          </a:xfrm>
          <a:prstGeom prst="rect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5" name="Рисунок 4" descr="Pbf1aiRnXks">
            <a:extLst>
              <a:ext uri="{FF2B5EF4-FFF2-40B4-BE49-F238E27FC236}">
                <a16:creationId xmlns:a16="http://schemas.microsoft.com/office/drawing/2014/main" id="{8BF19D9F-ABAD-414C-E8AC-9458653718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466" y="4608813"/>
            <a:ext cx="3303161" cy="2279181"/>
          </a:xfrm>
          <a:prstGeom prst="rect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6" name="Рисунок 5" descr="8YwrwD2Mo-M">
            <a:extLst>
              <a:ext uri="{FF2B5EF4-FFF2-40B4-BE49-F238E27FC236}">
                <a16:creationId xmlns:a16="http://schemas.microsoft.com/office/drawing/2014/main" id="{34953893-9D68-F5FF-DCC6-D4E73D138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79" y="7250282"/>
            <a:ext cx="3319648" cy="2655718"/>
          </a:xfrm>
          <a:prstGeom prst="rect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DC126D3-5B21-96E0-6149-8C03B98FAC6B}"/>
              </a:ext>
            </a:extLst>
          </p:cNvPr>
          <p:cNvSpPr/>
          <p:nvPr/>
        </p:nvSpPr>
        <p:spPr>
          <a:xfrm>
            <a:off x="1362456" y="809788"/>
            <a:ext cx="4242816" cy="4944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жизни ДОУ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E490A7-8149-2D10-0E11-7EB972EC1E72}"/>
              </a:ext>
            </a:extLst>
          </p:cNvPr>
          <p:cNvSpPr txBox="1"/>
          <p:nvPr/>
        </p:nvSpPr>
        <p:spPr>
          <a:xfrm>
            <a:off x="1440180" y="225013"/>
            <a:ext cx="4242816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avana" panose="00000500000000000000" pitchFamily="2" charset="0"/>
              </a:rPr>
              <a:t>“</a:t>
            </a:r>
            <a:r>
              <a:rPr lang="ru-RU" sz="3200" b="1" dirty="0">
                <a:solidFill>
                  <a:srgbClr val="002060"/>
                </a:solidFill>
                <a:latin typeface="Havana" panose="00000500000000000000" pitchFamily="2" charset="0"/>
              </a:rPr>
              <a:t>Диалог с семьей</a:t>
            </a:r>
            <a:r>
              <a:rPr lang="en-US" sz="3200" b="1" dirty="0">
                <a:solidFill>
                  <a:srgbClr val="002060"/>
                </a:solidFill>
                <a:latin typeface="Havana" panose="00000500000000000000" pitchFamily="2" charset="0"/>
              </a:rPr>
              <a:t>”</a:t>
            </a:r>
            <a:endParaRPr lang="ru-RU" sz="3200" b="1" dirty="0">
              <a:solidFill>
                <a:srgbClr val="002060"/>
              </a:solidFill>
              <a:latin typeface="Havan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35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884E97A-82D7-0A16-80CC-035CF744172C}"/>
              </a:ext>
            </a:extLst>
          </p:cNvPr>
          <p:cNvSpPr/>
          <p:nvPr/>
        </p:nvSpPr>
        <p:spPr>
          <a:xfrm>
            <a:off x="0" y="0"/>
            <a:ext cx="6857999" cy="990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A21513-024B-327A-597F-721C9C7272BD}"/>
              </a:ext>
            </a:extLst>
          </p:cNvPr>
          <p:cNvSpPr txBox="1"/>
          <p:nvPr/>
        </p:nvSpPr>
        <p:spPr>
          <a:xfrm>
            <a:off x="8821" y="89991"/>
            <a:ext cx="6766560" cy="25237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Его величество – чай».</a:t>
            </a:r>
            <a:endParaRPr lang="ru-RU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Ежегодно 15 декабря во всех странах отмечается Международный день чая - праздник одного из древнейших и полезнейших напитков на Земле.</a:t>
            </a:r>
            <a:endParaRPr lang="ru-RU" sz="14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С древних времён чай признается не только вкусным, но и целебным напитком. Чай — это полезный напиток, который утоляет жажду, снимает усталость, придает бодрость, поднимает настроение.          Сегодня для детей нашего детского сада прошел познавательный час, посвященный этому событию. Дети узнали интересную легенду о чае, познакомились с историей возникновения традиции чаепития, рассмотрели разные виды и сорта чая.</a:t>
            </a:r>
            <a:endParaRPr lang="ru-RU" sz="14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Воспитанники помогли накрыть на стол и угостились вкусным свежезаваренным душистым чаем с свежеиспечёнными сладкими пирожками.</a:t>
            </a:r>
            <a:endParaRPr lang="ru-RU" sz="14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FzqgqOqmIcU">
            <a:extLst>
              <a:ext uri="{FF2B5EF4-FFF2-40B4-BE49-F238E27FC236}">
                <a16:creationId xmlns:a16="http://schemas.microsoft.com/office/drawing/2014/main" id="{26588C25-5202-06C8-9D6A-85A8F4C98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75" y="2919155"/>
            <a:ext cx="3341604" cy="2272291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Рисунок 5" descr="oQ2ZjKoADoU">
            <a:extLst>
              <a:ext uri="{FF2B5EF4-FFF2-40B4-BE49-F238E27FC236}">
                <a16:creationId xmlns:a16="http://schemas.microsoft.com/office/drawing/2014/main" id="{976E2440-E403-DB51-E0B0-1ED67F08A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7" y="7112888"/>
            <a:ext cx="3427912" cy="2570934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Рисунок 6" descr="P60C3UCjHmU">
            <a:extLst>
              <a:ext uri="{FF2B5EF4-FFF2-40B4-BE49-F238E27FC236}">
                <a16:creationId xmlns:a16="http://schemas.microsoft.com/office/drawing/2014/main" id="{BC09EA33-785E-08D3-28B5-45EC89453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9037">
            <a:off x="2899702" y="4916635"/>
            <a:ext cx="3392606" cy="2793204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825782-FE95-CF26-C5E6-53F8D47321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7" y="5605244"/>
            <a:ext cx="2349222" cy="8727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E2AC79-24B9-E4B6-920F-6F6C1858B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512" y="2800122"/>
            <a:ext cx="2442754" cy="14279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A6D3B66-1BD8-D79B-D76D-22A411CC5B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627" y="7826049"/>
            <a:ext cx="2041537" cy="161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68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4" y="0"/>
            <a:ext cx="6839282" cy="9814559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88786"/>
            <a:ext cx="4931596" cy="368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Рисунок 8" descr="hello_html_m5b67eed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8" y="88786"/>
            <a:ext cx="2732403" cy="290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 rot="10800000" flipV="1">
            <a:off x="2926080" y="1864239"/>
            <a:ext cx="3035808" cy="98488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«Здоровый ребенок – счастливый родитель!»</a:t>
            </a:r>
            <a:endParaRPr kumimoji="0" lang="ru-RU" altLang="ru-RU" sz="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718" y="3026421"/>
            <a:ext cx="6747842" cy="6494085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фоне экологического неблагополучия, небывалого роста болезней цивилизации, нужно научиться сохранять и укреплять своё здоровье. Кроме того, нужно помнить, что сегодня идеально здоровых детей практически нет. В уставе Всемирной организации здравоохранения говорится, что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 - это не только отсутствие болезней или физических дефектов, но и полное физическое, психическое и социальное благополучие.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российской статистики, 60% детей в возрасте от 3 до 7 лет имеют функциональные отклонения в состоянии здоровья и только 10% детей приходят в школу абсолютно здоровыми. Поэтому проблему здоровья следует рассматривать в широком социальном аспекте.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детство - самый благоприятный период для выработки правильных привычек, которые в сочетании с обучением дошкольников методам совершенствования и сохранения здоровья приведут к положительным результатам. </a:t>
            </a:r>
          </a:p>
          <a:p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Главные показатели здоровья: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Режим дня,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питание,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Физические занятия,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Закаливание.</a:t>
            </a:r>
          </a:p>
          <a:p>
            <a:pPr algn="just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E927F5-3DBA-4E51-B376-4A4C69ABD8B7}"/>
              </a:ext>
            </a:extLst>
          </p:cNvPr>
          <p:cNvSpPr txBox="1"/>
          <p:nvPr/>
        </p:nvSpPr>
        <p:spPr>
          <a:xfrm>
            <a:off x="2341294" y="1142685"/>
            <a:ext cx="473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avana" panose="00000500000000000000" pitchFamily="2" charset="0"/>
              </a:rPr>
              <a:t>“</a:t>
            </a:r>
            <a:r>
              <a:rPr lang="ru-RU" sz="3200" b="1" dirty="0">
                <a:solidFill>
                  <a:srgbClr val="002060"/>
                </a:solidFill>
                <a:latin typeface="Havana" panose="00000500000000000000" pitchFamily="2" charset="0"/>
              </a:rPr>
              <a:t>Диалог с семьей</a:t>
            </a:r>
            <a:r>
              <a:rPr lang="en-US" sz="3200" b="1" dirty="0">
                <a:solidFill>
                  <a:srgbClr val="002060"/>
                </a:solidFill>
                <a:latin typeface="Havana" panose="00000500000000000000" pitchFamily="2" charset="0"/>
              </a:rPr>
              <a:t>”</a:t>
            </a:r>
            <a:endParaRPr lang="ru-RU" sz="3200" b="1" dirty="0">
              <a:solidFill>
                <a:srgbClr val="002060"/>
              </a:solidFill>
              <a:latin typeface="Havana" panose="00000500000000000000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995847-70EF-874F-7FD7-AB1E60AC3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45381" y="7479307"/>
            <a:ext cx="1747218" cy="218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3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9E21AD-B289-324D-DFB0-C7195894A9F6}"/>
              </a:ext>
            </a:extLst>
          </p:cNvPr>
          <p:cNvSpPr/>
          <p:nvPr/>
        </p:nvSpPr>
        <p:spPr>
          <a:xfrm>
            <a:off x="0" y="1"/>
            <a:ext cx="6858000" cy="9906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4CF4570-9FB4-25D7-1446-C001EE8E6CA3}"/>
              </a:ext>
            </a:extLst>
          </p:cNvPr>
          <p:cNvSpPr/>
          <p:nvPr/>
        </p:nvSpPr>
        <p:spPr>
          <a:xfrm>
            <a:off x="144394" y="85164"/>
            <a:ext cx="6559296" cy="36933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Выставка детско-родительского творчества </a:t>
            </a:r>
          </a:p>
          <a:p>
            <a:pPr algn="ctr"/>
            <a:r>
              <a:rPr lang="ru-RU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Символ года – 2024»</a:t>
            </a:r>
            <a:endParaRPr lang="ru-RU" sz="18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канун Нового года в нашем детском саду начала работу традиционная выставка </a:t>
            </a:r>
            <a:r>
              <a:rPr lang="ru-RU" sz="1800" b="1" kern="0" dirty="0" err="1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детско</a:t>
            </a:r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родительского творчества новогодних поделок "Символ года - 2024". Вместе с родителями дошколята смастерили самые разные поделки. Каких драконов тут только нет! Вязаные и пластилиновые, нарисованные и сшитые, выполненные из шаров и в технике оригами и папье-маше! Все яркие, веселые, позитивные! Каждая представленная на выставку поделка отличается оригинальностью и душевностью, поскольку выполнена совместно членами семьи с добром и любовью.</a:t>
            </a:r>
            <a:endParaRPr lang="ru-RU" sz="1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v4sUHKo7MSQ">
            <a:extLst>
              <a:ext uri="{FF2B5EF4-FFF2-40B4-BE49-F238E27FC236}">
                <a16:creationId xmlns:a16="http://schemas.microsoft.com/office/drawing/2014/main" id="{4143037D-1E8B-5428-62A8-07300DC5A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87" y="4033396"/>
            <a:ext cx="3322803" cy="2492103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5" name="Рисунок 4" descr="X7bgn2yevI8">
            <a:extLst>
              <a:ext uri="{FF2B5EF4-FFF2-40B4-BE49-F238E27FC236}">
                <a16:creationId xmlns:a16="http://schemas.microsoft.com/office/drawing/2014/main" id="{CE5D7721-C6A5-8F21-F9E8-9545D90EB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790" y="5410001"/>
            <a:ext cx="3121900" cy="234142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6" name="Рисунок 5" descr="QyJ9wQLN_98">
            <a:extLst>
              <a:ext uri="{FF2B5EF4-FFF2-40B4-BE49-F238E27FC236}">
                <a16:creationId xmlns:a16="http://schemas.microsoft.com/office/drawing/2014/main" id="{120007EE-9D7C-485A-4BAF-935BB2799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29" y="7014500"/>
            <a:ext cx="3708097" cy="2781073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B27292-93D6-80D4-7F81-A63A3E8401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555" y="7607235"/>
            <a:ext cx="2252789" cy="22987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23BFE6-EF14-DDD2-5EBF-9C85E0BEF4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790" y="3638640"/>
            <a:ext cx="2894136" cy="151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77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CE77036-7198-1A5B-25B7-EB334B3FD384}"/>
              </a:ext>
            </a:extLst>
          </p:cNvPr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95F2994-5690-66A1-C91B-F5A455DFFE80}"/>
              </a:ext>
            </a:extLst>
          </p:cNvPr>
          <p:cNvSpPr/>
          <p:nvPr/>
        </p:nvSpPr>
        <p:spPr>
          <a:xfrm>
            <a:off x="143691" y="190043"/>
            <a:ext cx="6583679" cy="36933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00FF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День детских изобретений</a:t>
            </a:r>
            <a:endParaRPr lang="ru-RU" sz="18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 января во всём мире отмечают День детских изобретений. И не случайно, именно в этот день, дети подготовительной группы нашего детского сада познакомились с центром «Точка роста», который находится в МБОУ СОШ № 18 им. В.М. </a:t>
            </a:r>
            <a:r>
              <a:rPr lang="ru-RU" sz="1800" b="1" kern="0" dirty="0" err="1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Женко</a:t>
            </a:r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Руководитель центра Ананьев Денис Владимирович радушно встретил воспитанников детского сада. Ведущие – экскурсоводы познакомили детей с деятельностью центра, рассказали, какие занятия проходят в центре «Точка роста», чему здесь можно научиться, и какое техническое оборудование есть в распоряжении, рассказали и показали, что такое робототехника и для чего она нужна.</a:t>
            </a:r>
            <a:endParaRPr lang="ru-RU" sz="1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AeAr7ePvZHw">
            <a:extLst>
              <a:ext uri="{FF2B5EF4-FFF2-40B4-BE49-F238E27FC236}">
                <a16:creationId xmlns:a16="http://schemas.microsoft.com/office/drawing/2014/main" id="{7F52A541-9B16-51A2-6328-4A953DF71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87" y="4135867"/>
            <a:ext cx="4170666" cy="3128000"/>
          </a:xfrm>
          <a:prstGeom prst="rect">
            <a:avLst/>
          </a:prstGeom>
          <a:noFill/>
          <a:ln w="76200">
            <a:solidFill>
              <a:srgbClr val="00FF99"/>
            </a:solidFill>
          </a:ln>
        </p:spPr>
      </p:pic>
      <p:pic>
        <p:nvPicPr>
          <p:cNvPr id="5" name="Рисунок 4" descr="Vh0HY3NnWv8">
            <a:extLst>
              <a:ext uri="{FF2B5EF4-FFF2-40B4-BE49-F238E27FC236}">
                <a16:creationId xmlns:a16="http://schemas.microsoft.com/office/drawing/2014/main" id="{F8E30731-96E0-B0CD-CD3E-DE3D51296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87" y="7516374"/>
            <a:ext cx="2882913" cy="2162185"/>
          </a:xfrm>
          <a:prstGeom prst="rect">
            <a:avLst/>
          </a:prstGeom>
          <a:noFill/>
          <a:ln w="76200">
            <a:solidFill>
              <a:srgbClr val="00FF99"/>
            </a:solidFill>
          </a:ln>
        </p:spPr>
      </p:pic>
      <p:pic>
        <p:nvPicPr>
          <p:cNvPr id="6" name="Рисунок 5" descr="g1CDl3_V2Po">
            <a:extLst>
              <a:ext uri="{FF2B5EF4-FFF2-40B4-BE49-F238E27FC236}">
                <a16:creationId xmlns:a16="http://schemas.microsoft.com/office/drawing/2014/main" id="{AD6BF4D9-FA00-28A9-DAB2-6AA52D28C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100" y="7516373"/>
            <a:ext cx="2882913" cy="2162185"/>
          </a:xfrm>
          <a:prstGeom prst="rect">
            <a:avLst/>
          </a:prstGeom>
          <a:noFill/>
          <a:ln w="76200">
            <a:solidFill>
              <a:srgbClr val="00FF99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B6A7BF-3DA6-2F1D-2B71-CDF64429C1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7361" y="4073405"/>
            <a:ext cx="1975930" cy="32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41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5694" y="179138"/>
            <a:ext cx="6742306" cy="20005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Самый умный -2024</a:t>
            </a:r>
          </a:p>
          <a:p>
            <a:pPr algn="just"/>
            <a:r>
              <a:rPr lang="ru-RU" sz="20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детском саду прошел отборочный этап районной познавательной викторины для детей старшего дошкольного возраста "Самый умный – 2024". В ходе викторины дети показали свои знания, умение логически мыслить, размышлять, считать.</a:t>
            </a:r>
            <a:endParaRPr lang="ru-RU" sz="20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Uj2DNnx3Xd8">
            <a:extLst>
              <a:ext uri="{FF2B5EF4-FFF2-40B4-BE49-F238E27FC236}">
                <a16:creationId xmlns:a16="http://schemas.microsoft.com/office/drawing/2014/main" id="{C98E9556-AB25-8ABF-E7AE-F2F5252D2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63" y="2497459"/>
            <a:ext cx="3545716" cy="2659287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6" name="Рисунок 5" descr="ygedpRqylAg">
            <a:extLst>
              <a:ext uri="{FF2B5EF4-FFF2-40B4-BE49-F238E27FC236}">
                <a16:creationId xmlns:a16="http://schemas.microsoft.com/office/drawing/2014/main" id="{ACAF9734-010E-040D-5955-2AC8CAEE8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721" y="4302011"/>
            <a:ext cx="3545716" cy="2659287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10" name="Рисунок 9" descr="ZYuukZZp7mk">
            <a:extLst>
              <a:ext uri="{FF2B5EF4-FFF2-40B4-BE49-F238E27FC236}">
                <a16:creationId xmlns:a16="http://schemas.microsoft.com/office/drawing/2014/main" id="{5620CA4D-3A05-C0CD-A997-4361A0C11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4" y="7131388"/>
            <a:ext cx="3545716" cy="2659287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0A5391-A8B7-DC6F-731F-A805DCAFC2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771" y="2021498"/>
            <a:ext cx="2280513" cy="22805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21898D-E4A8-330E-1EDE-9BF0EED3DA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34" y="5156746"/>
            <a:ext cx="3211636" cy="23260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BBEA8B-1F3D-C1FA-7238-62B19DCCE6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410" y="7472473"/>
            <a:ext cx="3080896" cy="192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5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FF0AC4-CB4F-DA16-28D5-5094A2DB8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44" y="0"/>
            <a:ext cx="6943344" cy="990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3B0ED8-BC98-2083-A3DA-01A3E609292E}"/>
              </a:ext>
            </a:extLst>
          </p:cNvPr>
          <p:cNvSpPr txBox="1"/>
          <p:nvPr/>
        </p:nvSpPr>
        <p:spPr>
          <a:xfrm>
            <a:off x="111035" y="224671"/>
            <a:ext cx="6635930" cy="37856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Торжественное открытие Года семьи</a:t>
            </a:r>
            <a:endParaRPr lang="ru-RU" sz="16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Указом президента Российской Федерации В.В. Путиным 2024 год объявлен Годом семьи в России! И мы с радостью скажем, что весь год мы проводили и будем проводить разнообразные мероприятия с участием семей воспитанников, чтобы помочь детям развиваться в тёплой и заботливой атмосфере, в которой семья становится центром внимания.</a:t>
            </a:r>
            <a:endParaRPr lang="ru-RU" sz="16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16 января 2024 года в детском саду было проведено торжественное открытие Года семьи. На праздник пришли семьи наших воспитанников, принявшие активное участие. Вместе с мамами, папами и бабушками дети водили хороводы, пели песни.</a:t>
            </a:r>
            <a:r>
              <a:rPr lang="ru-RU" sz="1600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Детям было радостно и весело!</a:t>
            </a:r>
            <a:endParaRPr lang="ru-RU" sz="16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7bEsLIfVLuU">
            <a:extLst>
              <a:ext uri="{FF2B5EF4-FFF2-40B4-BE49-F238E27FC236}">
                <a16:creationId xmlns:a16="http://schemas.microsoft.com/office/drawing/2014/main" id="{91EE715F-B2EF-EC02-7009-F7415916A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5" y="6721014"/>
            <a:ext cx="4688549" cy="2774153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6" name="Рисунок 5" descr="J1ZOsUZVsOU">
            <a:extLst>
              <a:ext uri="{FF2B5EF4-FFF2-40B4-BE49-F238E27FC236}">
                <a16:creationId xmlns:a16="http://schemas.microsoft.com/office/drawing/2014/main" id="{768CD967-BF9B-7211-DE14-F6E9049CC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44" y="4327680"/>
            <a:ext cx="3229039" cy="225791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7" name="Рисунок 6" descr="phnWdyYPwBI">
            <a:extLst>
              <a:ext uri="{FF2B5EF4-FFF2-40B4-BE49-F238E27FC236}">
                <a16:creationId xmlns:a16="http://schemas.microsoft.com/office/drawing/2014/main" id="{3333149E-E039-4246-F406-6484771418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4994"/>
            <a:ext cx="2950528" cy="2212896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BEC2C6-38D2-BF6E-49DD-74A63FBE33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264" y="6102718"/>
            <a:ext cx="3317965" cy="9611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9C4E62-2C08-D1C6-FB8C-EE657BB708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020" y="8839654"/>
            <a:ext cx="3317965" cy="96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87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9337" y="201269"/>
            <a:ext cx="6405945" cy="41549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Торжественная церемония открытия Малых Зимних Олимпийских игр.</a:t>
            </a:r>
          </a:p>
          <a:p>
            <a:pPr algn="just"/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5 января 2024 года в детском саду состоялось </a:t>
            </a:r>
            <a:r>
              <a:rPr lang="ru-RU" b="1" kern="0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ткрытие малых зимних Олимпийских игр.  Вначале прошло внесение Олимпийского флага и спортивные зрелищные выступления команд. Юные спортсмены показали свою силу, быстроту и ловкость. Все ребята выступали, как настоящие спортсмены-чемпионы.</a:t>
            </a:r>
            <a:endParaRPr lang="ru-RU" sz="1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Праздник помог детям поднять их соревновательный дух, умение действовать в команде, преодолевать трудности. Малые детские Олимпийские игры – это прекрасная возможность приобщить дошкольников к олимпийскому движению, к здоровому образу жизни и к занятиям физической культурой.</a:t>
            </a:r>
            <a:endParaRPr lang="ru-RU" sz="1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98" y="7241052"/>
            <a:ext cx="2587103" cy="2505966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6" name="Рисунок 5" descr="e8Sn4a98uaA">
            <a:extLst>
              <a:ext uri="{FF2B5EF4-FFF2-40B4-BE49-F238E27FC236}">
                <a16:creationId xmlns:a16="http://schemas.microsoft.com/office/drawing/2014/main" id="{2EEC0536-174E-874B-2689-87966EEC9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8" y="4557522"/>
            <a:ext cx="3126615" cy="234496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9" name="Рисунок 8" descr="ytqpBBqTPZ4">
            <a:extLst>
              <a:ext uri="{FF2B5EF4-FFF2-40B4-BE49-F238E27FC236}">
                <a16:creationId xmlns:a16="http://schemas.microsoft.com/office/drawing/2014/main" id="{A1C852DB-A1CE-116C-1A79-A0D9F5EA95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309" y="4557524"/>
            <a:ext cx="3126613" cy="2344959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10" name="Рисунок 9" descr="0Qj0pGIO0t0">
            <a:extLst>
              <a:ext uri="{FF2B5EF4-FFF2-40B4-BE49-F238E27FC236}">
                <a16:creationId xmlns:a16="http://schemas.microsoft.com/office/drawing/2014/main" id="{13740C2B-4859-CBEF-5CC6-A06769A245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211" y="7241052"/>
            <a:ext cx="3353879" cy="251541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168528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CA9E0-6FF0-6D69-E4A9-57067F2FD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3A7910-9695-1A23-F554-07051FC3E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7799391-FC4D-A149-7BC5-0D87D54B08CB}"/>
              </a:ext>
            </a:extLst>
          </p:cNvPr>
          <p:cNvSpPr/>
          <p:nvPr/>
        </p:nvSpPr>
        <p:spPr>
          <a:xfrm>
            <a:off x="295656" y="382209"/>
            <a:ext cx="6266688" cy="338554"/>
          </a:xfrm>
          <a:prstGeom prst="rect">
            <a:avLst/>
          </a:prstGeom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0294E-23B8-D00D-44F6-BEE2DC45C246}"/>
              </a:ext>
            </a:extLst>
          </p:cNvPr>
          <p:cNvSpPr txBox="1"/>
          <p:nvPr/>
        </p:nvSpPr>
        <p:spPr>
          <a:xfrm>
            <a:off x="225267" y="213727"/>
            <a:ext cx="6427898" cy="39703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битвы за Сталинград.</a:t>
            </a:r>
          </a:p>
          <a:p>
            <a:pPr algn="just"/>
            <a:r>
              <a:rPr lang="ru-RU" sz="1800" b="1" kern="10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февраля 2024 года - героический день для нашего народа - День битвы за Сталинград. Много лет прошло с тех пор, как отгремели залпы Сталинградской битвы, но подвиг защитников Сталинграда и его рубежей храниться в наших сердцах. Битва, подобной которой не знала история войн, история человечества. 2 февраля… Это день памяти и скорби, мужества и героизма русского народа, одержавшего Великую Победу в битве под Сталинградом.  С дошкольниками подготовительной группы был проведен урок мужества «Сталинград – 200 дней в огне», с использованием мультимедийной презентации. Во время беседы ребята смотрели кадры с фотографиями разрушенного Сталинграда</a:t>
            </a:r>
            <a:endParaRPr lang="ru-RU" sz="1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IMG_20240130_162639">
            <a:extLst>
              <a:ext uri="{FF2B5EF4-FFF2-40B4-BE49-F238E27FC236}">
                <a16:creationId xmlns:a16="http://schemas.microsoft.com/office/drawing/2014/main" id="{CD96BF8E-D40F-B56D-FE45-FA271987D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466" y="4397773"/>
            <a:ext cx="3321699" cy="238669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9" name="Рисунок 8" descr="IMG_20240130_161354">
            <a:extLst>
              <a:ext uri="{FF2B5EF4-FFF2-40B4-BE49-F238E27FC236}">
                <a16:creationId xmlns:a16="http://schemas.microsoft.com/office/drawing/2014/main" id="{223B1F06-CBCD-24AF-6199-1BECFEDD8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7" y="4397772"/>
            <a:ext cx="3182259" cy="238669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10" name="Рисунок 9" descr="IMG_20240130_155155">
            <a:extLst>
              <a:ext uri="{FF2B5EF4-FFF2-40B4-BE49-F238E27FC236}">
                <a16:creationId xmlns:a16="http://schemas.microsoft.com/office/drawing/2014/main" id="{8661841D-50EF-68B3-0945-2A16A3B9F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479" y="7023256"/>
            <a:ext cx="4236536" cy="2669017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2225937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525791-6838-4E14-06DF-53030F003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" y="0"/>
            <a:ext cx="6862063" cy="9905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CE3195-7AEF-5B3F-70EB-2E24EE40B091}"/>
              </a:ext>
            </a:extLst>
          </p:cNvPr>
          <p:cNvSpPr txBox="1"/>
          <p:nvPr/>
        </p:nvSpPr>
        <p:spPr>
          <a:xfrm>
            <a:off x="143692" y="182880"/>
            <a:ext cx="6583680" cy="4216539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kern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Зимний участок.</a:t>
            </a:r>
            <a:endParaRPr lang="ru-RU" sz="1600" b="1" kern="100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Зима для детей долгожданная и любимая пора, удивительное время года, когда вся природа одевается в белый, пушистый наряд и у ребят появляется прекрасная возможность кататься на коньках и лыжах, а также мастерить разнообразные постройки из снега.</a:t>
            </a:r>
            <a:endParaRPr lang="ru-RU" b="1" kern="0" dirty="0">
              <a:solidFill>
                <a:srgbClr val="2E2E2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рамках реализации годового плана воспитатель и дети всех группы приняли участие в смотре – конкурсе «Автогородок» (оформление зимнего участка)</a:t>
            </a:r>
            <a:b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Необычно красивая, оригинальная по своему замыслу получилась зимняя спортивная площадка.</a:t>
            </a:r>
            <a:b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Ребята с удовольствием обыгрывают снежные постройки, которые не только вносят разнообразие в детские игры, но и стимулируют двигательную активность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jMVs2SXlsAs">
            <a:extLst>
              <a:ext uri="{FF2B5EF4-FFF2-40B4-BE49-F238E27FC236}">
                <a16:creationId xmlns:a16="http://schemas.microsoft.com/office/drawing/2014/main" id="{F0314657-2466-78F8-68D0-751A69EED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47" y="5640295"/>
            <a:ext cx="2636521" cy="1977391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Рисунок 5" descr="QClkH2Zm2EM">
            <a:extLst>
              <a:ext uri="{FF2B5EF4-FFF2-40B4-BE49-F238E27FC236}">
                <a16:creationId xmlns:a16="http://schemas.microsoft.com/office/drawing/2014/main" id="{A3C892EF-A3D7-AAED-A869-A51AB397D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101" y="4469649"/>
            <a:ext cx="2636521" cy="1977391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7" name="Рисунок 6" descr="Ja3LLM86kyw">
            <a:extLst>
              <a:ext uri="{FF2B5EF4-FFF2-40B4-BE49-F238E27FC236}">
                <a16:creationId xmlns:a16="http://schemas.microsoft.com/office/drawing/2014/main" id="{7EEAB32A-86E7-F187-0C79-A26DACA350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698" y="5640295"/>
            <a:ext cx="2861855" cy="2146391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Рисунок 7" descr="fLc1VKFvlZ4">
            <a:extLst>
              <a:ext uri="{FF2B5EF4-FFF2-40B4-BE49-F238E27FC236}">
                <a16:creationId xmlns:a16="http://schemas.microsoft.com/office/drawing/2014/main" id="{5AA35B20-145D-0720-E634-BC359AB2EB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2" y="7844884"/>
            <a:ext cx="3647060" cy="1878236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9" name="Рисунок 8" descr="H4DR9FRSv8Q">
            <a:extLst>
              <a:ext uri="{FF2B5EF4-FFF2-40B4-BE49-F238E27FC236}">
                <a16:creationId xmlns:a16="http://schemas.microsoft.com/office/drawing/2014/main" id="{03C8E5DD-BC1C-EEC6-1748-49EF25E115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247" y="7938268"/>
            <a:ext cx="2609306" cy="1956980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21730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44" y="0"/>
            <a:ext cx="6943344" cy="9906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503" y="185387"/>
            <a:ext cx="6544491" cy="233910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«Площадка успешности – 2024»</a:t>
            </a:r>
          </a:p>
          <a:p>
            <a:pPr algn="just"/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Районная выставка авторских развивающих игр и пособий для дошкольников «Площадка успешности-2024», посвященная теме: «Я - патриот».</a:t>
            </a:r>
            <a:endParaRPr lang="ru-RU" sz="1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воспитатели МКДОУ д/с № 3 приняли активное и профессиональное участие в районной выставке авторских развивающих игр и пособий для дошкольников «Площадка успешности-2024», посвященная теме: «Я - патриот».</a:t>
            </a:r>
            <a:endParaRPr lang="ru-RU" sz="1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1706257755545">
            <a:extLst>
              <a:ext uri="{FF2B5EF4-FFF2-40B4-BE49-F238E27FC236}">
                <a16:creationId xmlns:a16="http://schemas.microsoft.com/office/drawing/2014/main" id="{3ED8F08D-6445-0CE7-1773-A96CAECD4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29" y="2861309"/>
            <a:ext cx="2651332" cy="1749879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</p:pic>
      <p:pic>
        <p:nvPicPr>
          <p:cNvPr id="8" name="Рисунок 7" descr="1706257743358">
            <a:extLst>
              <a:ext uri="{FF2B5EF4-FFF2-40B4-BE49-F238E27FC236}">
                <a16:creationId xmlns:a16="http://schemas.microsoft.com/office/drawing/2014/main" id="{EB62C505-1422-2496-6489-51E8371CF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445" y="2861309"/>
            <a:ext cx="2671571" cy="1749879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</p:pic>
      <p:pic>
        <p:nvPicPr>
          <p:cNvPr id="9" name="Рисунок 8" descr="1706257798395">
            <a:extLst>
              <a:ext uri="{FF2B5EF4-FFF2-40B4-BE49-F238E27FC236}">
                <a16:creationId xmlns:a16="http://schemas.microsoft.com/office/drawing/2014/main" id="{A643F20D-CAA1-D6E1-5198-2B17FEA03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61" y="4948008"/>
            <a:ext cx="3057367" cy="1880281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</p:pic>
      <p:pic>
        <p:nvPicPr>
          <p:cNvPr id="10" name="Рисунок 9" descr="1706257782741">
            <a:extLst>
              <a:ext uri="{FF2B5EF4-FFF2-40B4-BE49-F238E27FC236}">
                <a16:creationId xmlns:a16="http://schemas.microsoft.com/office/drawing/2014/main" id="{5096CFEB-2406-C353-5921-C81FB02767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445" y="4931360"/>
            <a:ext cx="2979422" cy="1877036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</p:pic>
      <p:pic>
        <p:nvPicPr>
          <p:cNvPr id="11" name="Рисунок 10" descr="1706257768855">
            <a:extLst>
              <a:ext uri="{FF2B5EF4-FFF2-40B4-BE49-F238E27FC236}">
                <a16:creationId xmlns:a16="http://schemas.microsoft.com/office/drawing/2014/main" id="{C3BBBB48-D143-15C9-6A9B-8E39D1FAB9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264" y="7018059"/>
            <a:ext cx="4104128" cy="2647162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42718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C51702-6FD3-C858-334C-7AB2F99E6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F30CB8-BFC4-3ACA-110B-1A5BDC7A31D5}"/>
              </a:ext>
            </a:extLst>
          </p:cNvPr>
          <p:cNvSpPr txBox="1"/>
          <p:nvPr/>
        </p:nvSpPr>
        <p:spPr>
          <a:xfrm>
            <a:off x="228600" y="217290"/>
            <a:ext cx="6400800" cy="433965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«Детям о блокаде Ленинграда»</a:t>
            </a:r>
            <a:endParaRPr lang="ru-RU" sz="16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800" b="1" i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трепетом в сердце храним,</a:t>
            </a:r>
            <a:endParaRPr lang="ru-RU" sz="16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800" b="1" i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мужество, силу, отвагу,</a:t>
            </a:r>
            <a:endParaRPr lang="ru-RU" sz="16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800" b="1" i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Ленинградцам «СПАСИБО» говорим!</a:t>
            </a:r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</a:p>
          <a:p>
            <a:pPr algn="just"/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Блокада Ленинграда - один из наиболее трагических периодов в истории Великой Отечественной войны. Подвиг ленинградцев стал ярким примером стойкости и героизма советского народа в борьбе с фашизмом.</a:t>
            </a:r>
            <a:endParaRPr lang="ru-RU" b="1" kern="0" dirty="0">
              <a:solidFill>
                <a:srgbClr val="2E2E2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26 января в подготовительной к школе группе было проведено тематическое мероприятие по теме: «Детям о блокаде Ленинграда» приуроченное к этой важной дате.  Цель данного мероприятия рассказать детям о подвиге ленинградцев, вызвать чувство гордости за свою Родину, воспитать способность сопереживать чужому горю.</a:t>
            </a:r>
            <a:endParaRPr lang="ru-RU" sz="16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azC7jNp4uOI">
            <a:extLst>
              <a:ext uri="{FF2B5EF4-FFF2-40B4-BE49-F238E27FC236}">
                <a16:creationId xmlns:a16="http://schemas.microsoft.com/office/drawing/2014/main" id="{42FE302A-0D8C-8931-9179-16728F1B6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83" y="4698789"/>
            <a:ext cx="3205843" cy="2404382"/>
          </a:xfrm>
          <a:prstGeom prst="rect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6" name="Рисунок 5" descr="-moG9kAR70Y">
            <a:extLst>
              <a:ext uri="{FF2B5EF4-FFF2-40B4-BE49-F238E27FC236}">
                <a16:creationId xmlns:a16="http://schemas.microsoft.com/office/drawing/2014/main" id="{EAFAA2BC-F67C-8B61-13ED-830C9ABEC5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945" y="6819780"/>
            <a:ext cx="4290062" cy="2868930"/>
          </a:xfrm>
          <a:prstGeom prst="rect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7" name="Рисунок 6" descr="PCzsDnSUNC8">
            <a:extLst>
              <a:ext uri="{FF2B5EF4-FFF2-40B4-BE49-F238E27FC236}">
                <a16:creationId xmlns:a16="http://schemas.microsoft.com/office/drawing/2014/main" id="{AD8A3F72-C4CA-AFD0-8A34-FBD5E05454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033" y="4730676"/>
            <a:ext cx="3205843" cy="2404382"/>
          </a:xfrm>
          <a:prstGeom prst="rect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86892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CE2431-7AB7-5E0F-FC47-1AC418697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44" y="0"/>
            <a:ext cx="6943344" cy="990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1E3111-649A-1D87-8776-ED9F257BBFEC}"/>
              </a:ext>
            </a:extLst>
          </p:cNvPr>
          <p:cNvSpPr txBox="1"/>
          <p:nvPr/>
        </p:nvSpPr>
        <p:spPr>
          <a:xfrm>
            <a:off x="140207" y="163395"/>
            <a:ext cx="6486145" cy="295465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Счастье на палочке - родом из детства.</a:t>
            </a:r>
            <a:endParaRPr lang="ru-RU" sz="16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 января отмечается сладкий праздник – «Международный день эскимо</a:t>
            </a:r>
            <a:r>
              <a:rPr lang="ru-RU" b="1" kern="0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Эскимо — это сливочное мороженое на палочке, покрытое шоколадной глазурью. Но эскимо — это не просто мороженое, это символ беззаботных летних дней, вкус детства, любовь к которому многие сохранили на всю жизнь. Сегодня в этот день дети подготовительной группы создавали свое мороженое. </a:t>
            </a:r>
          </a:p>
          <a:p>
            <a:pPr algn="just"/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одной ножке, в шоколадной одёжке, в руки просится само. Что же это...(эскимо).</a:t>
            </a:r>
            <a:endParaRPr lang="ru-RU" sz="16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uxxl7NFWt-Y">
            <a:extLst>
              <a:ext uri="{FF2B5EF4-FFF2-40B4-BE49-F238E27FC236}">
                <a16:creationId xmlns:a16="http://schemas.microsoft.com/office/drawing/2014/main" id="{FE7CF273-5CF2-6E6E-F460-3AA4B661D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7" y="3516411"/>
            <a:ext cx="3830902" cy="2873177"/>
          </a:xfrm>
          <a:prstGeom prst="rect">
            <a:avLst/>
          </a:prstGeom>
          <a:noFill/>
          <a:ln w="76200">
            <a:solidFill>
              <a:srgbClr val="FF33CC"/>
            </a:solidFill>
          </a:ln>
        </p:spPr>
      </p:pic>
      <p:pic>
        <p:nvPicPr>
          <p:cNvPr id="8" name="Рисунок 7" descr="naIQ_oDl0kk">
            <a:extLst>
              <a:ext uri="{FF2B5EF4-FFF2-40B4-BE49-F238E27FC236}">
                <a16:creationId xmlns:a16="http://schemas.microsoft.com/office/drawing/2014/main" id="{83BCB357-3814-8B10-FBF6-6E26A938D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5211">
            <a:off x="3034150" y="5387530"/>
            <a:ext cx="3389214" cy="2541910"/>
          </a:xfrm>
          <a:prstGeom prst="rect">
            <a:avLst/>
          </a:prstGeom>
          <a:noFill/>
          <a:ln w="76200">
            <a:solidFill>
              <a:srgbClr val="FF33CC"/>
            </a:solidFill>
          </a:ln>
        </p:spPr>
      </p:pic>
      <p:pic>
        <p:nvPicPr>
          <p:cNvPr id="9" name="Рисунок 8" descr="-St-g-BEVGY">
            <a:extLst>
              <a:ext uri="{FF2B5EF4-FFF2-40B4-BE49-F238E27FC236}">
                <a16:creationId xmlns:a16="http://schemas.microsoft.com/office/drawing/2014/main" id="{11DD8DD8-A3BB-EA66-D52F-55AD9815A1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7" y="7005001"/>
            <a:ext cx="3650139" cy="2737604"/>
          </a:xfrm>
          <a:prstGeom prst="rect">
            <a:avLst/>
          </a:prstGeom>
          <a:noFill/>
          <a:ln w="76200">
            <a:solidFill>
              <a:srgbClr val="FF33CC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22AEAE-CD0B-A594-DCA4-683225BFC9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549" y="2806966"/>
            <a:ext cx="1269841" cy="21460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0A49C9-9624-5A68-22F4-DC27FF008B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008">
            <a:off x="5214348" y="7401974"/>
            <a:ext cx="975945" cy="24496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68A329A-CD46-CF76-DB77-441A904A10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4802">
            <a:off x="3928330" y="7725314"/>
            <a:ext cx="1325149" cy="18154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A5964DE-695F-D0D7-3321-689B27744D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5806">
            <a:off x="4227452" y="4016240"/>
            <a:ext cx="726902" cy="165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01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8" y="91441"/>
            <a:ext cx="6839282" cy="9814559"/>
          </a:xfrm>
          <a:prstGeom prst="rect">
            <a:avLst/>
          </a:prstGeom>
        </p:spPr>
      </p:pic>
      <p:pic>
        <p:nvPicPr>
          <p:cNvPr id="5" name="Рисунок 4" descr="Описание: D:\сад\детский сад\clip_image00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00" y="6942578"/>
            <a:ext cx="3589679" cy="2963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F778C4-2F96-A006-0A10-8D1E17C66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34" y="0"/>
            <a:ext cx="6790746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029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8929A5-DC7F-1F78-3729-F3291A05F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" y="0"/>
            <a:ext cx="6943344" cy="990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266D0A-4877-2BB2-4C12-AB5F58665617}"/>
              </a:ext>
            </a:extLst>
          </p:cNvPr>
          <p:cNvSpPr txBox="1"/>
          <p:nvPr/>
        </p:nvSpPr>
        <p:spPr>
          <a:xfrm>
            <a:off x="156754" y="170561"/>
            <a:ext cx="6544491" cy="3508653"/>
          </a:xfrm>
          <a:prstGeom prst="rect">
            <a:avLst/>
          </a:prstGeom>
          <a:solidFill>
            <a:schemeClr val="bg2">
              <a:lumMod val="90000"/>
            </a:schemeClr>
          </a:solidFill>
          <a:ln w="76200">
            <a:solidFill>
              <a:srgbClr val="FF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День датских изобретений</a:t>
            </a:r>
            <a:endParaRPr lang="ru-RU" sz="16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b="1" kern="0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 января - </a:t>
            </a:r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День детских изобретений – изобретателей отмечается ежегодно в середине зимы, 17 января. Праздник чтит всех детей-изобретателей по всему миру, которые изобрели разные вещи, широко используемые и сегодня. Этот день установлен и направлен на то, чтобы побудить детей проявлять любопытство к окружающему миру и применять творческий подход при решении возникающих в жизни проблем. В подготовительной к школе группе этот знаменательный день начался с беседы «Кто такой изобретатель?» и последующего показа презентации «Самые известные детские изобретения». </a:t>
            </a:r>
            <a:endParaRPr lang="ru-RU" sz="16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IMG_20221228_154936">
            <a:extLst>
              <a:ext uri="{FF2B5EF4-FFF2-40B4-BE49-F238E27FC236}">
                <a16:creationId xmlns:a16="http://schemas.microsoft.com/office/drawing/2014/main" id="{AA7E5605-61D1-DE03-C2C5-853A94EE8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00" y="3849775"/>
            <a:ext cx="2154147" cy="2291646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</p:pic>
      <p:pic>
        <p:nvPicPr>
          <p:cNvPr id="7" name="Рисунок 6" descr="IMG_20231205_163814">
            <a:extLst>
              <a:ext uri="{FF2B5EF4-FFF2-40B4-BE49-F238E27FC236}">
                <a16:creationId xmlns:a16="http://schemas.microsoft.com/office/drawing/2014/main" id="{3205FD89-D6F2-FB0F-2115-0D6D20C46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214" y="7703176"/>
            <a:ext cx="1817940" cy="2148364"/>
          </a:xfrm>
          <a:prstGeom prst="rect">
            <a:avLst/>
          </a:prstGeom>
          <a:noFill/>
          <a:ln w="76200">
            <a:solidFill>
              <a:srgbClr val="FF33CC"/>
            </a:solidFill>
          </a:ln>
        </p:spPr>
      </p:pic>
      <p:pic>
        <p:nvPicPr>
          <p:cNvPr id="8" name="Рисунок 7" descr="IMG_20231214_161203">
            <a:extLst>
              <a:ext uri="{FF2B5EF4-FFF2-40B4-BE49-F238E27FC236}">
                <a16:creationId xmlns:a16="http://schemas.microsoft.com/office/drawing/2014/main" id="{498EB42B-4EC3-0D43-68A3-63C6B6F76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603" y="6459058"/>
            <a:ext cx="3416540" cy="1930345"/>
          </a:xfrm>
          <a:prstGeom prst="rect">
            <a:avLst/>
          </a:prstGeom>
          <a:noFill/>
          <a:ln w="76200">
            <a:solidFill>
              <a:srgbClr val="F87024"/>
            </a:solidFill>
          </a:ln>
        </p:spPr>
      </p:pic>
      <p:pic>
        <p:nvPicPr>
          <p:cNvPr id="9" name="Рисунок 8" descr="IMG_20231214_161401">
            <a:extLst>
              <a:ext uri="{FF2B5EF4-FFF2-40B4-BE49-F238E27FC236}">
                <a16:creationId xmlns:a16="http://schemas.microsoft.com/office/drawing/2014/main" id="{EB311285-D0F5-B56D-64B6-42B26FE795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928" y="4234598"/>
            <a:ext cx="3891172" cy="1965042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</p:pic>
      <p:pic>
        <p:nvPicPr>
          <p:cNvPr id="10" name="Рисунок 9" descr="IMG_20221228_154632">
            <a:extLst>
              <a:ext uri="{FF2B5EF4-FFF2-40B4-BE49-F238E27FC236}">
                <a16:creationId xmlns:a16="http://schemas.microsoft.com/office/drawing/2014/main" id="{3973611E-6E3B-CAC8-0982-F140D508FA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1" y="7424231"/>
            <a:ext cx="1894427" cy="2291645"/>
          </a:xfrm>
          <a:prstGeom prst="rect">
            <a:avLst/>
          </a:prstGeom>
          <a:noFill/>
          <a:ln w="76200">
            <a:solidFill>
              <a:srgbClr val="FF33CC"/>
            </a:solidFill>
          </a:ln>
        </p:spPr>
      </p:pic>
    </p:spTree>
    <p:extLst>
      <p:ext uri="{BB962C8B-B14F-4D97-AF65-F5344CB8AC3E}">
        <p14:creationId xmlns:p14="http://schemas.microsoft.com/office/powerpoint/2010/main" val="12106724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3" y="1"/>
            <a:ext cx="6862063" cy="9905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DF910C-656C-A258-5024-540492696631}"/>
              </a:ext>
            </a:extLst>
          </p:cNvPr>
          <p:cNvSpPr txBox="1"/>
          <p:nvPr/>
        </p:nvSpPr>
        <p:spPr>
          <a:xfrm>
            <a:off x="102471" y="150814"/>
            <a:ext cx="6648994" cy="3785652"/>
          </a:xfrm>
          <a:prstGeom prst="rect">
            <a:avLst/>
          </a:prstGeom>
          <a:solidFill>
            <a:schemeClr val="bg2">
              <a:lumMod val="90000"/>
            </a:schemeClr>
          </a:solidFill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Малые зимние Олимпийские игры - 2024 год</a:t>
            </a:r>
            <a:endParaRPr lang="ru-RU" sz="16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такое Олимпиада?</a:t>
            </a:r>
            <a:b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честный спортивный бой.</a:t>
            </a:r>
            <a:b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ней участвовать — это награда</a:t>
            </a:r>
            <a:b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Победить же может любой</a:t>
            </a:r>
            <a:b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</a:t>
            </a:r>
          </a:p>
          <a:p>
            <a:pPr algn="just"/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Под таким девизом в детском саду №3 прошли Малые Зимние Олимпийские игры - 2024.  Все ребята выступали, как настоящие спортсмены - чемпионы, а группы поддержки активно болели за своих спортсменов. Малые детские Олимпийские игры — это прекрасная возможность приобщить дошкольников к здоровому образу жизни, занятиям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1cMfeq2A1rk">
            <a:extLst>
              <a:ext uri="{FF2B5EF4-FFF2-40B4-BE49-F238E27FC236}">
                <a16:creationId xmlns:a16="http://schemas.microsoft.com/office/drawing/2014/main" id="{076E4294-2208-F5BE-AA7D-C72CB0EE3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50" y="4087279"/>
            <a:ext cx="3666672" cy="2750004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6" name="Рисунок 5" descr="jXVDkg4Hwnc">
            <a:extLst>
              <a:ext uri="{FF2B5EF4-FFF2-40B4-BE49-F238E27FC236}">
                <a16:creationId xmlns:a16="http://schemas.microsoft.com/office/drawing/2014/main" id="{117DD42D-06EF-7EBE-B0F0-4F493F0EF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50" y="7068563"/>
            <a:ext cx="3429153" cy="2606156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7" name="Рисунок 6" descr="F5OGXIsKy_E">
            <a:extLst>
              <a:ext uri="{FF2B5EF4-FFF2-40B4-BE49-F238E27FC236}">
                <a16:creationId xmlns:a16="http://schemas.microsoft.com/office/drawing/2014/main" id="{6357CA19-D9C0-4596-3396-A698112694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996" y="4087279"/>
            <a:ext cx="2320254" cy="1740191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8" name="Рисунок 7" descr="ZKg4L9Jvf3w">
            <a:extLst>
              <a:ext uri="{FF2B5EF4-FFF2-40B4-BE49-F238E27FC236}">
                <a16:creationId xmlns:a16="http://schemas.microsoft.com/office/drawing/2014/main" id="{221961AC-06CC-3417-EC7D-9335080B7C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996" y="6047707"/>
            <a:ext cx="2218728" cy="1664046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9" name="Рисунок 8" descr="LzMK_ZT6FGQ">
            <a:extLst>
              <a:ext uri="{FF2B5EF4-FFF2-40B4-BE49-F238E27FC236}">
                <a16:creationId xmlns:a16="http://schemas.microsoft.com/office/drawing/2014/main" id="{E2A9F8BD-22EA-3E76-A608-4A3846F1D4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996" y="8010673"/>
            <a:ext cx="2218728" cy="1664046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1997512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237CBA-3B32-5CB8-17B8-75DBA9A99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62063" cy="9905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724B7B-3546-5197-AF8E-F223584771F3}"/>
              </a:ext>
            </a:extLst>
          </p:cNvPr>
          <p:cNvSpPr txBox="1"/>
          <p:nvPr/>
        </p:nvSpPr>
        <p:spPr>
          <a:xfrm>
            <a:off x="272288" y="136333"/>
            <a:ext cx="6309359" cy="3139321"/>
          </a:xfrm>
          <a:prstGeom prst="rect">
            <a:avLst/>
          </a:prstGeom>
          <a:solidFill>
            <a:schemeClr val="bg2">
              <a:lumMod val="90000"/>
            </a:schemeClr>
          </a:solidFill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Ах лыжи, лыжи!</a:t>
            </a:r>
          </a:p>
          <a:p>
            <a:pPr algn="just"/>
            <a:r>
              <a:rPr lang="ru-RU" sz="1800" b="1" kern="10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Зима — прекрасная пора для тех, кто любит активные зимние виды спорта. Нынешняя зима радует нас обилием снега. Одним из наиболее популярных и массовых видов спорта в России является лыжный спорт. </a:t>
            </a:r>
            <a:r>
              <a:rPr lang="ru-RU" sz="1800" b="1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Воспитанники подготовительной группы начали готовиться к Всероссийскому мероприятию «Лыжня России-2024». Ребята с удовольствием катались на лыжах и получили массу положительных эмоций.         Весёлое настроение и озорные улыбки явное доказательство того, что этот вид спорта им по душе!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 descr="IMG_20240201_114626">
            <a:extLst>
              <a:ext uri="{FF2B5EF4-FFF2-40B4-BE49-F238E27FC236}">
                <a16:creationId xmlns:a16="http://schemas.microsoft.com/office/drawing/2014/main" id="{0366A3E2-29EE-B08E-3AB8-72B7140E4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6368">
            <a:off x="3338787" y="3564156"/>
            <a:ext cx="3369555" cy="2527166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8" name="Рисунок 7" descr="Rb8xbk5iaRk">
            <a:extLst>
              <a:ext uri="{FF2B5EF4-FFF2-40B4-BE49-F238E27FC236}">
                <a16:creationId xmlns:a16="http://schemas.microsoft.com/office/drawing/2014/main" id="{6AFC0891-0605-8CA0-7FE4-00BC6C9FA6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2403">
            <a:off x="3354763" y="6780473"/>
            <a:ext cx="3119065" cy="2339298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9" name="Рисунок 8" descr="PiRP3GRDMfM">
            <a:extLst>
              <a:ext uri="{FF2B5EF4-FFF2-40B4-BE49-F238E27FC236}">
                <a16:creationId xmlns:a16="http://schemas.microsoft.com/office/drawing/2014/main" id="{F2B26205-8F58-08A8-92D9-6C7D01DCA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9435">
            <a:off x="565923" y="6513715"/>
            <a:ext cx="3173516" cy="2649886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  <p:pic>
        <p:nvPicPr>
          <p:cNvPr id="10" name="Рисунок 9" descr="IMG_20240201_114610">
            <a:extLst>
              <a:ext uri="{FF2B5EF4-FFF2-40B4-BE49-F238E27FC236}">
                <a16:creationId xmlns:a16="http://schemas.microsoft.com/office/drawing/2014/main" id="{B36BDAE7-4C5F-D437-B127-684122FEED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4946">
            <a:off x="503173" y="3357478"/>
            <a:ext cx="3299017" cy="2474263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7989636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C412F6-6EA3-FD77-6D43-BA5D0C1B0305}"/>
              </a:ext>
            </a:extLst>
          </p:cNvPr>
          <p:cNvSpPr/>
          <p:nvPr/>
        </p:nvSpPr>
        <p:spPr>
          <a:xfrm>
            <a:off x="1" y="0"/>
            <a:ext cx="6858000" cy="990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1AEBD3-A61B-523B-188C-107899A42E5A}"/>
              </a:ext>
            </a:extLst>
          </p:cNvPr>
          <p:cNvSpPr txBox="1"/>
          <p:nvPr/>
        </p:nvSpPr>
        <p:spPr>
          <a:xfrm>
            <a:off x="124097" y="185057"/>
            <a:ext cx="6609806" cy="18466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февраля – «День Российской науки».</a:t>
            </a:r>
            <a:endParaRPr lang="ru-RU" sz="16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Сегодня дети старшей группы побывали в лаборатории экспериментов. Они узнали, как сделать радужные цветы и молочную палитру. Почему бумага электризуется к расчёске. Закрепили свойства воды. Запускали в плавание "ледяные кораблики."</a:t>
            </a:r>
            <a:endParaRPr lang="ru-RU" sz="16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8WFM5lLUfzI">
            <a:extLst>
              <a:ext uri="{FF2B5EF4-FFF2-40B4-BE49-F238E27FC236}">
                <a16:creationId xmlns:a16="http://schemas.microsoft.com/office/drawing/2014/main" id="{BE677BD0-B507-6B9C-6181-CB7618A4D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79" y="2476023"/>
            <a:ext cx="3405415" cy="2554061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</p:pic>
      <p:pic>
        <p:nvPicPr>
          <p:cNvPr id="5" name="Рисунок 4" descr="IwQrhLPkYfk">
            <a:extLst>
              <a:ext uri="{FF2B5EF4-FFF2-40B4-BE49-F238E27FC236}">
                <a16:creationId xmlns:a16="http://schemas.microsoft.com/office/drawing/2014/main" id="{AF03460A-530E-79B4-040A-FF88C3DA8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566" y="4145824"/>
            <a:ext cx="3584665" cy="2939425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Рисунок 5" descr="ZtjJ-blVufQ">
            <a:extLst>
              <a:ext uri="{FF2B5EF4-FFF2-40B4-BE49-F238E27FC236}">
                <a16:creationId xmlns:a16="http://schemas.microsoft.com/office/drawing/2014/main" id="{106D325F-62A9-4CA2-691A-5B71A02052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53" y="7032444"/>
            <a:ext cx="3584665" cy="2688499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9B9AC0-95D8-4711-504C-EB05442FD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172" y="2012637"/>
            <a:ext cx="2121627" cy="20419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118205-EB33-70D9-3DA7-206E8CB1A4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70" y="5109364"/>
            <a:ext cx="3079206" cy="17320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071740-5FFF-86F3-E63A-7834A41836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686" y="7782202"/>
            <a:ext cx="2103120" cy="157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895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FC65EB-A5BA-8099-5960-F7C1F47FF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62063" cy="9905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4FB25-0AF7-3BA4-8F99-6DBC0E18CF32}"/>
              </a:ext>
            </a:extLst>
          </p:cNvPr>
          <p:cNvSpPr txBox="1"/>
          <p:nvPr/>
        </p:nvSpPr>
        <p:spPr>
          <a:xfrm>
            <a:off x="130630" y="165038"/>
            <a:ext cx="6727370" cy="26776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Лыжня России - 2024</a:t>
            </a:r>
            <a:endParaRPr lang="ru-RU" sz="16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«Лыжня России - 2024» — ежегодное спортивное мероприятие для любителей беговых лыж. Это самая крупная по числу участников гонка в России. Цель данных соревнований – привлечение и взрослых, и детей к регулярным занятиям лыжным спортом и дальнейшее развитие и пропаганда физической культуры и спорта среди населения. 8 февраля 2024 года дети нашего детского сада присоединились к участникам бега.</a:t>
            </a:r>
            <a:endParaRPr lang="ru-RU" sz="16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ATiEkPoqMAM">
            <a:extLst>
              <a:ext uri="{FF2B5EF4-FFF2-40B4-BE49-F238E27FC236}">
                <a16:creationId xmlns:a16="http://schemas.microsoft.com/office/drawing/2014/main" id="{BB1C080B-8500-CF94-CE4F-DA1917FF2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99" y="3100590"/>
            <a:ext cx="3211285" cy="2408464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</p:pic>
      <p:pic>
        <p:nvPicPr>
          <p:cNvPr id="8" name="Рисунок 7" descr="kqDVIkM53bs">
            <a:extLst>
              <a:ext uri="{FF2B5EF4-FFF2-40B4-BE49-F238E27FC236}">
                <a16:creationId xmlns:a16="http://schemas.microsoft.com/office/drawing/2014/main" id="{DD058C4C-CC36-CDE2-2263-F70CD43D2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71" y="3965882"/>
            <a:ext cx="3211285" cy="2408464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</p:pic>
      <p:pic>
        <p:nvPicPr>
          <p:cNvPr id="9" name="Рисунок 8" descr="S4xF1i-GQ-U">
            <a:extLst>
              <a:ext uri="{FF2B5EF4-FFF2-40B4-BE49-F238E27FC236}">
                <a16:creationId xmlns:a16="http://schemas.microsoft.com/office/drawing/2014/main" id="{D045A7E0-5A4E-6EC6-DF41-5BA4C58985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" y="5775606"/>
            <a:ext cx="3810000" cy="2857500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</p:pic>
      <p:pic>
        <p:nvPicPr>
          <p:cNvPr id="10" name="Рисунок 9" descr="tkF1wu5OgqI">
            <a:extLst>
              <a:ext uri="{FF2B5EF4-FFF2-40B4-BE49-F238E27FC236}">
                <a16:creationId xmlns:a16="http://schemas.microsoft.com/office/drawing/2014/main" id="{E4CB75FB-143A-EAF6-F14E-F684BA111E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410" y="7063307"/>
            <a:ext cx="3417751" cy="2563313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20A066-1035-6BB4-0076-E176056215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23" y="2399079"/>
            <a:ext cx="1633975" cy="16968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5671A8-270B-04D8-1940-93BB2B3823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8344963"/>
            <a:ext cx="1250885" cy="12989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96BC130-E905-3448-8093-2260118B2E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623" y="8549307"/>
            <a:ext cx="1250885" cy="12989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646C3C6-6F4E-346C-43E4-E806BD3E95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069" y="6134430"/>
            <a:ext cx="1250885" cy="129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548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72A5D8-55AC-2FA4-5870-12E448A26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E568F4-18C7-33EF-6C7F-3A94C8CAF508}"/>
              </a:ext>
            </a:extLst>
          </p:cNvPr>
          <p:cNvSpPr txBox="1"/>
          <p:nvPr/>
        </p:nvSpPr>
        <p:spPr>
          <a:xfrm>
            <a:off x="156754" y="156754"/>
            <a:ext cx="6544492" cy="43396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семейном кругу мы с вами растем</a:t>
            </a:r>
            <a:endParaRPr lang="ru-RU" sz="16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Наступивший 2024 год объявлен в России Годом семьи. Семья — это наш оберег, защита и место, где мы чувствуем себя счастливыми. Семья — это самое главное, что есть в нашей жизни, ведь именно в ней мы или растем или деградируем.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что может быть прекраснее рисунка, на котором изображена семья? </a:t>
            </a:r>
            <a:r>
              <a:rPr lang="ru-RU" sz="1800" b="1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Воспитанники подготовительной группы с радостью откликнулись на предложение нарисовать свою семью.</a:t>
            </a:r>
            <a:endParaRPr lang="ru-RU" sz="1800" b="1" dirty="0">
              <a:solidFill>
                <a:srgbClr val="2E2E2E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работы без исключения пронизаны любовью к своим родным и гордостью за своих близких.   Из рисунков дошкольников получилась интересная выставка «Моя семья». Данная выставка помогла всем получить заряд положительных эмоций, желание дарить любовь, радость и заботу своим близким.  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IMG_20240116_155014">
            <a:extLst>
              <a:ext uri="{FF2B5EF4-FFF2-40B4-BE49-F238E27FC236}">
                <a16:creationId xmlns:a16="http://schemas.microsoft.com/office/drawing/2014/main" id="{043381DF-1776-5879-EEE2-E7C29FD3A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17" y="4496189"/>
            <a:ext cx="2965813" cy="3177657"/>
          </a:xfrm>
          <a:prstGeom prst="rect">
            <a:avLst/>
          </a:prstGeom>
          <a:noFill/>
          <a:ln w="76200">
            <a:solidFill>
              <a:srgbClr val="FF33CC"/>
            </a:solidFill>
          </a:ln>
        </p:spPr>
      </p:pic>
      <p:pic>
        <p:nvPicPr>
          <p:cNvPr id="6" name="Рисунок 5" descr="IMG_20240116_155604">
            <a:extLst>
              <a:ext uri="{FF2B5EF4-FFF2-40B4-BE49-F238E27FC236}">
                <a16:creationId xmlns:a16="http://schemas.microsoft.com/office/drawing/2014/main" id="{13B2BCF6-0108-680D-29D5-A12485FBF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653158"/>
            <a:ext cx="3095841" cy="2074213"/>
          </a:xfrm>
          <a:prstGeom prst="rect">
            <a:avLst/>
          </a:prstGeom>
          <a:noFill/>
          <a:ln w="76200">
            <a:solidFill>
              <a:srgbClr val="FF33CC"/>
            </a:solidFill>
          </a:ln>
        </p:spPr>
      </p:pic>
      <p:pic>
        <p:nvPicPr>
          <p:cNvPr id="7" name="Рисунок 6" descr="IMG_20240118_152436">
            <a:extLst>
              <a:ext uri="{FF2B5EF4-FFF2-40B4-BE49-F238E27FC236}">
                <a16:creationId xmlns:a16="http://schemas.microsoft.com/office/drawing/2014/main" id="{05D4318F-9F29-1696-37FB-F4729B618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32" y="7050751"/>
            <a:ext cx="2825649" cy="2698495"/>
          </a:xfrm>
          <a:prstGeom prst="rect">
            <a:avLst/>
          </a:prstGeom>
          <a:noFill/>
          <a:ln w="76200">
            <a:solidFill>
              <a:srgbClr val="FF33CC"/>
            </a:solidFill>
          </a:ln>
        </p:spPr>
      </p:pic>
      <p:pic>
        <p:nvPicPr>
          <p:cNvPr id="8" name="Рисунок 7" descr="IMG_20240118_152711">
            <a:extLst>
              <a:ext uri="{FF2B5EF4-FFF2-40B4-BE49-F238E27FC236}">
                <a16:creationId xmlns:a16="http://schemas.microsoft.com/office/drawing/2014/main" id="{4DF9FB48-57F4-405B-77E1-46A0D03E0E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776" y="7188092"/>
            <a:ext cx="3320288" cy="2423811"/>
          </a:xfrm>
          <a:prstGeom prst="rect">
            <a:avLst/>
          </a:prstGeom>
          <a:noFill/>
          <a:ln w="76200">
            <a:solidFill>
              <a:srgbClr val="FF33CC"/>
            </a:solidFill>
          </a:ln>
        </p:spPr>
      </p:pic>
    </p:spTree>
    <p:extLst>
      <p:ext uri="{BB962C8B-B14F-4D97-AF65-F5344CB8AC3E}">
        <p14:creationId xmlns:p14="http://schemas.microsoft.com/office/powerpoint/2010/main" val="3535113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8563C4-1B84-9CE8-AD73-23215C5E8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23A54A-50AE-714C-5F88-67325F8BC91D}"/>
              </a:ext>
            </a:extLst>
          </p:cNvPr>
          <p:cNvSpPr txBox="1"/>
          <p:nvPr/>
        </p:nvSpPr>
        <p:spPr>
          <a:xfrm>
            <a:off x="104503" y="147424"/>
            <a:ext cx="6648994" cy="45243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F87024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4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Итоги районной познавательной викторины для детей старшего дошкольного возраста «Самый умный-2024».</a:t>
            </a:r>
            <a:endParaRPr lang="ru-RU" sz="16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Финальный этап викторины состоялся на базе МДОУ д/с общеразвивающего вида № 46 в День Российской науки. Воспитанники из детских садов №№ 3,9,10,14,16,17,20,21,25 и 37 соревновались за право получить статус самого умного в Узловском районе. В финальном этапе конкурса приняли участие заместитель главы администрации МО Узловский район Е.П. Трегубова и председатель комитета образования М.М. Генералова. По итогам выполнения интеллектуальных заданий статус самого умного дошкольника присвоен воспитаннице МКДОУ д/с комбинированного вида № 10 Василисе К. (педагог Юлия Владимировна П).</a:t>
            </a:r>
            <a:b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Поздравляем!</a:t>
            </a:r>
            <a:endParaRPr lang="ru-RU" sz="16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_WEYzWmZVGU">
            <a:extLst>
              <a:ext uri="{FF2B5EF4-FFF2-40B4-BE49-F238E27FC236}">
                <a16:creationId xmlns:a16="http://schemas.microsoft.com/office/drawing/2014/main" id="{53D1E69A-B7AC-856B-ACAD-0A718F540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78" y="4860372"/>
            <a:ext cx="3211389" cy="2135574"/>
          </a:xfrm>
          <a:prstGeom prst="rect">
            <a:avLst/>
          </a:prstGeom>
          <a:noFill/>
          <a:ln w="76200">
            <a:solidFill>
              <a:srgbClr val="F87024"/>
            </a:solidFill>
          </a:ln>
        </p:spPr>
      </p:pic>
      <p:pic>
        <p:nvPicPr>
          <p:cNvPr id="5" name="Рисунок 4" descr="11_8">
            <a:extLst>
              <a:ext uri="{FF2B5EF4-FFF2-40B4-BE49-F238E27FC236}">
                <a16:creationId xmlns:a16="http://schemas.microsoft.com/office/drawing/2014/main" id="{DB93CAD0-48AC-938E-916A-B83DA2E86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667" y="4860372"/>
            <a:ext cx="3211388" cy="2135573"/>
          </a:xfrm>
          <a:prstGeom prst="rect">
            <a:avLst/>
          </a:prstGeom>
          <a:noFill/>
          <a:ln w="76200">
            <a:solidFill>
              <a:srgbClr val="F87024"/>
            </a:solidFill>
          </a:ln>
        </p:spPr>
      </p:pic>
      <p:pic>
        <p:nvPicPr>
          <p:cNvPr id="6" name="Рисунок 5" descr="aK63gGzjOKE">
            <a:extLst>
              <a:ext uri="{FF2B5EF4-FFF2-40B4-BE49-F238E27FC236}">
                <a16:creationId xmlns:a16="http://schemas.microsoft.com/office/drawing/2014/main" id="{3910FEEA-517F-4A10-6698-41F1E867ED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55" y="7184578"/>
            <a:ext cx="3870673" cy="2573998"/>
          </a:xfrm>
          <a:prstGeom prst="rect">
            <a:avLst/>
          </a:prstGeom>
          <a:noFill/>
          <a:ln w="76200">
            <a:solidFill>
              <a:srgbClr val="F87024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6DD031-A130-EF94-6481-4AFFE45A94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441" y="7145429"/>
            <a:ext cx="1492009" cy="14920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78F368-9103-209B-8849-6FDF0480EF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746" y="6943057"/>
            <a:ext cx="1028818" cy="10288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BCCFAF-24EE-A098-64B3-AB4E6B47F6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867" y="8172973"/>
            <a:ext cx="1387506" cy="138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320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2FD774-4961-7F6A-1036-A3AEBC4BF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1E7064-85E8-C9E4-A46F-5985E9963ADE}"/>
              </a:ext>
            </a:extLst>
          </p:cNvPr>
          <p:cNvSpPr txBox="1"/>
          <p:nvPr/>
        </p:nvSpPr>
        <p:spPr>
          <a:xfrm>
            <a:off x="71845" y="115356"/>
            <a:ext cx="6714309" cy="40626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>
            <a:solidFill>
              <a:srgbClr val="F8702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Сувениры ко дню защитников Отечества</a:t>
            </a:r>
            <a:endParaRPr lang="ru-RU" sz="16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 Каждый год, в конце зимы, 23 февраля, все мы отмечаем праздник – день защитника Отечества. Это возможность лишний раз напомнить детям о том, что такое смелость, отвага, благородство и мужество. Защитники есть в каждой семье: дедушки, дяди, старшие братья и, конечно же, наши любимые папы. Мужчины по праву считаются защитниками нашей Родины, нашего Отечества.</a:t>
            </a:r>
            <a:endParaRPr lang="ru-RU" sz="16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 В преддверии этого праздника в старшей группе работала творческая мастерская кружка дополнительного образования «Юный конструктор». Дети мастерили поделки из бумаги и спичечных коробков в подарок папам, дедушкам. Воспитанники очень старались и сувениры «Самолеты» получились у всех на «отлично»!</a:t>
            </a:r>
            <a:endParaRPr lang="ru-RU" sz="16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IMG_20240202_154101">
            <a:extLst>
              <a:ext uri="{FF2B5EF4-FFF2-40B4-BE49-F238E27FC236}">
                <a16:creationId xmlns:a16="http://schemas.microsoft.com/office/drawing/2014/main" id="{D34A5E32-3424-60A4-6EC9-15450BCA1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8" y="4381738"/>
            <a:ext cx="3595464" cy="2462893"/>
          </a:xfrm>
          <a:prstGeom prst="rect">
            <a:avLst/>
          </a:prstGeom>
          <a:noFill/>
          <a:ln w="76200">
            <a:solidFill>
              <a:srgbClr val="F87024"/>
            </a:solidFill>
          </a:ln>
        </p:spPr>
      </p:pic>
      <p:pic>
        <p:nvPicPr>
          <p:cNvPr id="10" name="Рисунок 9" descr="IMG_20240202_154809">
            <a:extLst>
              <a:ext uri="{FF2B5EF4-FFF2-40B4-BE49-F238E27FC236}">
                <a16:creationId xmlns:a16="http://schemas.microsoft.com/office/drawing/2014/main" id="{423DA946-1973-A6B2-C378-559DD63765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8178">
            <a:off x="3534790" y="4453487"/>
            <a:ext cx="2931204" cy="2198403"/>
          </a:xfrm>
          <a:prstGeom prst="rect">
            <a:avLst/>
          </a:prstGeom>
          <a:noFill/>
          <a:ln w="76200">
            <a:solidFill>
              <a:srgbClr val="F87024"/>
            </a:solidFill>
          </a:ln>
        </p:spPr>
      </p:pic>
      <p:pic>
        <p:nvPicPr>
          <p:cNvPr id="11" name="Рисунок 10" descr="IMG_20240208_160118">
            <a:extLst>
              <a:ext uri="{FF2B5EF4-FFF2-40B4-BE49-F238E27FC236}">
                <a16:creationId xmlns:a16="http://schemas.microsoft.com/office/drawing/2014/main" id="{A11A60F0-EA84-7524-926A-5EA1343E31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4482">
            <a:off x="567695" y="6867907"/>
            <a:ext cx="2631077" cy="2249571"/>
          </a:xfrm>
          <a:prstGeom prst="rect">
            <a:avLst/>
          </a:prstGeom>
          <a:noFill/>
          <a:ln w="76200">
            <a:solidFill>
              <a:srgbClr val="F87024"/>
            </a:solidFill>
          </a:ln>
        </p:spPr>
      </p:pic>
      <p:pic>
        <p:nvPicPr>
          <p:cNvPr id="12" name="Рисунок 11" descr="IMG_20240208_155455">
            <a:extLst>
              <a:ext uri="{FF2B5EF4-FFF2-40B4-BE49-F238E27FC236}">
                <a16:creationId xmlns:a16="http://schemas.microsoft.com/office/drawing/2014/main" id="{7191FF59-661C-D496-2992-8F23069893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6894722"/>
            <a:ext cx="3090401" cy="2472321"/>
          </a:xfrm>
          <a:prstGeom prst="rect">
            <a:avLst/>
          </a:prstGeom>
          <a:noFill/>
          <a:ln w="76200">
            <a:solidFill>
              <a:srgbClr val="F87024"/>
            </a:solidFill>
          </a:ln>
        </p:spPr>
      </p:pic>
    </p:spTree>
    <p:extLst>
      <p:ext uri="{BB962C8B-B14F-4D97-AF65-F5344CB8AC3E}">
        <p14:creationId xmlns:p14="http://schemas.microsoft.com/office/powerpoint/2010/main" val="4405313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3F034B-E4C1-96FF-ED56-0145A26F6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61A799-3E43-CBC2-539E-5B2F8596C799}"/>
              </a:ext>
            </a:extLst>
          </p:cNvPr>
          <p:cNvSpPr txBox="1"/>
          <p:nvPr/>
        </p:nvSpPr>
        <p:spPr>
          <a:xfrm>
            <a:off x="169817" y="160798"/>
            <a:ext cx="6453052" cy="42473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rgbClr val="F8702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УРОК МУЖЕСТВА</a:t>
            </a:r>
            <a:endParaRPr lang="ru-RU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февраля 2024 года исполняется 35 лет вывода советских войск из Афганистана.</a:t>
            </a:r>
            <a:r>
              <a:rPr lang="ru-RU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День памяти о россиянах, исполнявших служебный долг за пределами Отечества. Дата священна для всех, кто дорожит миром, для кого Долг, Честь, Родина имеют глубочайшее значение.</a:t>
            </a:r>
            <a:r>
              <a:rPr lang="ru-RU" b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kern="10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целью ознакомления воспитанников с военными событиями за пределами нашей Родины - России и с целью формирования представлений дошкольников о воинском долге и верности Отечеству, а также в преддверии памятной даты в подготовительной группе нашего детского сада прошел Урок Мужества, На мероприятии присутствовали ветераны, участники боевых действий в Афганистане Селютин Ю. Г. и Куличенков Ю. А. Дети с интересом слушали их рассказ о военных действиях в Афганистане.</a:t>
            </a:r>
            <a:endParaRPr lang="ru-RU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3boXdvJFN-Q">
            <a:extLst>
              <a:ext uri="{FF2B5EF4-FFF2-40B4-BE49-F238E27FC236}">
                <a16:creationId xmlns:a16="http://schemas.microsoft.com/office/drawing/2014/main" id="{E0EE1CA9-3D2E-85D7-A9FC-A8FE706B8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37" y="4562242"/>
            <a:ext cx="3376024" cy="2532018"/>
          </a:xfrm>
          <a:prstGeom prst="rect">
            <a:avLst/>
          </a:prstGeom>
          <a:noFill/>
          <a:ln w="76200">
            <a:solidFill>
              <a:srgbClr val="F87024"/>
            </a:solidFill>
          </a:ln>
        </p:spPr>
      </p:pic>
      <p:pic>
        <p:nvPicPr>
          <p:cNvPr id="6" name="Рисунок 5" descr="D9HSFwfNUlM">
            <a:extLst>
              <a:ext uri="{FF2B5EF4-FFF2-40B4-BE49-F238E27FC236}">
                <a16:creationId xmlns:a16="http://schemas.microsoft.com/office/drawing/2014/main" id="{F86FA0B7-22D2-3A00-6002-1273E491A7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96" y="7185428"/>
            <a:ext cx="4668883" cy="2451163"/>
          </a:xfrm>
          <a:prstGeom prst="rect">
            <a:avLst/>
          </a:prstGeom>
          <a:noFill/>
          <a:ln w="76200">
            <a:solidFill>
              <a:srgbClr val="F87024"/>
            </a:solidFill>
          </a:ln>
        </p:spPr>
      </p:pic>
      <p:pic>
        <p:nvPicPr>
          <p:cNvPr id="7" name="Рисунок 6" descr="EmD6V9cKG8M">
            <a:extLst>
              <a:ext uri="{FF2B5EF4-FFF2-40B4-BE49-F238E27FC236}">
                <a16:creationId xmlns:a16="http://schemas.microsoft.com/office/drawing/2014/main" id="{64BB315B-EE3D-D8E0-F721-D39ECFB24B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461" y="4568912"/>
            <a:ext cx="3132909" cy="2532017"/>
          </a:xfrm>
          <a:prstGeom prst="rect">
            <a:avLst/>
          </a:prstGeom>
          <a:noFill/>
          <a:ln w="76200">
            <a:solidFill>
              <a:srgbClr val="F87024"/>
            </a:solidFill>
          </a:ln>
        </p:spPr>
      </p:pic>
    </p:spTree>
    <p:extLst>
      <p:ext uri="{BB962C8B-B14F-4D97-AF65-F5344CB8AC3E}">
        <p14:creationId xmlns:p14="http://schemas.microsoft.com/office/powerpoint/2010/main" val="4633694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6A4F10-6162-1FCB-E2E3-FA4A81ECE69F}"/>
              </a:ext>
            </a:extLst>
          </p:cNvPr>
          <p:cNvSpPr txBox="1"/>
          <p:nvPr/>
        </p:nvSpPr>
        <p:spPr>
          <a:xfrm>
            <a:off x="111034" y="54589"/>
            <a:ext cx="6635931" cy="32316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Районная военно-патриотическая игра «Зарничка-2024», посвящённой празднованию </a:t>
            </a:r>
          </a:p>
          <a:p>
            <a:pPr algn="ctr"/>
            <a:r>
              <a:rPr lang="ru-RU" sz="20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Дню защитника Отечества.</a:t>
            </a:r>
            <a:endParaRPr lang="ru-RU" sz="20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 февраля 2024 года на территории МКДОУ д/с № 3 была проведена военно-спортивная игра «</a:t>
            </a:r>
            <a:r>
              <a:rPr lang="ru-RU" sz="1800" b="1" kern="0" dirty="0" err="1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Зарничка</a:t>
            </a:r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посвящённая празднованию Дня защитника Отечества. В «</a:t>
            </a:r>
            <a:r>
              <a:rPr lang="ru-RU" sz="1800" b="1" kern="0" dirty="0" err="1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Зарничке</a:t>
            </a:r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приняли участие дети подготовительной группы.</a:t>
            </a:r>
            <a:r>
              <a:rPr lang="ru-RU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Этапы:</a:t>
            </a:r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«Боевая тревога», «Меткий стрелок», «Тяжелая ноша», «На привале», </a:t>
            </a:r>
            <a:r>
              <a:rPr lang="ru-RU" b="1" kern="0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Смелые танкисты», </a:t>
            </a:r>
            <a:r>
              <a:rPr lang="ru-RU" b="1" kern="0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Срочная медицинская помощь»,  «Полевая кухня».</a:t>
            </a:r>
            <a:r>
              <a:rPr lang="ru-RU" b="1" kern="0" dirty="0">
                <a:solidFill>
                  <a:srgbClr val="2E2E2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kern="0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ребята отлично справились с заданиями. По итогам соревнований победила дружба!</a:t>
            </a:r>
            <a:endParaRPr lang="ru-RU" sz="16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-Hc9aiRaTHI">
            <a:extLst>
              <a:ext uri="{FF2B5EF4-FFF2-40B4-BE49-F238E27FC236}">
                <a16:creationId xmlns:a16="http://schemas.microsoft.com/office/drawing/2014/main" id="{D42DE9C0-7E4B-66C7-88FE-B00500D26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24" y="3380557"/>
            <a:ext cx="2774769" cy="2081077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4" name="Рисунок 3" descr="hyIrhmLl6zE">
            <a:extLst>
              <a:ext uri="{FF2B5EF4-FFF2-40B4-BE49-F238E27FC236}">
                <a16:creationId xmlns:a16="http://schemas.microsoft.com/office/drawing/2014/main" id="{AD09B947-B57F-0A91-D9CA-B77756E45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700" y="3459690"/>
            <a:ext cx="2774769" cy="2081077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5" name="Рисунок 4" descr="Iyo_M6dSjcs">
            <a:extLst>
              <a:ext uri="{FF2B5EF4-FFF2-40B4-BE49-F238E27FC236}">
                <a16:creationId xmlns:a16="http://schemas.microsoft.com/office/drawing/2014/main" id="{36A9B574-F5AF-9F8F-C59E-BDC21FBADD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24" y="5672427"/>
            <a:ext cx="2774769" cy="2081077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6" name="Рисунок 5" descr="XykSTXtKNok">
            <a:extLst>
              <a:ext uri="{FF2B5EF4-FFF2-40B4-BE49-F238E27FC236}">
                <a16:creationId xmlns:a16="http://schemas.microsoft.com/office/drawing/2014/main" id="{EEA32FC7-CFD3-95CF-64BA-3CD971B61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699" y="5844958"/>
            <a:ext cx="2558146" cy="191861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7" name="Рисунок 6" descr="YWyJ1J15Lj4">
            <a:extLst>
              <a:ext uri="{FF2B5EF4-FFF2-40B4-BE49-F238E27FC236}">
                <a16:creationId xmlns:a16="http://schemas.microsoft.com/office/drawing/2014/main" id="{CECC53AC-BB35-4719-7314-E26F42437C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15" y="7964297"/>
            <a:ext cx="2487385" cy="1865539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8" name="Рисунок 7" descr="z9fBQLInqIY">
            <a:extLst>
              <a:ext uri="{FF2B5EF4-FFF2-40B4-BE49-F238E27FC236}">
                <a16:creationId xmlns:a16="http://schemas.microsoft.com/office/drawing/2014/main" id="{EDA05BC5-8DD5-272E-910E-90682E55AF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079" y="7985872"/>
            <a:ext cx="2487385" cy="1865539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17441D5-76BF-F3F3-7EF2-C5A9E1B57D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686">
            <a:off x="2545499" y="3511859"/>
            <a:ext cx="1923149" cy="11699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72C16DD-0FE1-6C9E-C541-687AAB273F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316" y="5224488"/>
            <a:ext cx="1923149" cy="116991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179DCCB-D05D-2818-0D59-A2E78E48BA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0219">
            <a:off x="2349314" y="7230607"/>
            <a:ext cx="1923149" cy="116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16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FD65EE-0DC5-8AAE-9C36-F55534B0F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3" y="324123"/>
            <a:ext cx="5179423" cy="53911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519DBB-0805-80D1-5122-AE26EAA22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0903"/>
            <a:ext cx="6858000" cy="412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350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1C491D-7048-4A29-81FA-51ACA3BE4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504"/>
            <a:ext cx="6858000" cy="990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3C96B5-C1AF-9585-2947-A042C2321C18}"/>
              </a:ext>
            </a:extLst>
          </p:cNvPr>
          <p:cNvSpPr txBox="1"/>
          <p:nvPr/>
        </p:nvSpPr>
        <p:spPr>
          <a:xfrm>
            <a:off x="104503" y="0"/>
            <a:ext cx="6570617" cy="37856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 февраля - День Защитников Отечества.</a:t>
            </a:r>
            <a:endParaRPr lang="ru-RU" sz="1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      В преддверии праздника в старшей группе 20.02.2024 года прошёл спортивный праздник с участием родителей «23 февраля – День Российской армии. Праздник начался с исполнения детьми музыкального блока: марша под песню «Служить России», стихи и песня «Наша Родина сильна». Это мероприятие носило соревновательный характер между двумя командами, которые поприветствовали друг друга, а затем получили заряд энергии на «Разминке для будущих воинов». Затем последовали веселые эстафеты: «Кто быстрее передаст снаряды», «Артиллеристы», «Сапёры», «Сбей снаряды». Праздник состоялся, и мир вокруг нас стал чуточку ярче, светлее и добрее!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DB0D17-A627-272C-9650-0CBCA4B55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42" y="3945296"/>
            <a:ext cx="2819035" cy="2114276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59E3C4-AE5A-6AA5-328E-E33AF4504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240" y="7695927"/>
            <a:ext cx="3583520" cy="2114277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0BB30D-B523-F293-F126-DC3B18C207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242" y="3944206"/>
            <a:ext cx="2820488" cy="2115366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E3624C-B9D0-E85D-C29F-0D7074E509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0466">
            <a:off x="708201" y="6132597"/>
            <a:ext cx="2614396" cy="1960797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CEC9C-1F96-E0D3-2AFC-3C76E2A94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4326">
            <a:off x="3621636" y="6032890"/>
            <a:ext cx="2880283" cy="2160212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4150439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4AB25D-B47D-4A1C-DAE1-81778A615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504"/>
            <a:ext cx="6858000" cy="990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CFC2EC-4B30-D937-1545-B60B6EA2377E}"/>
              </a:ext>
            </a:extLst>
          </p:cNvPr>
          <p:cNvSpPr txBox="1"/>
          <p:nvPr/>
        </p:nvSpPr>
        <p:spPr>
          <a:xfrm>
            <a:off x="195943" y="27197"/>
            <a:ext cx="6453051" cy="424731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Праздник 23 февраля </a:t>
            </a:r>
            <a:r>
              <a:rPr lang="ru-RU" sz="1800" b="1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это праздник настоящих мужчин — смелых и отважных, ловких и надёжных, а также праздник мальчиков, которые вырастут и станут защитниками Отечества, День Защитника Отечества в нашем детском саду, по многолетней традиции, отмечается совместными с родителями спортивными мероприятиями.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Праздник, посвященный Дню Отечества, проходил в форме игры «Школа молодого бойца</a:t>
            </a:r>
            <a:r>
              <a:rPr lang="ru-RU" sz="1800" b="1" i="1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800" b="1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Он состоял из различных эстафет и конкурсов. Ребята подготовительной группы рассказывали стихи, пели песни, танцевали, девочки исполнили для мальчиков задорные частушки. Папы не остались в стороне, приняли активное участие в празднике.  В подарок дорогим и родным папам и дедушкам дети вручили поздравительные сувениры, изготовленные своими руками. Счастье и радость переполняли всех!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91D604-797A-D2C3-0FBE-660347452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3" y="4473757"/>
            <a:ext cx="3057072" cy="2292804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1BC6E6-CC04-7921-338A-9003CB669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929" y="4358215"/>
            <a:ext cx="3211128" cy="2408346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9F855E-A4A7-CB52-8F1F-454A29F836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609" y="6133336"/>
            <a:ext cx="2700926" cy="202569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E94928-32C6-05BC-2305-B4E75C8FF6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073" y="7525807"/>
            <a:ext cx="3057071" cy="2292803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6C806E-C5B7-BCFB-3D02-F4238D73BD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2" y="7525806"/>
            <a:ext cx="3057072" cy="2292804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4085930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9C5B28-9C12-04CF-D0AE-9FA9EDB6A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44" y="0"/>
            <a:ext cx="6943344" cy="990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7684C8-B2CA-A4B0-2748-712A373401CB}"/>
              </a:ext>
            </a:extLst>
          </p:cNvPr>
          <p:cNvSpPr txBox="1"/>
          <p:nvPr/>
        </p:nvSpPr>
        <p:spPr>
          <a:xfrm>
            <a:off x="0" y="122936"/>
            <a:ext cx="6740434" cy="46166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Родной язык – наше богатство</a:t>
            </a:r>
            <a:endParaRPr lang="ru-RU" sz="1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Праздник – Международный день родного языка отмечается 21 февраля.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рамках празднования Международного дня родного языка в подготовительной к школе группе прошёл тематический день «Родной язык – наше богатство». Воспитатель Логачева Н.В. рассказала детям о том, что у каждого народа есть свои особенности, традиции, культура и язык, познакомила детей с понятием «родной язык», объяснила, почему его называют родным, рассказала о значении родного языка в жизни каждого человека.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Дети посмотрели видео презентацию о родном языке, играли в лексические игры «Наоборот», «Подбери слово», «Похоже-не похоже», рассмотрели «Толковый словарь русского языка» </a:t>
            </a:r>
            <a:r>
              <a:rPr lang="ru-RU" sz="1800" b="1" dirty="0" err="1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С.И.Ожегова</a:t>
            </a:r>
            <a:r>
              <a:rPr lang="ru-RU" sz="1800" b="1" dirty="0">
                <a:solidFill>
                  <a:srgbClr val="2E2E2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поиграли в интеллектуальную игру «Поле чудес». В игровой форме дошкольники узнали много нового и интересного о родном языке.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F39A50-F610-C30A-5C5B-8E23ECD94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84" y="4953000"/>
            <a:ext cx="3003154" cy="225236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E3CDA8-367C-9FD3-8ADE-54933B20F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664" y="4953000"/>
            <a:ext cx="2869256" cy="225236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098760-55D7-C9CC-9D74-0F22820D81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43" y="7074159"/>
            <a:ext cx="3286071" cy="270890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1E2A70-4264-3CD3-2ABE-75CB51B4B8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4877">
            <a:off x="4789313" y="7865568"/>
            <a:ext cx="1950707" cy="12572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54E5E9-D632-0CD8-2AB1-FAD250C0AB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78709">
            <a:off x="-105771" y="7862317"/>
            <a:ext cx="2122997" cy="105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36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6090E5-C2DD-3A41-703C-BD63845AB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49439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797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9134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D3B2FB-AF81-3B0C-6FE1-CD079A493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953250" cy="1013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90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7EBD3A-814A-03D1-4D44-DC0C8BD8B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86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ADB9A9-D2FB-A6D2-0AC7-0F209C338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858000" cy="980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13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8328" y="168265"/>
            <a:ext cx="6294120" cy="96026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для родителей: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поддавайтесь искушению облегчить себе жизнь, усадив малыша перед телевизором и занявшись в это время своими делами. Помните, что психика ребенка формируется только в совместной деятельности со взрослым.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Четко регламентируйте просмотр ребенком телепрограмм. Максимальное количество времени у экрана не должно превышать возрастные нормы (от 15-20 минут до 1 часа в день в старшем возрасте).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Оградите ребенка от просмотра рекламы, информационных программ, а также художественных фильмов, ориентированных на взрослую аудиторию.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Старайтесь отслеживать содержательность и художественность детских программ.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Обсуждайте с ребенком сюжеты просмотренных фильмов. Научите ребенка анализировать и оценивать поступки и чувства других людей, это поможет им сформировать свой способ поведения в конкретной ситуации.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предложить ребенку нарисовать героев фильма, вылепить их из пластилина или организовать игру в режиссеров-мультипликаторов. Все это поможет ребенку пережить положительные и отрицательные эмоции, свойственные герою, с которым он себя отождествляет, понять, что ему ближе, и сформировать свой личный эмоциональный опыт.</a:t>
            </a:r>
          </a:p>
          <a:p>
            <a:pPr lvl="0"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мы должны </a:t>
            </a:r>
          </a:p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все возможное, </a:t>
            </a:r>
          </a:p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исключить негативное </a:t>
            </a:r>
          </a:p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информационного потока </a:t>
            </a:r>
          </a:p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психику ребенка.</a:t>
            </a:r>
          </a:p>
          <a:p>
            <a:pPr algn="just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588" y="7101343"/>
            <a:ext cx="2402596" cy="266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837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3671</Words>
  <Application>Microsoft Office PowerPoint</Application>
  <PresentationFormat>Лист A4 (210x297 мм)</PresentationFormat>
  <Paragraphs>208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1" baseType="lpstr">
      <vt:lpstr>Arial</vt:lpstr>
      <vt:lpstr>Calibri</vt:lpstr>
      <vt:lpstr>Calibri Light</vt:lpstr>
      <vt:lpstr>Century</vt:lpstr>
      <vt:lpstr>Column Simple cyr-lat</vt:lpstr>
      <vt:lpstr>Havana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Evgeny Tarakanov</dc:creator>
  <cp:lastModifiedBy>Myhome</cp:lastModifiedBy>
  <cp:revision>65</cp:revision>
  <dcterms:created xsi:type="dcterms:W3CDTF">2020-10-24T13:22:08Z</dcterms:created>
  <dcterms:modified xsi:type="dcterms:W3CDTF">2024-02-24T13:58:40Z</dcterms:modified>
</cp:coreProperties>
</file>