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86" r:id="rId2"/>
    <p:sldId id="294" r:id="rId3"/>
    <p:sldId id="258" r:id="rId4"/>
    <p:sldId id="291" r:id="rId5"/>
    <p:sldId id="292" r:id="rId6"/>
    <p:sldId id="293" r:id="rId7"/>
    <p:sldId id="259" r:id="rId8"/>
    <p:sldId id="287" r:id="rId9"/>
    <p:sldId id="296" r:id="rId10"/>
    <p:sldId id="320" r:id="rId11"/>
    <p:sldId id="289" r:id="rId12"/>
    <p:sldId id="322" r:id="rId13"/>
    <p:sldId id="298" r:id="rId14"/>
    <p:sldId id="261" r:id="rId15"/>
    <p:sldId id="262" r:id="rId16"/>
    <p:sldId id="290" r:id="rId17"/>
    <p:sldId id="284" r:id="rId18"/>
    <p:sldId id="270" r:id="rId19"/>
    <p:sldId id="273" r:id="rId20"/>
    <p:sldId id="274" r:id="rId21"/>
    <p:sldId id="316" r:id="rId22"/>
    <p:sldId id="317" r:id="rId23"/>
    <p:sldId id="318" r:id="rId24"/>
    <p:sldId id="319" r:id="rId25"/>
    <p:sldId id="306" r:id="rId26"/>
    <p:sldId id="313" r:id="rId27"/>
    <p:sldId id="311" r:id="rId28"/>
    <p:sldId id="263" r:id="rId29"/>
    <p:sldId id="264" r:id="rId30"/>
    <p:sldId id="265" r:id="rId31"/>
    <p:sldId id="266" r:id="rId32"/>
    <p:sldId id="267" r:id="rId33"/>
    <p:sldId id="309" r:id="rId34"/>
    <p:sldId id="271" r:id="rId35"/>
    <p:sldId id="323" r:id="rId36"/>
    <p:sldId id="326" r:id="rId37"/>
    <p:sldId id="32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060C8-BCC2-41C0-BA85-A8A2D7C04A67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32E9D-AD12-4287-B44F-37E350E39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0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9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D1FC0-5E6D-47FC-9949-B6BE1D2D38B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50128" y="1783719"/>
            <a:ext cx="5243743" cy="2041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600"/>
              </a:lnSpc>
            </a:pPr>
            <a:r>
              <a:rPr lang="ru-RU" sz="7200" b="1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Название</a:t>
            </a:r>
          </a:p>
          <a:p>
            <a:pPr algn="ctr">
              <a:lnSpc>
                <a:spcPts val="7600"/>
              </a:lnSpc>
            </a:pPr>
            <a:r>
              <a:rPr lang="ru-RU" sz="7200" b="1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презентации</a:t>
            </a:r>
          </a:p>
        </p:txBody>
      </p:sp>
      <p:pic>
        <p:nvPicPr>
          <p:cNvPr id="1026" name="Picture 2" descr="C:\Users\Супер\Documents\день родного языка\tmp8929939578127646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00" y="4192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F7D70EF-63CA-49E0-1604-29072EF6F775}"/>
              </a:ext>
            </a:extLst>
          </p:cNvPr>
          <p:cNvSpPr/>
          <p:nvPr/>
        </p:nvSpPr>
        <p:spPr>
          <a:xfrm>
            <a:off x="1043608" y="5733256"/>
            <a:ext cx="3384376" cy="86409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Логачева Н.В., воспитатель МКДОУ д/с № 3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1.infourok.ru/uploads/ex/0feb/00004a82-45b94b81/img100.jpg">
            <a:extLst>
              <a:ext uri="{FF2B5EF4-FFF2-40B4-BE49-F238E27FC236}">
                <a16:creationId xmlns:a16="http://schemas.microsoft.com/office/drawing/2014/main" id="{185386CA-ABA7-CA39-0C28-60B462A3A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2" descr="F:\Downloads\25_kadr_yaziki.png">
            <a:extLst>
              <a:ext uri="{FF2B5EF4-FFF2-40B4-BE49-F238E27FC236}">
                <a16:creationId xmlns:a16="http://schemas.microsoft.com/office/drawing/2014/main" id="{7489629C-42D8-83D5-5FF6-FA86420AB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04664"/>
            <a:ext cx="3308871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53C46AF3-0A3C-7EC4-BB0F-6CE54AB4A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594" y="404664"/>
            <a:ext cx="5332090" cy="6165304"/>
          </a:xfrm>
          <a:solidFill>
            <a:schemeClr val="bg2">
              <a:lumMod val="90000"/>
            </a:schemeClr>
          </a:solidFill>
          <a:ln w="762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мире насчитывается от </a:t>
            </a:r>
            <a:r>
              <a:rPr lang="ru-RU" sz="3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до 6 тысяч разных языков. </a:t>
            </a:r>
            <a:r>
              <a:rPr lang="ru-RU" sz="3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Среди них так называемые </a:t>
            </a:r>
            <a:r>
              <a:rPr lang="ru-RU" sz="31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мировые языки </a:t>
            </a:r>
            <a:r>
              <a:rPr lang="ru-RU" sz="3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русский, английский, французский, немецкий, испанский. </a:t>
            </a:r>
            <a:br>
              <a:rPr lang="ru-RU" sz="3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Есть </a:t>
            </a:r>
            <a:r>
              <a:rPr lang="ru-RU" sz="31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или официальные языки </a:t>
            </a:r>
            <a:r>
              <a:rPr lang="ru-RU" sz="3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br>
              <a:rPr lang="ru-RU" sz="3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польский в Польше, монгольский в Монголии, шведский в Швеции </a:t>
            </a:r>
            <a:br>
              <a:rPr lang="ru-RU" sz="3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многие другие. </a:t>
            </a:r>
            <a:br>
              <a:rPr lang="ru-RU" sz="3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государственным является один язык – русский.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4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76200">
            <a:solidFill>
              <a:srgbClr val="7030A0"/>
            </a:solidFill>
          </a:ln>
        </p:spPr>
        <p:txBody>
          <a:bodyPr/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НАСЛЕДИЕ ВЕКОВ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700808"/>
            <a:ext cx="4824536" cy="4525963"/>
          </a:xfrm>
          <a:solidFill>
            <a:schemeClr val="bg2">
              <a:lumMod val="90000"/>
            </a:schemeClr>
          </a:solidFill>
          <a:ln w="76200"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все наречия планеты                    </a:t>
            </a:r>
          </a:p>
          <a:p>
            <a:pPr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Идут единой поступью под марш,</a:t>
            </a:r>
          </a:p>
          <a:p>
            <a:pPr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Неся в себе культуру милой речи,                     </a:t>
            </a:r>
          </a:p>
          <a:p>
            <a:pPr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уникальность среди равных масс.</a:t>
            </a:r>
          </a:p>
          <a:p>
            <a:pPr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Родной язык - богатое наследство,</a:t>
            </a:r>
          </a:p>
          <a:p>
            <a:pPr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Пришедшее из глубины веков.</a:t>
            </a:r>
          </a:p>
          <a:p>
            <a:pPr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отражаешь мысли человека,</a:t>
            </a:r>
          </a:p>
          <a:p>
            <a:pPr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помогаешь выразить любовь.</a:t>
            </a:r>
          </a:p>
          <a:p>
            <a:pPr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создаешь из букв стихотворенья.</a:t>
            </a:r>
          </a:p>
          <a:p>
            <a:pPr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Храня в запасах сотни тысяч слов.</a:t>
            </a:r>
          </a:p>
          <a:p>
            <a:pPr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Спустившееся к нам благословенье –</a:t>
            </a:r>
          </a:p>
          <a:p>
            <a:pPr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Родной язык, проникший в нашу кровь.</a:t>
            </a:r>
          </a:p>
          <a:p>
            <a:pPr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Рудакова\Рабочий стол\День родного языка\картинки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785" y="1883136"/>
            <a:ext cx="3399851" cy="4389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C4C15-DF86-9B10-E2C4-A1C34CDC4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ypresentation.ru/documents/6f3d570dcf98c1623fbf871bb72ee846/img2.jpg">
            <a:extLst>
              <a:ext uri="{FF2B5EF4-FFF2-40B4-BE49-F238E27FC236}">
                <a16:creationId xmlns:a16="http://schemas.microsoft.com/office/drawing/2014/main" id="{D3C3D237-D94C-3971-26CA-99C4B6ED2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B7199F0D-04B6-D9ED-27E1-E9FD6FD4E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04665"/>
            <a:ext cx="8568952" cy="3240360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Monotype Corsiva" pitchFamily="66" charset="0"/>
              </a:rPr>
              <a:t>Без языка не существовал бы мир. Как рыба не может жить без воды, так человек не может существовать без языка. На языке мы думаем, общаемся, творим. В разных странах мира люди сегодня говорят на 6000 языках. А всегда ли это было так?</a:t>
            </a:r>
          </a:p>
          <a:p>
            <a:endParaRPr lang="ru-RU" dirty="0"/>
          </a:p>
        </p:txBody>
      </p:sp>
      <p:pic>
        <p:nvPicPr>
          <p:cNvPr id="4" name="Picture 4" descr="http://www.what-who.com/uploads/images/n/n_007.jpg">
            <a:extLst>
              <a:ext uri="{FF2B5EF4-FFF2-40B4-BE49-F238E27FC236}">
                <a16:creationId xmlns:a16="http://schemas.microsoft.com/office/drawing/2014/main" id="{3FCEF361-0C8C-C15C-532D-305E8ABD3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752" y="2924944"/>
            <a:ext cx="4585972" cy="3689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https://cf3.ppt-online.org/files3/slide/d/Dt1BHL2cWg3koORaFYJ0ZqAzdfxEpCV8mbTS9i/slide-3.jpg">
            <a:extLst>
              <a:ext uri="{FF2B5EF4-FFF2-40B4-BE49-F238E27FC236}">
                <a16:creationId xmlns:a16="http://schemas.microsoft.com/office/drawing/2014/main" id="{CCAEC943-F6A4-575A-CF4B-4648A7024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768" y="145656"/>
            <a:ext cx="8820472" cy="6566688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80569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7964" y="440668"/>
            <a:ext cx="4680520" cy="3672407"/>
          </a:xfrm>
          <a:solidFill>
            <a:schemeClr val="bg2">
              <a:lumMod val="90000"/>
            </a:schemeClr>
          </a:solidFill>
          <a:ln w="7620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народ - это своя неповторимая культура, история, традиции, образ жизни. И, конечно же, язык. </a:t>
            </a:r>
            <a:b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Международный день родного языка, прежде всего, 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защиту языков, которые исчезают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И задача эта важная, ведь в наши дни 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месяц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исчезает два языка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F:\Downloads\people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3507099" cy="3407544"/>
          </a:xfrm>
          <a:prstGeom prst="roundRect">
            <a:avLst>
              <a:gd name="adj" fmla="val 859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1D52B2-3F85-B991-EA12-3C42277505B2}"/>
              </a:ext>
            </a:extLst>
          </p:cNvPr>
          <p:cNvSpPr txBox="1"/>
          <p:nvPr/>
        </p:nvSpPr>
        <p:spPr>
          <a:xfrm>
            <a:off x="215516" y="4581128"/>
            <a:ext cx="8712968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языка не существовал бы мир. Как рыба не может жить без воды, так человек не может существовать без языка. На языке мы думаем, общаемся, творим. В разных странах мира люди сегодня говорят на 6000 языках. А всегда ли это было так?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Библейская легенда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524" y="1356084"/>
            <a:ext cx="8568952" cy="1512168"/>
          </a:xfrm>
          <a:solidFill>
            <a:schemeClr val="bg2">
              <a:lumMod val="90000"/>
            </a:schemeClr>
          </a:solidFill>
          <a:ln w="76200">
            <a:solidFill>
              <a:srgbClr val="92D050"/>
            </a:solidFill>
          </a:ln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itchFamily="18" charset="0"/>
              </a:rPr>
              <a:t>Согласно  Библейскому преданию, после всемирного потопа все люди разговаривали на одном языке. Люди захотели построить  в Вавилоне башню до самых небес как символ человеческого единства.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35696" y="2868252"/>
            <a:ext cx="5745293" cy="385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92D050"/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525963"/>
          </a:xfrm>
          <a:solidFill>
            <a:schemeClr val="bg2">
              <a:lumMod val="90000"/>
            </a:schemeClr>
          </a:solidFill>
          <a:ln w="76200">
            <a:solidFill>
              <a:srgbClr val="92D050"/>
            </a:solidFill>
          </a:ln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захотел Бог, чтобы люди добрались до неба, и в наказание за такое суетное и гордое предприятие он смешал их языки так, что они перестали понимать друг друга и поневоле должны были рассеяться, оставив недостроенному городу название «Вавилон», что значит «смешение». Вот эти события и называется «вавилонским столпотворением». Так произошли разные народы, говорящие на разных языках.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881710"/>
          </a:xfrm>
          <a:solidFill>
            <a:schemeClr val="bg2">
              <a:lumMod val="90000"/>
            </a:schemeClr>
          </a:solidFill>
          <a:ln w="76200">
            <a:solidFill>
              <a:srgbClr val="92D050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День родного языка –  праздник, который начали отмечать не так давно. В этот день каждый должен задуматься об отношении к своему родному языку, не засоряем ли мы его не нужными словами, грамотно ли говорим. А ещё в этот день мы должны вспомнить, как много языков есть на земле, и каждый надо ценить. Ведь язык – это культура народа. Знакомство с другими языками помогает понять, как интересен и разнообразен мир. </a:t>
            </a:r>
          </a:p>
          <a:p>
            <a:endParaRPr lang="ru-RU" sz="280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76200">
            <a:solidFill>
              <a:srgbClr val="92D050"/>
            </a:solidFill>
          </a:ln>
        </p:spPr>
        <p:txBody>
          <a:bodyPr/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ДРЕВНИЕ О ЯЗЫКЕ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0686" y="1844824"/>
            <a:ext cx="5626968" cy="4525963"/>
          </a:xfrm>
          <a:solidFill>
            <a:schemeClr val="bg2">
              <a:lumMod val="90000"/>
            </a:schemeClr>
          </a:solidFill>
          <a:ln w="76200">
            <a:solidFill>
              <a:srgbClr val="92D050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   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Сократ считал, что человек- творец самого себя.</a:t>
            </a:r>
          </a:p>
          <a:p>
            <a:pPr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Когда к Сократу привели человека, о котором он должен был высказать свое мнение, мудрец долго смотрел на него, а потом воскликнул: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 заговори же ты, наконец, чтобы я мог тебя узнать!».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46346" y="1988840"/>
            <a:ext cx="2736304" cy="378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1.infourok.ru/uploads/ex/0feb/00004a82-45b94b81/img1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– это удивительный дар, которым обладает только человек. В русском языке великое множество слов. Но сколько их? На этот вопрос не может утвердительно ответить не один специалист. Богатая разнообразная лексика русского языка собрана в словарях.</a:t>
            </a:r>
          </a:p>
          <a:p>
            <a:pPr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Словари – это сборники слов, расположенных в алфавитном порядке.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e:\Profile\Win7\Desktop\Literatur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Заповеди речевого этикета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  <a:solidFill>
            <a:schemeClr val="bg2">
              <a:lumMod val="90000"/>
            </a:schemeClr>
          </a:solidFill>
          <a:ln w="76200">
            <a:solidFill>
              <a:srgbClr val="92D050"/>
            </a:solidFill>
          </a:ln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1. Всегда знай, с какой целью и зачем говоришь.</a:t>
            </a: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2. Помни, что вежливость- основа речевого поведения.</a:t>
            </a: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3. Уважай собеседника, не перебивай его.</a:t>
            </a: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4. Если твой собеседник допускает речевые  погрешности, старайся очень тактично помочь ему от них избавиться</a:t>
            </a: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5. Говори просто, четко, понятно.</a:t>
            </a: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6. Не думай, что, употребляя грубые слова, ты кажешься взрослее.</a:t>
            </a: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7. Употребляй только те слова, значение </a:t>
            </a: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которых для тебя совершенно понятно.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142B1AA-86F7-8FE3-F82C-A7FD1CFE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04069"/>
            <a:ext cx="8712968" cy="6525344"/>
          </a:xfr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br>
              <a:rPr lang="ru-RU" sz="2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ребят с малоизвестным праздником – Международным днём родного языка. Формировать интерес к русскому языку посредством лингвистических игр.</a:t>
            </a:r>
            <a:br>
              <a:rPr lang="ru-RU" sz="23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br>
              <a:rPr lang="ru-RU" sz="23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бережное отношение, как к родному, так и другим языкам, гордость за свой родной русский язык, чувство принадлежности к своим предкам, народу, культуре; </a:t>
            </a:r>
            <a:br>
              <a:rPr lang="ru-RU" sz="23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патриотизм; </a:t>
            </a:r>
            <a:br>
              <a:rPr lang="ru-RU" sz="23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повышению грамотности детей; </a:t>
            </a:r>
            <a:br>
              <a:rPr lang="ru-RU" sz="23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познавательный интерес, потребность в расширении кругозора и углублении знаний по русскому языку, развивать речь детей, память, мышление. </a:t>
            </a:r>
            <a:br>
              <a:rPr lang="ru-RU" sz="23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 </a:t>
            </a:r>
            <a:br>
              <a:rPr lang="ru-RU" sz="23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улучшение качества знаний воспитанников;</a:t>
            </a:r>
            <a:br>
              <a:rPr lang="ru-RU" sz="23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интереса к русскому языку и художественной литературе.</a:t>
            </a:r>
            <a:endParaRPr lang="ru-RU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12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xn--13-6kc3bfpc1b8b.xn--p1ai/_nw/5/4646368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430" y="29305"/>
            <a:ext cx="9144000" cy="6859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681936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день родного языка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426" y="1490975"/>
            <a:ext cx="7211144" cy="5112568"/>
          </a:xfrm>
          <a:solidFill>
            <a:schemeClr val="bg2">
              <a:lumMod val="90000"/>
            </a:schemeClr>
          </a:solidFill>
          <a:ln w="76200">
            <a:solidFill>
              <a:srgbClr val="92D050"/>
            </a:solidFill>
          </a:ln>
        </p:spPr>
        <p:txBody>
          <a:bodyPr>
            <a:normAutofit fontScale="32500" lnSpcReduction="20000"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6200" b="1" dirty="0">
                <a:latin typeface="Times New Roman" pitchFamily="18" charset="0"/>
                <a:cs typeface="Times New Roman" pitchFamily="18" charset="0"/>
              </a:rPr>
              <a:t> Во все времена языки зарождались, существовали, затем вымирали, иногда даже не оставив следа. Но никогда ранее они не исчезали настолько быстро, как в 20 веке. С возникновением новых технологий национальным меньшинствам стало еще труднее добиться признания своих языков. Ведь язык, не представленный сегодня в интернете для современного мира, «не существует».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6200" b="1" dirty="0">
                <a:latin typeface="Times New Roman" pitchFamily="18" charset="0"/>
                <a:cs typeface="Times New Roman" pitchFamily="18" charset="0"/>
              </a:rPr>
              <a:t>Международный день родного языка, прежде всего, направлен на защиту исчезающих языков. И задача эта важная и актуальная, потому что и сейчас, по статистике, каждый месяц в мире исчезают примерно два языка. В Международный день родного языка все языки признаются равными, потому что каждый из них уникальным образом отвечает предназначению человека, и каждый представляет живое наследие, к которому мы должны серьезно относиться и оберегать. </a:t>
            </a:r>
          </a:p>
          <a:p>
            <a:pPr algn="ctr">
              <a:buFont typeface="Wingdings" pitchFamily="2" charset="2"/>
              <a:buNone/>
              <a:defRPr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6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Люби язык, храни на день и на века!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6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забывай мелодию родного языка!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1.infourok.ru/uploads/ex/0feb/00004a82-45b94b81/img100.jpg">
            <a:extLst>
              <a:ext uri="{FF2B5EF4-FFF2-40B4-BE49-F238E27FC236}">
                <a16:creationId xmlns:a16="http://schemas.microsoft.com/office/drawing/2014/main" id="{8682C616-800F-AF96-BB15-5FF95A3A7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CE6861D9-309A-C874-E786-764B1BEE1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520522" cy="594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4954E25-24FB-C956-C5AB-4005F64D3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4359"/>
            <a:ext cx="4344980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828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1.infourok.ru/uploads/ex/0feb/00004a82-45b94b81/img100.jpg">
            <a:extLst>
              <a:ext uri="{FF2B5EF4-FFF2-40B4-BE49-F238E27FC236}">
                <a16:creationId xmlns:a16="http://schemas.microsoft.com/office/drawing/2014/main" id="{3C4D8318-7F9F-4F7B-2751-C6D11132B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736C4A-50A9-A3F6-20D5-73AA2684FE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6" y="1288295"/>
            <a:ext cx="1872208" cy="4805001"/>
          </a:xfrm>
          <a:prstGeom prst="rect">
            <a:avLst/>
          </a:prstGeom>
        </p:spPr>
      </p:pic>
      <p:pic>
        <p:nvPicPr>
          <p:cNvPr id="7" name="Рисунок 6" descr="https://img11.postila.ru/resize?w=650&amp;src=%2Fdata%2Fcf%2F8d%2F57%2Fe0%2Fcf8d57e010441563cf5c10c96a1ad00139c61966cf7fb82b75edac49fd0cd87f.jpg">
            <a:extLst>
              <a:ext uri="{FF2B5EF4-FFF2-40B4-BE49-F238E27FC236}">
                <a16:creationId xmlns:a16="http://schemas.microsoft.com/office/drawing/2014/main" id="{C646324E-E8F9-81F5-574E-6748C21D48C9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96" y="1844824"/>
            <a:ext cx="1761705" cy="3356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mg11.postila.ru/resize?w=650&amp;src=%2Fdata%2F05%2F7f%2F05%2Fcc%2F057f05ccf5c3a1bba4a9c83294a26a4e381f0d12ee7534b23bc6fff7a0071fa8.jpg">
            <a:extLst>
              <a:ext uri="{FF2B5EF4-FFF2-40B4-BE49-F238E27FC236}">
                <a16:creationId xmlns:a16="http://schemas.microsoft.com/office/drawing/2014/main" id="{7557C1CF-BC57-7518-78DB-67FAEDE4BA9E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42" y="1844824"/>
            <a:ext cx="1861158" cy="3332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7B6EEE-2B3A-E565-7F9C-961AD44B8227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09790" y="2632775"/>
            <a:ext cx="3335531" cy="1756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EDAA3D5-1663-017A-95BD-8F9F1F26683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96" y="1843350"/>
            <a:ext cx="1713688" cy="3380033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C4F9848-8C90-0A34-1A92-259E179EC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56" y="225605"/>
            <a:ext cx="8507288" cy="105126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слова</a:t>
            </a:r>
          </a:p>
        </p:txBody>
      </p:sp>
    </p:spTree>
    <p:extLst>
      <p:ext uri="{BB962C8B-B14F-4D97-AF65-F5344CB8AC3E}">
        <p14:creationId xmlns:p14="http://schemas.microsoft.com/office/powerpoint/2010/main" val="1785198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1.infourok.ru/uploads/ex/0feb/00004a82-45b94b81/img100.jpg">
            <a:extLst>
              <a:ext uri="{FF2B5EF4-FFF2-40B4-BE49-F238E27FC236}">
                <a16:creationId xmlns:a16="http://schemas.microsoft.com/office/drawing/2014/main" id="{414BB8F3-E286-019E-8DD1-387D4678C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35F17B-9900-DEC5-E54E-F2D241FA34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9" y="1171479"/>
            <a:ext cx="1714750" cy="42737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5A8FD5-89C2-C5AC-6E11-8315515607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41" y="2404525"/>
            <a:ext cx="1179752" cy="27526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ACA855-64EF-BC4F-63EF-D6B32F93907D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25134" y="2192587"/>
            <a:ext cx="3182679" cy="1479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mg11.postila.ru/resize?w=650&amp;src=%2Fdata%2F05%2F7f%2F05%2Fcc%2F057f05ccf5c3a1bba4a9c83294a26a4e381f0d12ee7534b23bc6fff7a0071fa8.jpg">
            <a:extLst>
              <a:ext uri="{FF2B5EF4-FFF2-40B4-BE49-F238E27FC236}">
                <a16:creationId xmlns:a16="http://schemas.microsoft.com/office/drawing/2014/main" id="{C7538347-A2B2-DF76-5809-E07ED60295CA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25" y="1171478"/>
            <a:ext cx="1650808" cy="3985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C96F6F-1506-4962-EB87-308948508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70" y="1690150"/>
            <a:ext cx="1143000" cy="23869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591049-25F6-DEEB-3715-2047383DE6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87" y="2234742"/>
            <a:ext cx="1436124" cy="3210482"/>
          </a:xfrm>
          <a:prstGeom prst="rect">
            <a:avLst/>
          </a:prstGeom>
        </p:spPr>
      </p:pic>
      <p:pic>
        <p:nvPicPr>
          <p:cNvPr id="11" name="Рисунок 10" descr="https://img11.postila.ru/resize?w=650&amp;src=%2Fdata%2Fcf%2F8d%2F57%2Fe0%2Fcf8d57e010441563cf5c10c96a1ad00139c61966cf7fb82b75edac49fd0cd87f.jpg">
            <a:extLst>
              <a:ext uri="{FF2B5EF4-FFF2-40B4-BE49-F238E27FC236}">
                <a16:creationId xmlns:a16="http://schemas.microsoft.com/office/drawing/2014/main" id="{D182930E-B67B-5299-D916-841A26F40A28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2489"/>
            <a:ext cx="1532123" cy="3168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793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1.infourok.ru/uploads/ex/0feb/00004a82-45b94b81/img100.jpg">
            <a:extLst>
              <a:ext uri="{FF2B5EF4-FFF2-40B4-BE49-F238E27FC236}">
                <a16:creationId xmlns:a16="http://schemas.microsoft.com/office/drawing/2014/main" id="{7BC81564-E4F7-46B1-6064-9A8E0317E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B686ADAC-207B-292E-24DE-5ACCBD6AFF94}"/>
              </a:ext>
            </a:extLst>
          </p:cNvPr>
          <p:cNvSpPr txBox="1">
            <a:spLocks/>
          </p:cNvSpPr>
          <p:nvPr/>
        </p:nvSpPr>
        <p:spPr>
          <a:xfrm>
            <a:off x="899592" y="260648"/>
            <a:ext cx="7344816" cy="1584176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Тайны русского языка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«РОД»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2732821-D108-798D-99CF-C7225CE32C86}"/>
              </a:ext>
            </a:extLst>
          </p:cNvPr>
          <p:cNvSpPr txBox="1">
            <a:spLocks/>
          </p:cNvSpPr>
          <p:nvPr/>
        </p:nvSpPr>
        <p:spPr>
          <a:xfrm>
            <a:off x="377788" y="2056114"/>
            <a:ext cx="8388424" cy="4509120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Как называемся место, где мы родились?</a:t>
            </a:r>
            <a:br>
              <a:rPr 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Кто дал нам жизнь? …..</a:t>
            </a:r>
            <a:br>
              <a:rPr 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Что нас окружает? …..</a:t>
            </a:r>
            <a:br>
              <a:rPr 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Близкие по крови. Это наши ….. Или …..</a:t>
            </a:r>
            <a:br>
              <a:rPr 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Людей, населяющих нашу страну, можно назвать одним словом. </a:t>
            </a:r>
            <a:br>
              <a:rPr 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Каким? …..</a:t>
            </a:r>
            <a:br>
              <a:rPr lang="ru-RU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228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68860"/>
            <a:ext cx="4951040" cy="3416324"/>
          </a:xfrm>
          <a:solidFill>
            <a:schemeClr val="bg2">
              <a:lumMod val="90000"/>
            </a:schemeClr>
          </a:solidFill>
          <a:ln w="76200"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4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</a:t>
            </a:r>
            <a:r>
              <a:rPr lang="ru-RU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ИНА</a:t>
            </a:r>
            <a:br>
              <a:rPr lang="ru-RU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4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</a:t>
            </a:r>
            <a:r>
              <a:rPr lang="ru-RU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ИТЕЛИ</a:t>
            </a:r>
            <a:br>
              <a:rPr lang="ru-RU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ПРИ</a:t>
            </a:r>
            <a:r>
              <a:rPr lang="ru-RU" sz="4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</a:t>
            </a:r>
            <a:r>
              <a:rPr lang="ru-RU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br>
              <a:rPr lang="ru-RU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4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</a:t>
            </a:r>
            <a:r>
              <a:rPr lang="ru-RU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СТВЕННИКИ, </a:t>
            </a:r>
            <a:r>
              <a:rPr lang="ru-RU" sz="4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</a:t>
            </a:r>
            <a:r>
              <a:rPr lang="ru-RU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ня</a:t>
            </a:r>
            <a:br>
              <a:rPr lang="ru-RU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на</a:t>
            </a:r>
            <a:r>
              <a:rPr lang="ru-RU" sz="4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</a:t>
            </a:r>
            <a:br>
              <a:rPr lang="ru-RU" sz="4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60648"/>
            <a:ext cx="7740352" cy="1080120"/>
          </a:xfrm>
          <a:solidFill>
            <a:schemeClr val="bg2">
              <a:lumMod val="90000"/>
            </a:schemeClr>
          </a:solidFill>
          <a:ln w="762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Правильные ответы: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DAE0F-4A4D-4EBC-9E04-B09E29A95D6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744E67-AFD1-DAE8-9BA4-9D7EDE78A22A}"/>
              </a:ext>
            </a:extLst>
          </p:cNvPr>
          <p:cNvSpPr/>
          <p:nvPr/>
        </p:nvSpPr>
        <p:spPr>
          <a:xfrm>
            <a:off x="1187624" y="5259915"/>
            <a:ext cx="6984776" cy="14202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Те, кто не верил в 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</a:t>
            </a:r>
            <a:r>
              <a:rPr lang="ru-RU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называли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УРОД</a:t>
            </a:r>
            <a:b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или ВЫ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ОК.</a:t>
            </a:r>
            <a:endParaRPr lang="ru-RU" dirty="0"/>
          </a:p>
        </p:txBody>
      </p:sp>
      <p:pic>
        <p:nvPicPr>
          <p:cNvPr id="6" name="Picture 4" descr="https://lubkadet.edumsko.ru/uploads/2000/1940/section/120144/global-people.jpg">
            <a:extLst>
              <a:ext uri="{FF2B5EF4-FFF2-40B4-BE49-F238E27FC236}">
                <a16:creationId xmlns:a16="http://schemas.microsoft.com/office/drawing/2014/main" id="{15980972-914C-DA6D-1565-9EFEEDA21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5777" y="1731523"/>
            <a:ext cx="2880320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63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ypresentation.ru/documents/6f3d570dcf98c1623fbf871bb72ee846/img2.jpg">
            <a:extLst>
              <a:ext uri="{FF2B5EF4-FFF2-40B4-BE49-F238E27FC236}">
                <a16:creationId xmlns:a16="http://schemas.microsoft.com/office/drawing/2014/main" id="{4D4FE1A9-3F7A-8AA3-9B2E-06A5E3BF6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181496" y="136122"/>
            <a:ext cx="8781008" cy="6585756"/>
          </a:xfrm>
          <a:prstGeom prst="rect">
            <a:avLst/>
          </a:prstGeom>
          <a:noFill/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13325FA8-36BF-9681-CF82-2A0027AD9319}"/>
              </a:ext>
            </a:extLst>
          </p:cNvPr>
          <p:cNvSpPr/>
          <p:nvPr/>
        </p:nvSpPr>
        <p:spPr>
          <a:xfrm>
            <a:off x="1547664" y="332656"/>
            <a:ext cx="6480720" cy="86409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Лингвистические игры или игры со словами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C46FD-0FEA-7655-5CA0-1E25E0D6976A}"/>
              </a:ext>
            </a:extLst>
          </p:cNvPr>
          <p:cNvSpPr txBox="1"/>
          <p:nvPr/>
        </p:nvSpPr>
        <p:spPr>
          <a:xfrm>
            <a:off x="436960" y="1196752"/>
            <a:ext cx="2790056" cy="3139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Антонимы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это слова </a:t>
            </a:r>
            <a:b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противоположным значением. </a:t>
            </a:r>
            <a:b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- …..</a:t>
            </a:r>
            <a:b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Ленивый - …..</a:t>
            </a:r>
            <a:b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Бежать - ….</a:t>
            </a:r>
            <a:b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Хвалить - …..</a:t>
            </a:r>
            <a:b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 - …..</a:t>
            </a:r>
            <a:b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Жарко - ….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-…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- …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C39D66-A41C-706B-8BE9-ABED4CE5F5A0}"/>
              </a:ext>
            </a:extLst>
          </p:cNvPr>
          <p:cNvSpPr txBox="1"/>
          <p:nvPr/>
        </p:nvSpPr>
        <p:spPr>
          <a:xfrm>
            <a:off x="5292080" y="1515271"/>
            <a:ext cx="3168352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Синонимы -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слова, </a:t>
            </a:r>
          </a:p>
          <a:p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по написанию, но одинаковые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смыслу. </a:t>
            </a:r>
            <a:b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–</a:t>
            </a:r>
            <a:b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Скупой – </a:t>
            </a:r>
            <a:b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Товарищ – </a:t>
            </a:r>
            <a:b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Спешить – </a:t>
            </a:r>
            <a:b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Ложь - 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1FFE6E-E2E3-3335-A912-B5E06D66A693}"/>
              </a:ext>
            </a:extLst>
          </p:cNvPr>
          <p:cNvSpPr txBox="1"/>
          <p:nvPr/>
        </p:nvSpPr>
        <p:spPr>
          <a:xfrm>
            <a:off x="4932040" y="4142115"/>
            <a:ext cx="3744416" cy="25853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 каких животных говорится:</a:t>
            </a:r>
            <a:b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</a:t>
            </a: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оден, как …</a:t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упрям, как …</a:t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колючий, как…</a:t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изворотлив, как…</a:t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надут, как. </a:t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здоров, как…</a:t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Слова ДЛЯ СПРАВОК: </a:t>
            </a:r>
            <a:br>
              <a:rPr lang="ru-RU" sz="1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волк, уж, бык, ёж, индюк, осёл</a:t>
            </a:r>
            <a:endParaRPr lang="ru-RU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3C1451-BD8B-AECF-4703-8E5FA6511FF8}"/>
              </a:ext>
            </a:extLst>
          </p:cNvPr>
          <p:cNvSpPr txBox="1"/>
          <p:nvPr/>
        </p:nvSpPr>
        <p:spPr>
          <a:xfrm>
            <a:off x="467544" y="4557613"/>
            <a:ext cx="3312368" cy="1754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фразеологизмы:</a:t>
            </a:r>
            <a:br>
              <a:rPr lang="ru-RU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двух шагах (……)</a:t>
            </a:r>
            <a:b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Держать язык за зубами (…..)</a:t>
            </a:r>
            <a:b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Задирать нос (……)</a:t>
            </a:r>
            <a:b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разлей вода (…..)</a:t>
            </a:r>
            <a:endParaRPr lang="ru-RU" b="1" dirty="0"/>
          </a:p>
        </p:txBody>
      </p:sp>
      <p:pic>
        <p:nvPicPr>
          <p:cNvPr id="10" name="Рисунок 6" descr="&amp;Kcy;&amp;rcy;&amp;acy;&amp;scy;&amp;icy;&amp;vcy;&amp;ycy;&amp;iecy; &amp;rcy;&amp;icy;&amp;scy;&amp;ucy;&amp;ncy;&amp;kcy;&amp;icy; &amp;dcy;&amp;iecy;&amp;tcy;&amp;yacy;&amp;mcy; - &amp;Scy;&amp;tcy;&amp;rcy;&amp;acy;&amp;ncy;&amp;acy; &amp;Mcy;&amp;acy;&amp;mcy;">
            <a:extLst>
              <a:ext uri="{FF2B5EF4-FFF2-40B4-BE49-F238E27FC236}">
                <a16:creationId xmlns:a16="http://schemas.microsoft.com/office/drawing/2014/main" id="{7C3B0F4B-4EAB-315E-F17F-70EBEA1FE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750" y="1704648"/>
            <a:ext cx="10668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5" descr="&amp;Kcy;&amp;ocy;&amp;lcy;&amp;lcy;&amp;iecy;&amp;kcy;&amp;tscy;&amp;icy;&amp;yacy; &amp;bcy;&amp;acy;&amp;bcy;&amp;ocy;&amp;chcy;&amp;iecy;&amp;kcy; &amp;bcy;&amp;iecy;&amp;zcy; &amp;fcy;&amp;ocy;&amp;ncy;&amp;acy; butterfly028 - &amp;Bcy;&amp;lcy;&amp;ocy;&amp;gcy; &amp;Ocy;&amp;lcy;&amp;softcy;&amp;gcy;&amp;icy; &amp;Pcy;&amp;lcy;&amp;ocy;&amp;shcy;&amp;kcy;&amp;icy;&amp;ncy;…">
            <a:extLst>
              <a:ext uri="{FF2B5EF4-FFF2-40B4-BE49-F238E27FC236}">
                <a16:creationId xmlns:a16="http://schemas.microsoft.com/office/drawing/2014/main" id="{A20DEC83-769B-A3F6-9931-EAE1CFF20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418" y="3429000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239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>
            <a:extLst>
              <a:ext uri="{FF2B5EF4-FFF2-40B4-BE49-F238E27FC236}">
                <a16:creationId xmlns:a16="http://schemas.microsoft.com/office/drawing/2014/main" id="{2E27811B-B2A9-EEEF-081F-73948DB42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607FE0-73AB-C23F-9AEB-48D6ED896FEB}"/>
              </a:ext>
            </a:extLst>
          </p:cNvPr>
          <p:cNvSpPr/>
          <p:nvPr/>
        </p:nvSpPr>
        <p:spPr>
          <a:xfrm>
            <a:off x="2555776" y="476672"/>
            <a:ext cx="5976664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Придумайте родственные слова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>
            <a:extLst>
              <a:ext uri="{FF2B5EF4-FFF2-40B4-BE49-F238E27FC236}">
                <a16:creationId xmlns:a16="http://schemas.microsoft.com/office/drawing/2014/main" id="{BC10A675-B4FE-D21A-E3B1-5BE607455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>
            <a:extLst>
              <a:ext uri="{FF2B5EF4-FFF2-40B4-BE49-F238E27FC236}">
                <a16:creationId xmlns:a16="http://schemas.microsoft.com/office/drawing/2014/main" id="{1CAF4B15-78F6-D3DF-3F2B-EDAA3A282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" y="369881"/>
            <a:ext cx="8229600" cy="2388319"/>
          </a:xfrm>
          <a:solidFill>
            <a:schemeClr val="bg2">
              <a:lumMod val="90000"/>
            </a:schemeClr>
          </a:solidFill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Международный день родного языка отмечается ежегодно 21 февраля. Он был учрежден в 1999 году решением 30-й сессии Генеральной конференции ЮНЕСКО. </a:t>
            </a:r>
          </a:p>
          <a:p>
            <a:pPr algn="just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Празднуется с 2000 года.</a:t>
            </a:r>
          </a:p>
          <a:p>
            <a:endParaRPr lang="ru-RU" sz="2800" dirty="0"/>
          </a:p>
        </p:txBody>
      </p:sp>
      <p:pic>
        <p:nvPicPr>
          <p:cNvPr id="15362" name="Picture 2" descr="https://im0-tub-ru.yandex.net/i?id=b5fe30bcb5278fb7433d7f4ed51cdbe8-l&amp;n=1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3128081"/>
            <a:ext cx="3960440" cy="3009007"/>
          </a:xfrm>
          <a:prstGeom prst="rect">
            <a:avLst/>
          </a:prstGeom>
          <a:noFill/>
        </p:spPr>
      </p:pic>
      <p:pic>
        <p:nvPicPr>
          <p:cNvPr id="2" name="Picture 4" descr="https://lubkadet.edumsko.ru/uploads/2000/1940/section/120144/global-people.jpg">
            <a:extLst>
              <a:ext uri="{FF2B5EF4-FFF2-40B4-BE49-F238E27FC236}">
                <a16:creationId xmlns:a16="http://schemas.microsoft.com/office/drawing/2014/main" id="{F95E2094-34DA-A342-DE01-B41828EAF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99592" y="3128081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>
            <a:extLst>
              <a:ext uri="{FF2B5EF4-FFF2-40B4-BE49-F238E27FC236}">
                <a16:creationId xmlns:a16="http://schemas.microsoft.com/office/drawing/2014/main" id="{10CC6D47-BCC7-6EE8-85C7-B59D7F870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>
            <a:extLst>
              <a:ext uri="{FF2B5EF4-FFF2-40B4-BE49-F238E27FC236}">
                <a16:creationId xmlns:a16="http://schemas.microsoft.com/office/drawing/2014/main" id="{0C3CEF28-2884-F220-1BA1-C203DC0A3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>
            <a:extLst>
              <a:ext uri="{FF2B5EF4-FFF2-40B4-BE49-F238E27FC236}">
                <a16:creationId xmlns:a16="http://schemas.microsoft.com/office/drawing/2014/main" id="{2BE03665-7115-7830-4936-8002BAC51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E8837EE8-EFBC-4FF2-88FB-51565ABC4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048" y="404664"/>
            <a:ext cx="4032448" cy="62202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 algn="ctr" eaLnBrk="1" hangingPunct="1">
              <a:spcBef>
                <a:spcPts val="800"/>
              </a:spcBef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Родная речь – Отечеству основа.</a:t>
            </a:r>
          </a:p>
          <a:p>
            <a:pPr marL="342900" indent="-341313" algn="ctr" eaLnBrk="1" hangingPunct="1">
              <a:spcBef>
                <a:spcPts val="800"/>
              </a:spcBef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замути божественный родник –</a:t>
            </a:r>
          </a:p>
          <a:p>
            <a:pPr marL="342900" indent="-341313" algn="ctr" eaLnBrk="1" hangingPunct="1">
              <a:spcBef>
                <a:spcPts val="800"/>
              </a:spcBef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 себя –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 рождает слово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342900" indent="-341313" algn="ctr" eaLnBrk="1" hangingPunct="1">
              <a:spcBef>
                <a:spcPts val="800"/>
              </a:spcBef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святорусский наш язык.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59B51E-7097-4DCC-A57E-8286364EBC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3" y="233089"/>
            <a:ext cx="4589969" cy="63918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9364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>
            <a:extLst>
              <a:ext uri="{FF2B5EF4-FFF2-40B4-BE49-F238E27FC236}">
                <a16:creationId xmlns:a16="http://schemas.microsoft.com/office/drawing/2014/main" id="{D1CA1337-1B79-8496-138F-25582C937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905BA1F-9FC6-425D-7877-8485DF48103A}"/>
              </a:ext>
            </a:extLst>
          </p:cNvPr>
          <p:cNvSpPr txBox="1">
            <a:spLocks/>
          </p:cNvSpPr>
          <p:nvPr/>
        </p:nvSpPr>
        <p:spPr>
          <a:xfrm>
            <a:off x="1115616" y="5733256"/>
            <a:ext cx="7029994" cy="1008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4EA26E-6B5E-8970-2C0C-85E0553C1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9B7BA76-BEC7-6970-46CE-F6A47CEE2791}"/>
              </a:ext>
            </a:extLst>
          </p:cNvPr>
          <p:cNvSpPr/>
          <p:nvPr/>
        </p:nvSpPr>
        <p:spPr>
          <a:xfrm>
            <a:off x="1907704" y="332656"/>
            <a:ext cx="5976664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ТУР</a:t>
            </a:r>
          </a:p>
        </p:txBody>
      </p:sp>
    </p:spTree>
    <p:extLst>
      <p:ext uri="{BB962C8B-B14F-4D97-AF65-F5344CB8AC3E}">
        <p14:creationId xmlns:p14="http://schemas.microsoft.com/office/powerpoint/2010/main" val="41137170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216557-75AC-F75F-9602-A78677C1A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" y="-18682"/>
            <a:ext cx="9001125" cy="6858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E0C00C-369E-D55C-86B8-ED2F7B236B81}"/>
              </a:ext>
            </a:extLst>
          </p:cNvPr>
          <p:cNvSpPr/>
          <p:nvPr/>
        </p:nvSpPr>
        <p:spPr>
          <a:xfrm>
            <a:off x="2987824" y="188640"/>
            <a:ext cx="36004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ТУР</a:t>
            </a:r>
          </a:p>
        </p:txBody>
      </p:sp>
    </p:spTree>
    <p:extLst>
      <p:ext uri="{BB962C8B-B14F-4D97-AF65-F5344CB8AC3E}">
        <p14:creationId xmlns:p14="http://schemas.microsoft.com/office/powerpoint/2010/main" val="4260675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FB4D9C-B187-7093-5E40-DFB41E098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3216369-3707-BABC-1E91-AD07CBC323F6}"/>
              </a:ext>
            </a:extLst>
          </p:cNvPr>
          <p:cNvSpPr/>
          <p:nvPr/>
        </p:nvSpPr>
        <p:spPr>
          <a:xfrm>
            <a:off x="23129" y="116632"/>
            <a:ext cx="3059832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ТУР</a:t>
            </a:r>
          </a:p>
        </p:txBody>
      </p:sp>
    </p:spTree>
    <p:extLst>
      <p:ext uri="{BB962C8B-B14F-4D97-AF65-F5344CB8AC3E}">
        <p14:creationId xmlns:p14="http://schemas.microsoft.com/office/powerpoint/2010/main" val="86364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CE71713-99A0-8BED-6102-65427F51F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976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8BACD2C-11EF-209D-202D-76032D92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0B509E-BD3F-8586-57E5-A1CB5C96CD43}"/>
              </a:ext>
            </a:extLst>
          </p:cNvPr>
          <p:cNvSpPr txBox="1"/>
          <p:nvPr/>
        </p:nvSpPr>
        <p:spPr>
          <a:xfrm>
            <a:off x="575556" y="5805264"/>
            <a:ext cx="7992888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- многонациональное государство. Каждая нация – это неповторимая культура, история, традиции и, конечно же, язык. </a:t>
            </a:r>
          </a:p>
          <a:p>
            <a:pPr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130 языков звучат в нашей стране.</a:t>
            </a:r>
          </a:p>
        </p:txBody>
      </p:sp>
    </p:spTree>
    <p:extLst>
      <p:ext uri="{BB962C8B-B14F-4D97-AF65-F5344CB8AC3E}">
        <p14:creationId xmlns:p14="http://schemas.microsoft.com/office/powerpoint/2010/main" val="102368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B6CF825-F80D-1FA6-3BDE-9EAB0EE13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5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Monotype Corsiva" pitchFamily="66" charset="0"/>
              </a:rPr>
              <a:t>Каждый народ - это своя неповторимая культура, история, традиции, образ жизни. И, конечно же, язык. Сберечь его – очень важная задача.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9" name="Picture 5" descr="e:\Profile\Win7\Desktop\национа-ьности-483758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59" y="2348880"/>
            <a:ext cx="4511351" cy="4509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https://cf3.ppt-online.org/files3/slide/d/Dt1BHL2cWg3koORaFYJ0ZqAzdfxEpCV8mbTS9i/slide-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упер\Documents\день родного языка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9D4AA-AFA6-5AE2-27D0-9C5C90522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9A10F-8543-E129-E94C-3C44E8BA04B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76200">
            <a:solidFill>
              <a:schemeClr val="accent1"/>
            </a:solidFill>
          </a:ln>
        </p:spPr>
        <p:txBody>
          <a:bodyPr/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ЯЗЫКИ ПЛАНЕТЫ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D1AF68AD-3C57-7210-BEDC-31D1F6CE7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02767"/>
            <a:ext cx="5400600" cy="4320480"/>
          </a:xfrm>
          <a:solidFill>
            <a:schemeClr val="bg2">
              <a:lumMod val="90000"/>
            </a:schemeClr>
          </a:solidFill>
          <a:ln w="76200">
            <a:solidFill>
              <a:schemeClr val="accent1"/>
            </a:solidFill>
          </a:ln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  </a:t>
            </a: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На земном шаре существует около 6000 языков, половина из которых на грани исчезновения. Причина - поглощение наименее употребляемых языков наиболее распространенными, общепризнанными. По мнению специалистов, родной язык находится под угрозой исчезновения, если в том или ином сообществе его перестают изучать более 30 процентов детей. Сейчас в Европе под угрозой исчезновения находятся около 50 языков. Некоторые из них, например, лапландские, на которых говорят в скандинавских странах и на севере России, считаются умирающими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 descr="C:\Documents and Settings\Рудакова\Рабочий стол\земной шар\18034943-Woman-holding-globe-on-her-hands-South-and-North-America-Earth-image-courtesy-of-NASA-Stock-Photo.jpg">
            <a:extLst>
              <a:ext uri="{FF2B5EF4-FFF2-40B4-BE49-F238E27FC236}">
                <a16:creationId xmlns:a16="http://schemas.microsoft.com/office/drawing/2014/main" id="{CCEDECF0-DB1F-F9CA-84C8-8BC470753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04864"/>
            <a:ext cx="3168352" cy="331628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2230426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217</TotalTime>
  <Words>1435</Words>
  <Application>Microsoft Office PowerPoint</Application>
  <PresentationFormat>Экран (4:3)</PresentationFormat>
  <Paragraphs>80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Calibri</vt:lpstr>
      <vt:lpstr>Lobster</vt:lpstr>
      <vt:lpstr>Monotype Corsiva</vt:lpstr>
      <vt:lpstr>Times New Roman</vt:lpstr>
      <vt:lpstr>Wingdings</vt:lpstr>
      <vt:lpstr>Тема Office</vt:lpstr>
      <vt:lpstr>Презентация PowerPoint</vt:lpstr>
      <vt:lpstr>Цель:  познакомить ребят с малоизвестным праздником – Международным днём родного языка. Формировать интерес к русскому языку посредством лингвистических игр. Задачи:  - формировать бережное отношение, как к родному, так и другим языкам, гордость за свой родной русский язык, чувство принадлежности к своим предкам, народу, культуре;  - воспитывать патриотизм;  - способствовать повышению грамотности детей;  - развивать познавательный интерес, потребность в расширении кругозора и углублении знаний по русскому языку, развивать речь детей, память, мышление.  Ожидаемые результаты:  - улучшение качества знаний воспитанников; - развитие интереса к русскому языку и художественной литературе.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ЯЗЫКИ ПЛАНЕТЫ</vt:lpstr>
      <vt:lpstr>   В целом мире насчитывается от 3 до 6 тысяч разных языков. Среди них так называемые мировые языки – русский, английский, французский, немецкий, испанский.     Есть государственные или официальные языки –  польский в Польше, монгольский в Монголии, шведский в Швеции  и многие другие.     В России государственным является один язык – русский.</vt:lpstr>
      <vt:lpstr>НАСЛЕДИЕ ВЕКОВ</vt:lpstr>
      <vt:lpstr>Презентация PowerPoint</vt:lpstr>
      <vt:lpstr>    Каждый народ - это своя неповторимая культура, история, традиции, образ жизни. И, конечно же, язык.     Международный день родного языка, прежде всего, направлен на защиту языков, которые исчезают. И задача эта важная, ведь в наши дни каждый месяц в мире исчезает два языка.   </vt:lpstr>
      <vt:lpstr>Библейская легенда</vt:lpstr>
      <vt:lpstr>Презентация PowerPoint</vt:lpstr>
      <vt:lpstr>Презентация PowerPoint</vt:lpstr>
      <vt:lpstr>ДРЕВНИЕ О ЯЗЫКЕ</vt:lpstr>
      <vt:lpstr>Презентация PowerPoint</vt:lpstr>
      <vt:lpstr>Заповеди речевого этикета</vt:lpstr>
      <vt:lpstr>В день родного языка</vt:lpstr>
      <vt:lpstr>Презентация PowerPoint</vt:lpstr>
      <vt:lpstr>Прочитайте слова</vt:lpstr>
      <vt:lpstr>Презентация PowerPoint</vt:lpstr>
      <vt:lpstr>Презентация PowerPoint</vt:lpstr>
      <vt:lpstr>1. родИНА 2. родИТЕЛИ 3. ПРИРОДА 4. РОДСТВЕННИКИ, Родня 5. народ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февраля - международный день родного языка</dc:title>
  <dc:creator>Сергей</dc:creator>
  <cp:lastModifiedBy>Myhome</cp:lastModifiedBy>
  <cp:revision>14</cp:revision>
  <dcterms:created xsi:type="dcterms:W3CDTF">2018-02-19T12:24:51Z</dcterms:created>
  <dcterms:modified xsi:type="dcterms:W3CDTF">2024-02-21T04:41:07Z</dcterms:modified>
</cp:coreProperties>
</file>