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79" r:id="rId2"/>
    <p:sldId id="280" r:id="rId3"/>
    <p:sldId id="283" r:id="rId4"/>
    <p:sldId id="282" r:id="rId5"/>
    <p:sldId id="285" r:id="rId6"/>
    <p:sldId id="309" r:id="rId7"/>
    <p:sldId id="284" r:id="rId8"/>
    <p:sldId id="330" r:id="rId9"/>
    <p:sldId id="286" r:id="rId10"/>
    <p:sldId id="308" r:id="rId11"/>
    <p:sldId id="310" r:id="rId12"/>
    <p:sldId id="311" r:id="rId13"/>
    <p:sldId id="313" r:id="rId14"/>
    <p:sldId id="314" r:id="rId15"/>
    <p:sldId id="315" r:id="rId16"/>
    <p:sldId id="318" r:id="rId17"/>
    <p:sldId id="319" r:id="rId18"/>
    <p:sldId id="317" r:id="rId19"/>
    <p:sldId id="320" r:id="rId20"/>
    <p:sldId id="362" r:id="rId21"/>
    <p:sldId id="325" r:id="rId22"/>
    <p:sldId id="327" r:id="rId23"/>
    <p:sldId id="366" r:id="rId24"/>
    <p:sldId id="335" r:id="rId25"/>
    <p:sldId id="368" r:id="rId26"/>
    <p:sldId id="370" r:id="rId27"/>
    <p:sldId id="364" r:id="rId28"/>
    <p:sldId id="346" r:id="rId29"/>
    <p:sldId id="321" r:id="rId30"/>
    <p:sldId id="332" r:id="rId31"/>
    <p:sldId id="371" r:id="rId32"/>
    <p:sldId id="336" r:id="rId33"/>
    <p:sldId id="345" r:id="rId34"/>
    <p:sldId id="338" r:id="rId35"/>
    <p:sldId id="341" r:id="rId36"/>
    <p:sldId id="372" r:id="rId37"/>
    <p:sldId id="342" r:id="rId38"/>
    <p:sldId id="343" r:id="rId39"/>
    <p:sldId id="349" r:id="rId40"/>
    <p:sldId id="350" r:id="rId41"/>
    <p:sldId id="351" r:id="rId42"/>
    <p:sldId id="352" r:id="rId43"/>
    <p:sldId id="353" r:id="rId44"/>
    <p:sldId id="354" r:id="rId45"/>
    <p:sldId id="347" r:id="rId46"/>
    <p:sldId id="348" r:id="rId47"/>
    <p:sldId id="344" r:id="rId48"/>
    <p:sldId id="281" r:id="rId49"/>
    <p:sldId id="374" r:id="rId50"/>
    <p:sldId id="373" r:id="rId5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home" initials="M" lastIdx="1" clrIdx="0">
    <p:extLst>
      <p:ext uri="{19B8F6BF-5375-455C-9EA6-DF929625EA0E}">
        <p15:presenceInfo xmlns:p15="http://schemas.microsoft.com/office/powerpoint/2012/main" userId="Myho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57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13366-3C05-4F74-9F9D-9F2B3A42588E}" type="datetimeFigureOut">
              <a:rPr lang="ru-RU" smtClean="0"/>
              <a:t>30.01.2024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74618-7FEB-443A-B61A-D229DAC29CDD}" type="slidenum">
              <a:rPr lang="ru-RU" smtClean="0"/>
              <a:t>‹#›</a:t>
            </a:fld>
            <a:endParaRPr lang="ru-RU"/>
          </a:p>
        </p:txBody>
      </p:sp>
    </p:spTree>
    <p:extLst>
      <p:ext uri="{BB962C8B-B14F-4D97-AF65-F5344CB8AC3E}">
        <p14:creationId xmlns:p14="http://schemas.microsoft.com/office/powerpoint/2010/main" val="209575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09D02E-F4C2-4926-2996-92B0A0D3D01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E45B908-5A3D-79F1-D513-ADBB20002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85E8518-CB7F-8FED-EE77-F6175D9EF6C5}"/>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5" name="Нижний колонтитул 4">
            <a:extLst>
              <a:ext uri="{FF2B5EF4-FFF2-40B4-BE49-F238E27FC236}">
                <a16:creationId xmlns:a16="http://schemas.microsoft.com/office/drawing/2014/main" id="{8D2806EF-58BC-A490-74CA-5F12B16EF17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17E8CA5-73E0-FFA6-B4C5-9C65E05D4E0E}"/>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322431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7ED7CC-98B4-6BD2-4CA2-950DDD41F13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E654DB3-E718-4121-9286-64D5FC9547E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685205A-DB78-3999-018E-4E7A43F8A394}"/>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5" name="Нижний колонтитул 4">
            <a:extLst>
              <a:ext uri="{FF2B5EF4-FFF2-40B4-BE49-F238E27FC236}">
                <a16:creationId xmlns:a16="http://schemas.microsoft.com/office/drawing/2014/main" id="{5743884D-6F9D-62B8-3EAB-626ADBFD3E1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A61E093-65E9-4A92-F6C4-E92F47731B45}"/>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169971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3BEE0AD-CF43-B461-2E67-E71AEE54E69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B377CEE-05AC-08D2-8FA4-146134CDBE1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A516BFB-A988-2D0E-1FFF-7B1F98688761}"/>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5" name="Нижний колонтитул 4">
            <a:extLst>
              <a:ext uri="{FF2B5EF4-FFF2-40B4-BE49-F238E27FC236}">
                <a16:creationId xmlns:a16="http://schemas.microsoft.com/office/drawing/2014/main" id="{20C08865-7BB8-9A41-4546-8E4640B4041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E4F551F-25D6-8A53-BEF4-2F6E074B60BB}"/>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3279508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600200"/>
            <a:ext cx="5384800" cy="4495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0"/>
            <a:ext cx="5384800" cy="4495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7">
            <a:extLst>
              <a:ext uri="{FF2B5EF4-FFF2-40B4-BE49-F238E27FC236}">
                <a16:creationId xmlns:a16="http://schemas.microsoft.com/office/drawing/2014/main" id="{4EB2DC1A-829A-6E87-F09A-6503EC6BC662}"/>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8">
            <a:extLst>
              <a:ext uri="{FF2B5EF4-FFF2-40B4-BE49-F238E27FC236}">
                <a16:creationId xmlns:a16="http://schemas.microsoft.com/office/drawing/2014/main" id="{74D757C3-7751-5ED9-258E-A1EB28BA13C9}"/>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9">
            <a:extLst>
              <a:ext uri="{FF2B5EF4-FFF2-40B4-BE49-F238E27FC236}">
                <a16:creationId xmlns:a16="http://schemas.microsoft.com/office/drawing/2014/main" id="{7E72AAC1-FEC6-5957-F491-5C9D16DE49C2}"/>
              </a:ext>
            </a:extLst>
          </p:cNvPr>
          <p:cNvSpPr>
            <a:spLocks noGrp="1" noChangeArrowheads="1"/>
          </p:cNvSpPr>
          <p:nvPr>
            <p:ph type="sldNum" sz="quarter" idx="12"/>
          </p:nvPr>
        </p:nvSpPr>
        <p:spPr>
          <a:ln/>
        </p:spPr>
        <p:txBody>
          <a:bodyPr/>
          <a:lstStyle>
            <a:lvl1pPr>
              <a:defRPr/>
            </a:lvl1pPr>
          </a:lstStyle>
          <a:p>
            <a:pPr>
              <a:defRPr/>
            </a:pPr>
            <a:fld id="{7D656820-4099-4890-BD26-066AD9FD540E}" type="slidenum">
              <a:rPr lang="ru-RU" altLang="ru-RU"/>
              <a:pPr>
                <a:defRPr/>
              </a:pPr>
              <a:t>‹#›</a:t>
            </a:fld>
            <a:endParaRPr lang="ru-RU" altLang="ru-RU"/>
          </a:p>
        </p:txBody>
      </p:sp>
    </p:spTree>
    <p:extLst>
      <p:ext uri="{BB962C8B-B14F-4D97-AF65-F5344CB8AC3E}">
        <p14:creationId xmlns:p14="http://schemas.microsoft.com/office/powerpoint/2010/main" val="369146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a:extLst>
              <a:ext uri="{FF2B5EF4-FFF2-40B4-BE49-F238E27FC236}">
                <a16:creationId xmlns:a16="http://schemas.microsoft.com/office/drawing/2014/main" id="{00255442-004D-CAB1-34CE-1361F93D1ABD}"/>
              </a:ext>
            </a:extLst>
          </p:cNvPr>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a:extLst>
              <a:ext uri="{FF2B5EF4-FFF2-40B4-BE49-F238E27FC236}">
                <a16:creationId xmlns:a16="http://schemas.microsoft.com/office/drawing/2014/main" id="{6F2E4337-9A31-5A72-A810-310C3A41DAC6}"/>
              </a:ext>
            </a:extLst>
          </p:cNvPr>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a:extLst>
              <a:ext uri="{FF2B5EF4-FFF2-40B4-BE49-F238E27FC236}">
                <a16:creationId xmlns:a16="http://schemas.microsoft.com/office/drawing/2014/main" id="{7551B8EF-02DD-274F-F7D3-F4AAB43BFC37}"/>
              </a:ext>
            </a:extLst>
          </p:cNvPr>
          <p:cNvSpPr>
            <a:spLocks noGrp="1" noChangeArrowheads="1"/>
          </p:cNvSpPr>
          <p:nvPr>
            <p:ph type="sldNum" sz="quarter" idx="12"/>
          </p:nvPr>
        </p:nvSpPr>
        <p:spPr>
          <a:ln/>
        </p:spPr>
        <p:txBody>
          <a:bodyPr/>
          <a:lstStyle>
            <a:lvl1pPr>
              <a:defRPr/>
            </a:lvl1pPr>
          </a:lstStyle>
          <a:p>
            <a:pPr>
              <a:defRPr/>
            </a:pPr>
            <a:fld id="{0B2B1241-CB02-4548-BC94-1B1A7CA5775F}" type="slidenum">
              <a:rPr lang="ru-RU" altLang="ru-RU"/>
              <a:pPr>
                <a:defRPr/>
              </a:pPr>
              <a:t>‹#›</a:t>
            </a:fld>
            <a:endParaRPr lang="ru-RU" altLang="ru-RU"/>
          </a:p>
        </p:txBody>
      </p:sp>
    </p:spTree>
    <p:extLst>
      <p:ext uri="{BB962C8B-B14F-4D97-AF65-F5344CB8AC3E}">
        <p14:creationId xmlns:p14="http://schemas.microsoft.com/office/powerpoint/2010/main" val="2477779863"/>
      </p:ext>
    </p:extLst>
  </p:cSld>
  <p:clrMapOvr>
    <a:masterClrMapping/>
  </p:clrMapOvr>
  <p:transition spd="slow" advClick="0"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48AD28-88A4-C386-4FD7-3336E15B743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89091B6-E73F-A4CC-CA3B-6112D89683F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D60B37A-14F2-A7B2-0C50-3F12009AF5E6}"/>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5" name="Нижний колонтитул 4">
            <a:extLst>
              <a:ext uri="{FF2B5EF4-FFF2-40B4-BE49-F238E27FC236}">
                <a16:creationId xmlns:a16="http://schemas.microsoft.com/office/drawing/2014/main" id="{86B037FE-90FE-9200-35DE-29D3AE928E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478676B-08DC-C45D-9EB6-29A4BEB553A5}"/>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3039268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4DFC84-8B45-BEE8-0550-F97887AC7BF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F45AB63-EE00-64A4-CC93-77E6DCF2B0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00F8826-A136-2050-2E56-CB0AED73B3EC}"/>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5" name="Нижний колонтитул 4">
            <a:extLst>
              <a:ext uri="{FF2B5EF4-FFF2-40B4-BE49-F238E27FC236}">
                <a16:creationId xmlns:a16="http://schemas.microsoft.com/office/drawing/2014/main" id="{9717278A-14B2-A903-7384-DD20D83988F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D018A04-B5AC-1488-04A8-22CAA2A40E93}"/>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126811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9056F6-AD67-3258-1C35-0FF8CF4EE6F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42468AC-76B7-5464-513C-401B9C3F3FC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83B5203-71C5-18A5-FBF4-B3A45494B96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465A90B-5B33-9C00-3A46-7BD9082F9A84}"/>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6" name="Нижний колонтитул 5">
            <a:extLst>
              <a:ext uri="{FF2B5EF4-FFF2-40B4-BE49-F238E27FC236}">
                <a16:creationId xmlns:a16="http://schemas.microsoft.com/office/drawing/2014/main" id="{50C96468-99FE-55E2-259A-9B7D5CE2189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7944B5D-58D0-65F9-B090-D823966029FC}"/>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1011798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29DE39-BD0A-3F85-F67A-4E7ADCE32B4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4F83AD0-A7F3-D162-28F9-CEC2CAAE76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ED0DB9A-3B47-410B-7885-0A7E0630211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D307C73-6501-EA3E-930A-F60B603B2F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640B486-A705-A779-CC20-B19C6E556B1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E4F8E90-2542-9E91-0EED-B367923CA47D}"/>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8" name="Нижний колонтитул 7">
            <a:extLst>
              <a:ext uri="{FF2B5EF4-FFF2-40B4-BE49-F238E27FC236}">
                <a16:creationId xmlns:a16="http://schemas.microsoft.com/office/drawing/2014/main" id="{C23708DE-8AB7-D0DA-63F1-4FBA49F0B13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33ADDD2-D2BB-BFE4-59E8-A3172567AC46}"/>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951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40D15C-0F21-DEF0-38EE-39CCB52B541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6AD99B8-3A58-B7BA-767B-F7433859FC4A}"/>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4" name="Нижний колонтитул 3">
            <a:extLst>
              <a:ext uri="{FF2B5EF4-FFF2-40B4-BE49-F238E27FC236}">
                <a16:creationId xmlns:a16="http://schemas.microsoft.com/office/drawing/2014/main" id="{D4BA567C-AFC4-294E-F344-19E64C952F5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727423C-0A12-EE58-6500-3C6F64BA167F}"/>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1306717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31C62AF-0136-C007-A057-A9388EA95D33}"/>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3" name="Нижний колонтитул 2">
            <a:extLst>
              <a:ext uri="{FF2B5EF4-FFF2-40B4-BE49-F238E27FC236}">
                <a16:creationId xmlns:a16="http://schemas.microsoft.com/office/drawing/2014/main" id="{1831E175-CAE8-5461-FB64-E8B2B458643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B3CE1BC-864C-860E-5B3A-0D304F678016}"/>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195246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C67E15-3F5B-43D6-FBC9-088FB19B81D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6145C9B-0FFB-BD43-E26B-4CFBA6BAED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FCE260E-1CA1-03C0-CF27-C29EBA959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9C10349-F0D6-E6E0-EA89-0912FC57200B}"/>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6" name="Нижний колонтитул 5">
            <a:extLst>
              <a:ext uri="{FF2B5EF4-FFF2-40B4-BE49-F238E27FC236}">
                <a16:creationId xmlns:a16="http://schemas.microsoft.com/office/drawing/2014/main" id="{48A4F270-3F66-6B6A-F17F-D458C9E43B1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BB66C14-C515-2021-9867-1007FDC79185}"/>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243983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F87EEB-4C5A-7F9A-4EF9-0041BD8CCC5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C8BC3E0-506D-8726-1E85-97C8B66BCA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40BE2A6-9691-7DD9-CFAF-E6CFEF92C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ACF07F2-0379-46A4-DA1B-5F9CB472ECA5}"/>
              </a:ext>
            </a:extLst>
          </p:cNvPr>
          <p:cNvSpPr>
            <a:spLocks noGrp="1"/>
          </p:cNvSpPr>
          <p:nvPr>
            <p:ph type="dt" sz="half" idx="10"/>
          </p:nvPr>
        </p:nvSpPr>
        <p:spPr/>
        <p:txBody>
          <a:bodyPr/>
          <a:lstStyle/>
          <a:p>
            <a:fld id="{78A53C6B-6826-4E9B-99ED-D960B7FAE6D2}" type="datetimeFigureOut">
              <a:rPr lang="ru-RU" smtClean="0"/>
              <a:t>30.01.2024</a:t>
            </a:fld>
            <a:endParaRPr lang="ru-RU"/>
          </a:p>
        </p:txBody>
      </p:sp>
      <p:sp>
        <p:nvSpPr>
          <p:cNvPr id="6" name="Нижний колонтитул 5">
            <a:extLst>
              <a:ext uri="{FF2B5EF4-FFF2-40B4-BE49-F238E27FC236}">
                <a16:creationId xmlns:a16="http://schemas.microsoft.com/office/drawing/2014/main" id="{E8B35EFF-BC47-6221-270B-F225537C405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42E0915-7D13-C09A-0257-FC53A7C1F094}"/>
              </a:ext>
            </a:extLst>
          </p:cNvPr>
          <p:cNvSpPr>
            <a:spLocks noGrp="1"/>
          </p:cNvSpPr>
          <p:nvPr>
            <p:ph type="sldNum" sz="quarter" idx="12"/>
          </p:nvPr>
        </p:nvSpPr>
        <p:spPr/>
        <p:txBody>
          <a:bodyPr/>
          <a:lstStyle/>
          <a:p>
            <a:fld id="{5F8ECAEF-F938-4640-AE2E-9F405C71E4B0}" type="slidenum">
              <a:rPr lang="ru-RU" smtClean="0"/>
              <a:t>‹#›</a:t>
            </a:fld>
            <a:endParaRPr lang="ru-RU"/>
          </a:p>
        </p:txBody>
      </p:sp>
    </p:spTree>
    <p:extLst>
      <p:ext uri="{BB962C8B-B14F-4D97-AF65-F5344CB8AC3E}">
        <p14:creationId xmlns:p14="http://schemas.microsoft.com/office/powerpoint/2010/main" val="2441389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BB024A-0A15-E91A-99E5-D5E1AAFAD0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805CDA6-7E53-2F8A-E725-6FF389C2F2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2ABC141-3472-815C-E64B-FACD95D1E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A53C6B-6826-4E9B-99ED-D960B7FAE6D2}" type="datetimeFigureOut">
              <a:rPr lang="ru-RU" smtClean="0"/>
              <a:t>30.01.2024</a:t>
            </a:fld>
            <a:endParaRPr lang="ru-RU"/>
          </a:p>
        </p:txBody>
      </p:sp>
      <p:sp>
        <p:nvSpPr>
          <p:cNvPr id="5" name="Нижний колонтитул 4">
            <a:extLst>
              <a:ext uri="{FF2B5EF4-FFF2-40B4-BE49-F238E27FC236}">
                <a16:creationId xmlns:a16="http://schemas.microsoft.com/office/drawing/2014/main" id="{68D16799-8F1C-8106-A9D4-71B814768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283D500-C534-2C3E-2767-0DC41C94FC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ECAEF-F938-4640-AE2E-9F405C71E4B0}" type="slidenum">
              <a:rPr lang="ru-RU" smtClean="0"/>
              <a:t>‹#›</a:t>
            </a:fld>
            <a:endParaRPr lang="ru-RU"/>
          </a:p>
        </p:txBody>
      </p:sp>
    </p:spTree>
    <p:extLst>
      <p:ext uri="{BB962C8B-B14F-4D97-AF65-F5344CB8AC3E}">
        <p14:creationId xmlns:p14="http://schemas.microsoft.com/office/powerpoint/2010/main" val="3401292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hyperlink" Target="http://down-house.ru/uploads/posts/2009-05/thumbs/1243319104_stalinhm.jpg" TargetMode="External"/><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64.jp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travel.rambler.ru/guide/europe/russia/poi/487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travel.rambler.ru/guide/europe/russia/poi/3262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travel.rambler.ru/guide/europe/russia/poi/11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hyperlink" Target="http://travel.rambler.ru/guide/europe/russia/poi/32637/"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dic.academic.ru/dic.nsf/ruwiki/2476"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E0079964-853F-9833-943C-9E0E223DE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0"/>
          </a:xfrm>
          <a:prstGeom prst="rect">
            <a:avLst/>
          </a:prstGeom>
          <a:ln w="76200">
            <a:solidFill>
              <a:schemeClr val="accent1">
                <a:lumMod val="75000"/>
              </a:schemeClr>
            </a:solidFill>
          </a:ln>
        </p:spPr>
      </p:pic>
      <p:sp>
        <p:nvSpPr>
          <p:cNvPr id="7" name="Прямоугольник 6">
            <a:extLst>
              <a:ext uri="{FF2B5EF4-FFF2-40B4-BE49-F238E27FC236}">
                <a16:creationId xmlns:a16="http://schemas.microsoft.com/office/drawing/2014/main" id="{695B097B-7765-7ECE-263D-64CA4219BB1D}"/>
              </a:ext>
            </a:extLst>
          </p:cNvPr>
          <p:cNvSpPr/>
          <p:nvPr/>
        </p:nvSpPr>
        <p:spPr>
          <a:xfrm>
            <a:off x="2377439" y="2001829"/>
            <a:ext cx="9309463" cy="1754326"/>
          </a:xfrm>
          <a:prstGeom prst="rect">
            <a:avLst/>
          </a:prstGeom>
          <a:solidFill>
            <a:schemeClr val="accent1">
              <a:lumMod val="60000"/>
              <a:lumOff val="40000"/>
            </a:schemeClr>
          </a:solidFill>
          <a:ln w="76200">
            <a:solidFill>
              <a:srgbClr val="FF0000"/>
            </a:solidFill>
          </a:ln>
        </p:spPr>
        <p:txBody>
          <a:bodyPr wrap="square" lIns="91440" tIns="45720" rIns="91440" bIns="45720">
            <a:spAutoFit/>
          </a:bodyPr>
          <a:lstStyle/>
          <a:p>
            <a:pPr algn="ctr"/>
            <a:r>
              <a:rPr lang="ru-RU" sz="4000" b="1" cap="none" spc="0" dirty="0">
                <a:ln w="1905">
                  <a:solidFill>
                    <a:schemeClr val="bg1">
                      <a:lumMod val="95000"/>
                      <a:lumOff val="5000"/>
                    </a:schemeClr>
                  </a:solidFill>
                </a:ln>
                <a:solidFill>
                  <a:schemeClr val="accent2">
                    <a:lumMod val="50000"/>
                  </a:schemeClr>
                </a:solidFill>
                <a:effectLst>
                  <a:glow rad="228600">
                    <a:schemeClr val="accent5">
                      <a:satMod val="175000"/>
                      <a:alpha val="40000"/>
                    </a:scheme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Урок мужества </a:t>
            </a:r>
          </a:p>
          <a:p>
            <a:pPr algn="ctr"/>
            <a:r>
              <a:rPr lang="ru-RU" sz="4000" b="1" cap="none" spc="0" dirty="0">
                <a:ln w="1905">
                  <a:solidFill>
                    <a:schemeClr val="bg1">
                      <a:lumMod val="95000"/>
                      <a:lumOff val="5000"/>
                    </a:schemeClr>
                  </a:solidFill>
                </a:ln>
                <a:solidFill>
                  <a:schemeClr val="accent2">
                    <a:lumMod val="50000"/>
                  </a:schemeClr>
                </a:solidFill>
                <a:effectLst>
                  <a:glow rad="228600">
                    <a:schemeClr val="accent5">
                      <a:satMod val="175000"/>
                      <a:alpha val="40000"/>
                    </a:scheme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«СТАЛИНГРАД – 200 дней в огне»</a:t>
            </a:r>
          </a:p>
          <a:p>
            <a:pPr algn="ctr"/>
            <a:r>
              <a:rPr lang="ru-RU" sz="2800" b="1" cap="none" spc="0" dirty="0">
                <a:ln w="1905">
                  <a:solidFill>
                    <a:schemeClr val="bg1">
                      <a:lumMod val="95000"/>
                      <a:lumOff val="5000"/>
                    </a:schemeClr>
                  </a:solidFill>
                </a:ln>
                <a:solidFill>
                  <a:schemeClr val="accent2">
                    <a:lumMod val="50000"/>
                  </a:schemeClr>
                </a:solidFill>
                <a:effectLst>
                  <a:glow rad="228600">
                    <a:schemeClr val="accent5">
                      <a:satMod val="175000"/>
                      <a:alpha val="40000"/>
                    </a:scheme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17 июля 1942 г. – 2 февраля 1943 г.</a:t>
            </a:r>
          </a:p>
        </p:txBody>
      </p:sp>
      <p:sp>
        <p:nvSpPr>
          <p:cNvPr id="9" name="Прямоугольник 8">
            <a:extLst>
              <a:ext uri="{FF2B5EF4-FFF2-40B4-BE49-F238E27FC236}">
                <a16:creationId xmlns:a16="http://schemas.microsoft.com/office/drawing/2014/main" id="{F40FB6A9-9E21-6754-B0EF-D6F672CAA477}"/>
              </a:ext>
            </a:extLst>
          </p:cNvPr>
          <p:cNvSpPr/>
          <p:nvPr/>
        </p:nvSpPr>
        <p:spPr>
          <a:xfrm>
            <a:off x="1436914" y="75790"/>
            <a:ext cx="9875520" cy="925695"/>
          </a:xfrm>
          <a:prstGeom prst="rect">
            <a:avLst/>
          </a:prstGeom>
          <a:solidFill>
            <a:schemeClr val="accent1">
              <a:lumMod val="60000"/>
              <a:lumOff val="40000"/>
            </a:schemeClr>
          </a:solidFill>
          <a:ln w="762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800" b="1" dirty="0">
                <a:ln w="1905">
                  <a:solidFill>
                    <a:schemeClr val="bg1">
                      <a:lumMod val="95000"/>
                      <a:lumOff val="5000"/>
                    </a:schemeClr>
                  </a:solidFill>
                </a:ln>
                <a:solidFill>
                  <a:schemeClr val="accent2">
                    <a:lumMod val="50000"/>
                  </a:schemeClr>
                </a:solidFill>
                <a:effectLst>
                  <a:glow rad="228600">
                    <a:schemeClr val="accent5">
                      <a:satMod val="175000"/>
                      <a:alpha val="40000"/>
                    </a:scheme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Муниципальное казенное дошкольное образовательное учреждение детский сад № 3</a:t>
            </a:r>
            <a:endParaRPr lang="ru-RU" sz="2800" b="1" cap="none" spc="0" dirty="0">
              <a:ln w="1905">
                <a:solidFill>
                  <a:schemeClr val="bg1">
                    <a:lumMod val="95000"/>
                    <a:lumOff val="5000"/>
                  </a:schemeClr>
                </a:solidFill>
              </a:ln>
              <a:solidFill>
                <a:schemeClr val="accent2">
                  <a:lumMod val="50000"/>
                </a:schemeClr>
              </a:solidFill>
              <a:effectLst>
                <a:glow rad="228600">
                  <a:schemeClr val="accent5">
                    <a:satMod val="175000"/>
                    <a:alpha val="40000"/>
                  </a:scheme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DC897189-A218-7110-650F-8AD201862F21}"/>
              </a:ext>
            </a:extLst>
          </p:cNvPr>
          <p:cNvSpPr/>
          <p:nvPr/>
        </p:nvSpPr>
        <p:spPr>
          <a:xfrm>
            <a:off x="6966857" y="6224862"/>
            <a:ext cx="5077097" cy="599124"/>
          </a:xfrm>
          <a:prstGeom prst="rect">
            <a:avLst/>
          </a:prstGeom>
          <a:solidFill>
            <a:schemeClr val="accent1">
              <a:lumMod val="60000"/>
              <a:lumOff val="40000"/>
            </a:schemeClr>
          </a:solidFill>
          <a:ln w="762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800" b="1" cap="none" spc="0" dirty="0">
                <a:ln w="1905">
                  <a:solidFill>
                    <a:schemeClr val="bg1">
                      <a:lumMod val="95000"/>
                      <a:lumOff val="5000"/>
                    </a:schemeClr>
                  </a:solidFill>
                </a:ln>
                <a:solidFill>
                  <a:schemeClr val="accent2">
                    <a:lumMod val="50000"/>
                  </a:schemeClr>
                </a:solidFill>
                <a:effectLst>
                  <a:glow rad="228600">
                    <a:schemeClr val="accent5">
                      <a:satMod val="175000"/>
                      <a:alpha val="40000"/>
                    </a:scheme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Подготовила: Логачева Н.В.</a:t>
            </a:r>
          </a:p>
        </p:txBody>
      </p:sp>
      <p:pic>
        <p:nvPicPr>
          <p:cNvPr id="3" name="Рисунок 2">
            <a:extLst>
              <a:ext uri="{FF2B5EF4-FFF2-40B4-BE49-F238E27FC236}">
                <a16:creationId xmlns:a16="http://schemas.microsoft.com/office/drawing/2014/main" id="{274467AA-780D-CC7E-A2FD-214796F0A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526" y="365760"/>
            <a:ext cx="1588427" cy="1553129"/>
          </a:xfrm>
          <a:prstGeom prst="rect">
            <a:avLst/>
          </a:prstGeom>
        </p:spPr>
      </p:pic>
      <p:pic>
        <p:nvPicPr>
          <p:cNvPr id="4" name="Рисунок 3">
            <a:extLst>
              <a:ext uri="{FF2B5EF4-FFF2-40B4-BE49-F238E27FC236}">
                <a16:creationId xmlns:a16="http://schemas.microsoft.com/office/drawing/2014/main" id="{2BB3F2CB-F4E5-B56C-8A54-C8061CD4A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717" y="5116286"/>
            <a:ext cx="1588427" cy="1553129"/>
          </a:xfrm>
          <a:prstGeom prst="rect">
            <a:avLst/>
          </a:prstGeom>
        </p:spPr>
      </p:pic>
      <p:pic>
        <p:nvPicPr>
          <p:cNvPr id="5" name="Рисунок 4">
            <a:extLst>
              <a:ext uri="{FF2B5EF4-FFF2-40B4-BE49-F238E27FC236}">
                <a16:creationId xmlns:a16="http://schemas.microsoft.com/office/drawing/2014/main" id="{CF5E98F1-5508-43FC-33C6-CBCC3EAD1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8260" y="410100"/>
            <a:ext cx="1588427" cy="1553129"/>
          </a:xfrm>
          <a:prstGeom prst="rect">
            <a:avLst/>
          </a:prstGeom>
        </p:spPr>
      </p:pic>
    </p:spTree>
    <p:extLst>
      <p:ext uri="{BB962C8B-B14F-4D97-AF65-F5344CB8AC3E}">
        <p14:creationId xmlns:p14="http://schemas.microsoft.com/office/powerpoint/2010/main" val="3066893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3A5EF60-B4D1-E2C9-9863-C9A3234AC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2" descr="http://i.piccy.info/i7/01e30b80eb0744200b0e2b945d5aaaa5/1-5-88/61895609/277_0.jpg">
            <a:extLst>
              <a:ext uri="{FF2B5EF4-FFF2-40B4-BE49-F238E27FC236}">
                <a16:creationId xmlns:a16="http://schemas.microsoft.com/office/drawing/2014/main" id="{AAE809F7-2A96-F95C-E139-7CE07D464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0" y="252549"/>
            <a:ext cx="3374718" cy="44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2">
            <a:extLst>
              <a:ext uri="{FF2B5EF4-FFF2-40B4-BE49-F238E27FC236}">
                <a16:creationId xmlns:a16="http://schemas.microsoft.com/office/drawing/2014/main" id="{832F620C-873A-BCAE-07C9-1DC2A5A62D54}"/>
              </a:ext>
            </a:extLst>
          </p:cNvPr>
          <p:cNvSpPr>
            <a:spLocks noChangeArrowheads="1"/>
          </p:cNvSpPr>
          <p:nvPr/>
        </p:nvSpPr>
        <p:spPr bwMode="auto">
          <a:xfrm>
            <a:off x="3490797" y="1419498"/>
            <a:ext cx="8630193" cy="5139869"/>
          </a:xfrm>
          <a:prstGeom prst="rect">
            <a:avLst/>
          </a:prstGeom>
          <a:solidFill>
            <a:schemeClr val="accent1">
              <a:lumMod val="40000"/>
              <a:lumOff val="60000"/>
            </a:schemeClr>
          </a:solidFill>
          <a:ln w="76200">
            <a:solidFill>
              <a:schemeClr val="bg2">
                <a:lumMod val="50000"/>
              </a:schemeClr>
            </a:solidFill>
          </a:ln>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indent="-342900" algn="just" eaLnBrk="1" hangingPunct="1">
              <a:spcBef>
                <a:spcPct val="0"/>
              </a:spcBef>
              <a:buClrTx/>
              <a:buSzTx/>
              <a:buFontTx/>
              <a:buAutoNum type="arabicPeriod"/>
            </a:pPr>
            <a:r>
              <a:rPr lang="ru-RU" altLang="ru-RU" sz="1800" b="1" dirty="0">
                <a:latin typeface="Times New Roman" panose="02020603050405020304" pitchFamily="18" charset="0"/>
                <a:cs typeface="Times New Roman" panose="02020603050405020304" pitchFamily="18" charset="0"/>
              </a:rPr>
              <a:t>Военным советам фронтов и прежде всего командующим фронтами: </a:t>
            </a:r>
            <a:br>
              <a:rPr lang="ru-RU" altLang="ru-RU" sz="1800" b="1" dirty="0">
                <a:latin typeface="Times New Roman" panose="02020603050405020304" pitchFamily="18" charset="0"/>
                <a:cs typeface="Times New Roman" panose="02020603050405020304" pitchFamily="18" charset="0"/>
              </a:rPr>
            </a:br>
            <a:r>
              <a:rPr lang="ru-RU" altLang="ru-RU" sz="1800" b="1" dirty="0">
                <a:latin typeface="Times New Roman" panose="02020603050405020304" pitchFamily="18" charset="0"/>
                <a:cs typeface="Times New Roman" panose="02020603050405020304" pitchFamily="18" charset="0"/>
              </a:rPr>
              <a:t>    -  …ликвидировать отступательные настроения в войсках и железной рукой пресекать пропаганду об отступлении..  </a:t>
            </a:r>
            <a:br>
              <a:rPr lang="ru-RU" altLang="ru-RU" sz="1800" b="1" dirty="0">
                <a:latin typeface="Times New Roman" panose="02020603050405020304" pitchFamily="18" charset="0"/>
                <a:cs typeface="Times New Roman" panose="02020603050405020304" pitchFamily="18" charset="0"/>
              </a:rPr>
            </a:br>
            <a:r>
              <a:rPr lang="ru-RU" altLang="ru-RU" sz="1800" b="1" dirty="0">
                <a:latin typeface="Times New Roman" panose="02020603050405020304" pitchFamily="18" charset="0"/>
                <a:cs typeface="Times New Roman" panose="02020603050405020304" pitchFamily="18" charset="0"/>
              </a:rPr>
              <a:t>   -… сформировать в пределах фронта от 1 до 3 (смотря по обстановке) штрафных батальонов (по 800 человек), куда направлять средних и старших командиров и соответствующих политработников всех родов войск, провинившихся в нарушении дисциплины по трусости или неустойчивости, и поставить их на более трудные участки фронта, чтобы дать им возможность искупить кровью свои преступления против Родины. </a:t>
            </a:r>
          </a:p>
          <a:p>
            <a:pPr indent="-342900" algn="just">
              <a:spcBef>
                <a:spcPct val="0"/>
              </a:spcBef>
              <a:buClrTx/>
              <a:buSzTx/>
              <a:buFontTx/>
              <a:buAutoNum type="arabicPeriod"/>
            </a:pPr>
            <a:r>
              <a:rPr lang="ru-RU" altLang="ru-RU" sz="1800" b="1" dirty="0">
                <a:latin typeface="Times New Roman" panose="02020603050405020304" pitchFamily="18" charset="0"/>
                <a:cs typeface="Times New Roman" panose="02020603050405020304" pitchFamily="18" charset="0"/>
              </a:rPr>
              <a:t>-… сформировать в пределах армии 3-5 хорошо вооруженных заградительных отрядов (по 200 человек в каждом), поставить их в непосредственном тылу неустойчивых дивизий и обязать их в случае паники и беспорядочного отхода частей дивизии расстреливать на месте паникеров и трусов и тем помочь честным </a:t>
            </a:r>
            <a:r>
              <a:rPr lang="ru-RU" altLang="ru-RU" sz="2000" b="1" dirty="0">
                <a:latin typeface="Times New Roman" panose="02020603050405020304" pitchFamily="18" charset="0"/>
                <a:cs typeface="Times New Roman" panose="02020603050405020304" pitchFamily="18" charset="0"/>
              </a:rPr>
              <a:t>бойцам дивизий выполнить свой долг перед Родиной; </a:t>
            </a:r>
            <a:r>
              <a:rPr lang="ru-RU" altLang="ru-RU" sz="1800" b="1" dirty="0">
                <a:latin typeface="Times New Roman" panose="02020603050405020304" pitchFamily="18" charset="0"/>
                <a:cs typeface="Times New Roman" panose="02020603050405020304" pitchFamily="18" charset="0"/>
              </a:rPr>
              <a:t>   </a:t>
            </a:r>
            <a:br>
              <a:rPr lang="ru-RU" altLang="ru-RU" sz="1800" b="1" dirty="0">
                <a:latin typeface="Times New Roman" panose="02020603050405020304" pitchFamily="18" charset="0"/>
                <a:cs typeface="Times New Roman" panose="02020603050405020304" pitchFamily="18" charset="0"/>
              </a:rPr>
            </a:br>
            <a:r>
              <a:rPr lang="ru-RU" altLang="ru-RU" sz="1800" b="1" dirty="0">
                <a:latin typeface="Times New Roman" panose="02020603050405020304" pitchFamily="18" charset="0"/>
                <a:cs typeface="Times New Roman" panose="02020603050405020304" pitchFamily="18" charset="0"/>
              </a:rPr>
              <a:t>    Приказ прочесть во всех ротах, эскадронах, батареях, эскадрильях, командах, штабах. </a:t>
            </a:r>
          </a:p>
          <a:p>
            <a:pPr algn="just">
              <a:spcBef>
                <a:spcPct val="0"/>
              </a:spcBef>
              <a:buClrTx/>
              <a:buSzTx/>
              <a:buNone/>
            </a:pPr>
            <a:r>
              <a:rPr lang="ru-RU" altLang="ru-RU" sz="1800" b="1" dirty="0">
                <a:latin typeface="Times New Roman" panose="02020603050405020304" pitchFamily="18" charset="0"/>
                <a:cs typeface="Times New Roman" panose="02020603050405020304" pitchFamily="18" charset="0"/>
              </a:rPr>
              <a:t>                                                                   Народный комиссар обороны  </a:t>
            </a:r>
            <a:r>
              <a:rPr lang="ru-RU" altLang="ru-RU" sz="1800" b="1" i="1" dirty="0">
                <a:latin typeface="Times New Roman" panose="02020603050405020304" pitchFamily="18" charset="0"/>
                <a:cs typeface="Times New Roman" panose="02020603050405020304" pitchFamily="18" charset="0"/>
              </a:rPr>
              <a:t>И.СТАЛИН</a:t>
            </a:r>
            <a:endParaRPr lang="ru-RU" altLang="ru-RU" sz="1800" b="1" dirty="0">
              <a:latin typeface="Times New Roman" panose="02020603050405020304" pitchFamily="18" charset="0"/>
              <a:cs typeface="Times New Roman" panose="02020603050405020304" pitchFamily="18" charset="0"/>
            </a:endParaRPr>
          </a:p>
        </p:txBody>
      </p:sp>
      <p:sp>
        <p:nvSpPr>
          <p:cNvPr id="2" name="Стрелка: вниз 1">
            <a:extLst>
              <a:ext uri="{FF2B5EF4-FFF2-40B4-BE49-F238E27FC236}">
                <a16:creationId xmlns:a16="http://schemas.microsoft.com/office/drawing/2014/main" id="{510A2B18-9679-CF44-2F39-29AA5E2D5DFB}"/>
              </a:ext>
            </a:extLst>
          </p:cNvPr>
          <p:cNvSpPr/>
          <p:nvPr/>
        </p:nvSpPr>
        <p:spPr>
          <a:xfrm>
            <a:off x="4328160" y="95794"/>
            <a:ext cx="7315200" cy="1219199"/>
          </a:xfrm>
          <a:prstGeom prst="downArrow">
            <a:avLst/>
          </a:prstGeom>
          <a:solidFill>
            <a:schemeClr val="bg2">
              <a:lumMod val="7500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C00000"/>
                </a:solidFill>
                <a:latin typeface="Times New Roman" panose="02020603050405020304" pitchFamily="18" charset="0"/>
                <a:cs typeface="Times New Roman" panose="02020603050405020304" pitchFamily="18" charset="0"/>
              </a:rPr>
              <a:t>ПРИКАЗ И.СТАЛИНА</a:t>
            </a:r>
          </a:p>
        </p:txBody>
      </p:sp>
    </p:spTree>
    <p:extLst>
      <p:ext uri="{BB962C8B-B14F-4D97-AF65-F5344CB8AC3E}">
        <p14:creationId xmlns:p14="http://schemas.microsoft.com/office/powerpoint/2010/main" val="169720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944D67E-239A-D8C4-A6C9-F2F1FD2EC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6" name="TextBox 5">
            <a:extLst>
              <a:ext uri="{FF2B5EF4-FFF2-40B4-BE49-F238E27FC236}">
                <a16:creationId xmlns:a16="http://schemas.microsoft.com/office/drawing/2014/main" id="{AA53C358-4720-A9F3-8E4C-937236996AAF}"/>
              </a:ext>
            </a:extLst>
          </p:cNvPr>
          <p:cNvSpPr txBox="1"/>
          <p:nvPr/>
        </p:nvSpPr>
        <p:spPr>
          <a:xfrm>
            <a:off x="4807131" y="480948"/>
            <a:ext cx="2943498" cy="2554545"/>
          </a:xfrm>
          <a:prstGeom prst="rect">
            <a:avLst/>
          </a:prstGeom>
          <a:solidFill>
            <a:schemeClr val="accent2">
              <a:lumMod val="60000"/>
              <a:lumOff val="40000"/>
            </a:schemeClr>
          </a:solidFill>
          <a:ln w="76200">
            <a:solidFill>
              <a:srgbClr val="C00000"/>
            </a:solidFill>
          </a:ln>
        </p:spPr>
        <p:txBody>
          <a:bodyPr wrap="square">
            <a:spAutoFit/>
          </a:bodyPr>
          <a:lstStyle/>
          <a:p>
            <a:pPr algn="just"/>
            <a:r>
              <a:rPr lang="ru-RU" sz="1600" b="1" dirty="0">
                <a:solidFill>
                  <a:srgbClr val="333333"/>
                </a:solidFill>
                <a:effectLst/>
                <a:latin typeface="Times New Roman" panose="02020603050405020304" pitchFamily="18" charset="0"/>
                <a:ea typeface="Times New Roman" panose="02020603050405020304" pitchFamily="18" charset="0"/>
              </a:rPr>
              <a:t>23 августа 1942 года в 16 часов 18 минут силами немецкого 4-го воздушного флота началась массированная бомбардировка Сталинграда. В течение дня было произведено 2 тысячи вылетов самолётов. Город был разрушен на 90%.</a:t>
            </a:r>
            <a:endParaRPr lang="ru-RU" sz="1800" dirty="0">
              <a:solidFill>
                <a:srgbClr val="333333"/>
              </a:solidFill>
              <a:effectLst/>
              <a:latin typeface="Times New Roman" panose="02020603050405020304" pitchFamily="18" charset="0"/>
              <a:ea typeface="Times New Roman" panose="02020603050405020304" pitchFamily="18" charset="0"/>
            </a:endParaRPr>
          </a:p>
        </p:txBody>
      </p:sp>
      <p:pic>
        <p:nvPicPr>
          <p:cNvPr id="7" name="Picture 19" descr="image104">
            <a:extLst>
              <a:ext uri="{FF2B5EF4-FFF2-40B4-BE49-F238E27FC236}">
                <a16:creationId xmlns:a16="http://schemas.microsoft.com/office/drawing/2014/main" id="{0772604B-B7D0-9CC2-E330-C2896B43370E}"/>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16090" y="334612"/>
            <a:ext cx="4579410" cy="3445461"/>
          </a:xfrm>
          <a:ln w="76200">
            <a:solidFill>
              <a:schemeClr val="bg2">
                <a:lumMod val="50000"/>
              </a:schemeClr>
            </a:solidFill>
          </a:ln>
        </p:spPr>
      </p:pic>
      <p:pic>
        <p:nvPicPr>
          <p:cNvPr id="8" name="Picture 22" descr="Через руины дома Заболотного просматривается дом Павлова">
            <a:extLst>
              <a:ext uri="{FF2B5EF4-FFF2-40B4-BE49-F238E27FC236}">
                <a16:creationId xmlns:a16="http://schemas.microsoft.com/office/drawing/2014/main" id="{CAF2314D-D1C2-18D9-EABC-E05EE9091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811" y="4059355"/>
            <a:ext cx="5181600" cy="2584786"/>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3" descr="Foto7">
            <a:extLst>
              <a:ext uri="{FF2B5EF4-FFF2-40B4-BE49-F238E27FC236}">
                <a16:creationId xmlns:a16="http://schemas.microsoft.com/office/drawing/2014/main" id="{CAB7DEDC-CDFE-F6E8-64FA-0157CE450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857801" y="172142"/>
            <a:ext cx="4218109" cy="3445461"/>
          </a:xfrm>
          <a:prstGeom prst="rect">
            <a:avLst/>
          </a:prstGeom>
          <a:ln w="76200">
            <a:solidFill>
              <a:schemeClr val="bg2">
                <a:lumMod val="50000"/>
              </a:schemeClr>
            </a:solidFill>
          </a:ln>
        </p:spPr>
      </p:pic>
      <p:pic>
        <p:nvPicPr>
          <p:cNvPr id="2" name="Picture 4">
            <a:extLst>
              <a:ext uri="{FF2B5EF4-FFF2-40B4-BE49-F238E27FC236}">
                <a16:creationId xmlns:a16="http://schemas.microsoft.com/office/drawing/2014/main" id="{78C64B97-E030-3B7C-A964-8738FAB0F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46" y="4059355"/>
            <a:ext cx="5903912" cy="2519363"/>
          </a:xfrm>
          <a:prstGeom prst="rect">
            <a:avLst/>
          </a:prstGeom>
          <a:noFill/>
          <a:ln w="76200">
            <a:solidFill>
              <a:schemeClr val="bg2">
                <a:lumMod val="50000"/>
              </a:schemeClr>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246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F77C339-DB36-C3B9-D94E-A174DF3DE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2">
            <a:extLst>
              <a:ext uri="{FF2B5EF4-FFF2-40B4-BE49-F238E27FC236}">
                <a16:creationId xmlns:a16="http://schemas.microsoft.com/office/drawing/2014/main" id="{229530D6-4E88-F67D-B635-D62AF25607E7}"/>
              </a:ext>
            </a:extLst>
          </p:cNvPr>
          <p:cNvPicPr>
            <a:picLocks noGrp="1" noChangeAspect="1" noChangeArrowheads="1"/>
          </p:cNvPicPr>
          <p:nvPr>
            <p:ph idx="1"/>
          </p:nvPr>
        </p:nvPicPr>
        <p:blipFill>
          <a:blip r:embed="rId3"/>
          <a:srcRect/>
          <a:stretch>
            <a:fillRect/>
          </a:stretch>
        </p:blipFill>
        <p:spPr>
          <a:xfrm>
            <a:off x="319087" y="332151"/>
            <a:ext cx="8286750" cy="5958296"/>
          </a:xfrm>
          <a:ln w="76200">
            <a:solidFill>
              <a:schemeClr val="bg2">
                <a:lumMod val="50000"/>
              </a:schemeClr>
            </a:solidFill>
          </a:ln>
          <a:effectLst>
            <a:outerShdw blurRad="292100" dist="139700" dir="2700000" algn="tl" rotWithShape="0">
              <a:srgbClr val="333333">
                <a:alpha val="65000"/>
              </a:srgbClr>
            </a:outerShdw>
          </a:effectLst>
        </p:spPr>
      </p:pic>
      <p:sp>
        <p:nvSpPr>
          <p:cNvPr id="6" name="Прямоугольник 4">
            <a:extLst>
              <a:ext uri="{FF2B5EF4-FFF2-40B4-BE49-F238E27FC236}">
                <a16:creationId xmlns:a16="http://schemas.microsoft.com/office/drawing/2014/main" id="{E257DC18-2842-3FEB-6BF1-5109C9929683}"/>
              </a:ext>
            </a:extLst>
          </p:cNvPr>
          <p:cNvSpPr>
            <a:spLocks noChangeArrowheads="1"/>
          </p:cNvSpPr>
          <p:nvPr/>
        </p:nvSpPr>
        <p:spPr bwMode="auto">
          <a:xfrm>
            <a:off x="9048206" y="648516"/>
            <a:ext cx="2824707" cy="4154984"/>
          </a:xfrm>
          <a:prstGeom prst="rect">
            <a:avLst/>
          </a:prstGeom>
          <a:solidFill>
            <a:schemeClr val="accent2">
              <a:lumMod val="60000"/>
              <a:lumOff val="40000"/>
            </a:schemeClr>
          </a:solidFill>
          <a:ln w="76200">
            <a:solidFill>
              <a:schemeClr val="accent2">
                <a:lumMod val="75000"/>
              </a:schemeClr>
            </a:solidFill>
          </a:ln>
        </p:spPr>
        <p:txBody>
          <a:bodyPr wrap="squar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just" eaLnBrk="1" hangingPunct="1">
              <a:spcBef>
                <a:spcPct val="0"/>
              </a:spcBef>
              <a:buClrTx/>
              <a:buSzTx/>
              <a:buFontTx/>
              <a:buNone/>
            </a:pPr>
            <a:r>
              <a:rPr lang="ru-RU" altLang="ru-RU" sz="2400" b="1" dirty="0">
                <a:latin typeface="Times New Roman" panose="02020603050405020304" pitchFamily="18" charset="0"/>
                <a:cs typeface="Times New Roman" panose="02020603050405020304" pitchFamily="18" charset="0"/>
              </a:rPr>
              <a:t>Во время массированных бомбёжек 23 – 25 августа 1942 года в Сталинграде погибло более 42 тысяч человек, более 80 тысяч мирных жителей были ранены и изувечены. </a:t>
            </a:r>
          </a:p>
        </p:txBody>
      </p:sp>
    </p:spTree>
    <p:extLst>
      <p:ext uri="{BB962C8B-B14F-4D97-AF65-F5344CB8AC3E}">
        <p14:creationId xmlns:p14="http://schemas.microsoft.com/office/powerpoint/2010/main" val="1593822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0724D48-172A-8AC6-2626-5ED9565BA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9" name="TextBox 8">
            <a:extLst>
              <a:ext uri="{FF2B5EF4-FFF2-40B4-BE49-F238E27FC236}">
                <a16:creationId xmlns:a16="http://schemas.microsoft.com/office/drawing/2014/main" id="{BBA67B76-70B6-C694-3A05-CFC30EAA376D}"/>
              </a:ext>
            </a:extLst>
          </p:cNvPr>
          <p:cNvSpPr txBox="1"/>
          <p:nvPr/>
        </p:nvSpPr>
        <p:spPr>
          <a:xfrm>
            <a:off x="2155370" y="372682"/>
            <a:ext cx="8042367" cy="646331"/>
          </a:xfrm>
          <a:prstGeom prst="rect">
            <a:avLst/>
          </a:prstGeom>
          <a:solidFill>
            <a:schemeClr val="accent2">
              <a:lumMod val="60000"/>
              <a:lumOff val="40000"/>
            </a:schemeClr>
          </a:solidFill>
          <a:ln w="76200">
            <a:solidFill>
              <a:schemeClr val="accent2">
                <a:lumMod val="75000"/>
              </a:schemeClr>
            </a:solidFill>
          </a:ln>
        </p:spPr>
        <p:txBody>
          <a:bodyPr wrap="square">
            <a:spAutoFit/>
          </a:bodyPr>
          <a:lstStyle/>
          <a:p>
            <a:r>
              <a:rPr lang="ru-RU" sz="3600" b="1" dirty="0">
                <a:solidFill>
                  <a:srgbClr val="FF0000"/>
                </a:solidFill>
                <a:latin typeface="Times New Roman" pitchFamily="18" charset="0"/>
                <a:cs typeface="Times New Roman" pitchFamily="18" charset="0"/>
              </a:rPr>
              <a:t>Город защищали 62-я  и 64-я  армии. </a:t>
            </a:r>
            <a:endParaRPr lang="ru-RU" sz="3600" dirty="0"/>
          </a:p>
        </p:txBody>
      </p:sp>
      <p:pic>
        <p:nvPicPr>
          <p:cNvPr id="10" name="Picture 2">
            <a:extLst>
              <a:ext uri="{FF2B5EF4-FFF2-40B4-BE49-F238E27FC236}">
                <a16:creationId xmlns:a16="http://schemas.microsoft.com/office/drawing/2014/main" id="{7BB6D796-D3F9-F3AA-94AD-7A98C1328656}"/>
              </a:ext>
            </a:extLst>
          </p:cNvPr>
          <p:cNvPicPr>
            <a:picLocks noChangeAspect="1" noChangeArrowheads="1"/>
          </p:cNvPicPr>
          <p:nvPr/>
        </p:nvPicPr>
        <p:blipFill>
          <a:blip r:embed="rId3" cstate="print"/>
          <a:stretch>
            <a:fillRect/>
          </a:stretch>
        </p:blipFill>
        <p:spPr>
          <a:xfrm>
            <a:off x="1012348" y="1449270"/>
            <a:ext cx="2857520" cy="3929090"/>
          </a:xfrm>
          <a:prstGeom prst="rect">
            <a:avLst/>
          </a:prstGeom>
          <a:ln w="228600" cap="sq" cmpd="thickThin">
            <a:solidFill>
              <a:schemeClr val="tx2">
                <a:lumMod val="60000"/>
                <a:lumOff val="40000"/>
              </a:schemeClr>
            </a:solidFill>
          </a:ln>
          <a:effectLst>
            <a:innerShdw blurRad="76200">
              <a:srgbClr val="000000"/>
            </a:innerShdw>
          </a:effectLst>
        </p:spPr>
      </p:pic>
      <p:pic>
        <p:nvPicPr>
          <p:cNvPr id="11" name="Picture 3">
            <a:extLst>
              <a:ext uri="{FF2B5EF4-FFF2-40B4-BE49-F238E27FC236}">
                <a16:creationId xmlns:a16="http://schemas.microsoft.com/office/drawing/2014/main" id="{0162879D-6EF9-8457-561D-7E035E2BE32A}"/>
              </a:ext>
            </a:extLst>
          </p:cNvPr>
          <p:cNvPicPr>
            <a:picLocks noChangeAspect="1" noChangeArrowheads="1"/>
          </p:cNvPicPr>
          <p:nvPr/>
        </p:nvPicPr>
        <p:blipFill>
          <a:blip r:embed="rId4" cstate="print"/>
          <a:srcRect/>
          <a:stretch>
            <a:fillRect/>
          </a:stretch>
        </p:blipFill>
        <p:spPr>
          <a:xfrm>
            <a:off x="7587351" y="1449270"/>
            <a:ext cx="2919414" cy="3857676"/>
          </a:xfrm>
          <a:prstGeom prst="rect">
            <a:avLst/>
          </a:prstGeom>
          <a:ln w="228600" cap="sq" cmpd="thickThin">
            <a:solidFill>
              <a:schemeClr val="tx2">
                <a:lumMod val="60000"/>
                <a:lumOff val="40000"/>
              </a:schemeClr>
            </a:solidFill>
          </a:ln>
          <a:effectLst>
            <a:innerShdw blurRad="76200">
              <a:srgbClr val="000000"/>
            </a:innerShdw>
          </a:effectLst>
        </p:spPr>
      </p:pic>
      <p:sp>
        <p:nvSpPr>
          <p:cNvPr id="12" name="Текст 2">
            <a:extLst>
              <a:ext uri="{FF2B5EF4-FFF2-40B4-BE49-F238E27FC236}">
                <a16:creationId xmlns:a16="http://schemas.microsoft.com/office/drawing/2014/main" id="{5F36FD8E-0BA8-D53D-EA6B-6A33C8DAC1AE}"/>
              </a:ext>
            </a:extLst>
          </p:cNvPr>
          <p:cNvSpPr txBox="1">
            <a:spLocks/>
          </p:cNvSpPr>
          <p:nvPr/>
        </p:nvSpPr>
        <p:spPr>
          <a:xfrm>
            <a:off x="600772" y="5758554"/>
            <a:ext cx="3425850" cy="940526"/>
          </a:xfrm>
          <a:prstGeom prst="rect">
            <a:avLst/>
          </a:prstGeom>
          <a:solidFill>
            <a:schemeClr val="accent2">
              <a:lumMod val="60000"/>
              <a:lumOff val="40000"/>
            </a:schemeClr>
          </a:solidFill>
          <a:ln w="76200">
            <a:solidFill>
              <a:schemeClr val="accent2">
                <a:lumMod val="75000"/>
              </a:schemeClr>
            </a:solidFill>
            <a:miter lim="800000"/>
            <a:headEnd/>
            <a:tailEnd/>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ru-RU" b="1" dirty="0">
                <a:latin typeface="Times New Roman" pitchFamily="18" charset="0"/>
                <a:cs typeface="Times New Roman" pitchFamily="18" charset="0"/>
              </a:rPr>
              <a:t>Генерал</a:t>
            </a:r>
          </a:p>
          <a:p>
            <a:pPr marL="0" indent="0" algn="ctr">
              <a:buNone/>
              <a:defRPr/>
            </a:pPr>
            <a:r>
              <a:rPr lang="ru-RU" b="1" dirty="0">
                <a:latin typeface="Times New Roman" pitchFamily="18" charset="0"/>
                <a:cs typeface="Times New Roman" pitchFamily="18" charset="0"/>
              </a:rPr>
              <a:t>В.И. Чуйков</a:t>
            </a:r>
          </a:p>
        </p:txBody>
      </p:sp>
      <p:sp>
        <p:nvSpPr>
          <p:cNvPr id="13" name="Текст 4">
            <a:extLst>
              <a:ext uri="{FF2B5EF4-FFF2-40B4-BE49-F238E27FC236}">
                <a16:creationId xmlns:a16="http://schemas.microsoft.com/office/drawing/2014/main" id="{EB36F14F-5E82-886C-8DBD-85F4C1CEEF0F}"/>
              </a:ext>
            </a:extLst>
          </p:cNvPr>
          <p:cNvSpPr txBox="1">
            <a:spLocks/>
          </p:cNvSpPr>
          <p:nvPr/>
        </p:nvSpPr>
        <p:spPr>
          <a:xfrm>
            <a:off x="7587351" y="5758554"/>
            <a:ext cx="3236823" cy="940526"/>
          </a:xfrm>
          <a:prstGeom prst="rect">
            <a:avLst/>
          </a:prstGeom>
          <a:solidFill>
            <a:schemeClr val="accent2">
              <a:lumMod val="60000"/>
              <a:lumOff val="40000"/>
            </a:schemeClr>
          </a:solidFill>
          <a:ln w="76200">
            <a:solidFill>
              <a:schemeClr val="accent2">
                <a:lumMod val="75000"/>
              </a:schemeClr>
            </a:solid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ru-RU" b="1" dirty="0">
                <a:latin typeface="Times New Roman" pitchFamily="18" charset="0"/>
                <a:cs typeface="Times New Roman" pitchFamily="18" charset="0"/>
              </a:rPr>
              <a:t>Генерал</a:t>
            </a:r>
          </a:p>
          <a:p>
            <a:pPr marL="0" indent="0" algn="ctr">
              <a:buNone/>
              <a:defRPr/>
            </a:pPr>
            <a:r>
              <a:rPr lang="ru-RU" b="1" dirty="0">
                <a:latin typeface="Times New Roman" pitchFamily="18" charset="0"/>
                <a:cs typeface="Times New Roman" pitchFamily="18" charset="0"/>
              </a:rPr>
              <a:t>М.С. Шумилов</a:t>
            </a:r>
          </a:p>
        </p:txBody>
      </p:sp>
      <p:pic>
        <p:nvPicPr>
          <p:cNvPr id="2" name="Рисунок 1">
            <a:extLst>
              <a:ext uri="{FF2B5EF4-FFF2-40B4-BE49-F238E27FC236}">
                <a16:creationId xmlns:a16="http://schemas.microsoft.com/office/drawing/2014/main" id="{ED83C7AC-8617-9007-A500-779E6BDC3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4650" y="1711234"/>
            <a:ext cx="2480458" cy="2425337"/>
          </a:xfrm>
          <a:prstGeom prst="rect">
            <a:avLst/>
          </a:prstGeom>
        </p:spPr>
      </p:pic>
    </p:spTree>
    <p:extLst>
      <p:ext uri="{BB962C8B-B14F-4D97-AF65-F5344CB8AC3E}">
        <p14:creationId xmlns:p14="http://schemas.microsoft.com/office/powerpoint/2010/main" val="1598808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674C595-FA62-B88B-A504-DC65273BF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Заголовок 1">
            <a:extLst>
              <a:ext uri="{FF2B5EF4-FFF2-40B4-BE49-F238E27FC236}">
                <a16:creationId xmlns:a16="http://schemas.microsoft.com/office/drawing/2014/main" id="{195D7EC5-AC08-7358-044C-90E589F8EE59}"/>
              </a:ext>
            </a:extLst>
          </p:cNvPr>
          <p:cNvSpPr>
            <a:spLocks noGrp="1"/>
          </p:cNvSpPr>
          <p:nvPr>
            <p:ph type="title"/>
          </p:nvPr>
        </p:nvSpPr>
        <p:spPr>
          <a:xfrm>
            <a:off x="151134" y="321539"/>
            <a:ext cx="4887482" cy="1550761"/>
          </a:xfrm>
          <a:solidFill>
            <a:schemeClr val="accent2">
              <a:lumMod val="60000"/>
              <a:lumOff val="40000"/>
            </a:schemeClr>
          </a:solidFill>
          <a:ln w="76200">
            <a:solidFill>
              <a:schemeClr val="accent2">
                <a:lumMod val="75000"/>
              </a:schemeClr>
            </a:solidFill>
          </a:ln>
        </p:spPr>
        <p:txBody>
          <a:bodyPr>
            <a:normAutofit fontScale="90000"/>
          </a:bodyPr>
          <a:lstStyle/>
          <a:p>
            <a:pPr>
              <a:defRPr/>
            </a:pPr>
            <a:r>
              <a:rPr lang="ru-RU" sz="3200" b="1" dirty="0">
                <a:solidFill>
                  <a:srgbClr val="FF0000"/>
                </a:solidFill>
                <a:latin typeface="Times New Roman" pitchFamily="18" charset="0"/>
                <a:cs typeface="Times New Roman" pitchFamily="18" charset="0"/>
              </a:rPr>
              <a:t>14 октября 1942 года немцы предприняли генеральный штурм Сталинграда.</a:t>
            </a:r>
            <a:endParaRPr lang="ru-RU" sz="3200" dirty="0">
              <a:solidFill>
                <a:srgbClr val="FF0000"/>
              </a:solidFill>
              <a:latin typeface="Times New Roman" pitchFamily="18" charset="0"/>
              <a:cs typeface="Times New Roman" pitchFamily="18" charset="0"/>
            </a:endParaRPr>
          </a:p>
        </p:txBody>
      </p:sp>
      <p:sp>
        <p:nvSpPr>
          <p:cNvPr id="6" name="Содержимое 2">
            <a:extLst>
              <a:ext uri="{FF2B5EF4-FFF2-40B4-BE49-F238E27FC236}">
                <a16:creationId xmlns:a16="http://schemas.microsoft.com/office/drawing/2014/main" id="{A73D6D99-BC15-5000-7B39-762DFCCD8BD7}"/>
              </a:ext>
            </a:extLst>
          </p:cNvPr>
          <p:cNvSpPr>
            <a:spLocks noGrp="1"/>
          </p:cNvSpPr>
          <p:nvPr>
            <p:ph sz="half" idx="1"/>
          </p:nvPr>
        </p:nvSpPr>
        <p:spPr>
          <a:xfrm>
            <a:off x="151134" y="2127978"/>
            <a:ext cx="4820905" cy="4468722"/>
          </a:xfrm>
          <a:solidFill>
            <a:schemeClr val="accent2">
              <a:lumMod val="20000"/>
              <a:lumOff val="80000"/>
            </a:schemeClr>
          </a:solidFill>
          <a:ln w="76200">
            <a:solidFill>
              <a:schemeClr val="tx2">
                <a:lumMod val="60000"/>
                <a:lumOff val="40000"/>
              </a:schemeClr>
            </a:solidFill>
          </a:ln>
        </p:spPr>
        <p:txBody>
          <a:bodyPr>
            <a:normAutofit lnSpcReduction="10000"/>
          </a:bodyPr>
          <a:lstStyle/>
          <a:p>
            <a:pPr marL="274320" indent="-274320">
              <a:buNone/>
              <a:defRPr/>
            </a:pPr>
            <a:r>
              <a:rPr lang="ru-RU" b="1" dirty="0">
                <a:latin typeface="Times New Roman" pitchFamily="18" charset="0"/>
                <a:cs typeface="Times New Roman" pitchFamily="18" charset="0"/>
              </a:rPr>
              <a:t>«</a:t>
            </a:r>
            <a:r>
              <a:rPr lang="ru-RU" sz="2000" b="1" dirty="0">
                <a:latin typeface="Times New Roman" pitchFamily="18" charset="0"/>
                <a:cs typeface="Times New Roman" pitchFamily="18" charset="0"/>
              </a:rPr>
              <a:t>Это был день самых кровопролитных и ожесточенных боев за все время сражения. В то утро нельзя было услышать отдельные выстрелы или взрывы — все слилось в непрерывный оглушительный грохот»</a:t>
            </a:r>
          </a:p>
          <a:p>
            <a:pPr marL="274320" indent="-274320">
              <a:buNone/>
              <a:defRPr/>
            </a:pPr>
            <a:r>
              <a:rPr lang="ru-RU" sz="2000" b="1" dirty="0">
                <a:latin typeface="Times New Roman" pitchFamily="18" charset="0"/>
                <a:cs typeface="Times New Roman" pitchFamily="18" charset="0"/>
              </a:rPr>
              <a:t> (из воспоминаний генерала Чуйкова)</a:t>
            </a:r>
          </a:p>
          <a:p>
            <a:pPr marL="274320" indent="-274320">
              <a:buNone/>
              <a:defRPr/>
            </a:pPr>
            <a:r>
              <a:rPr lang="ru-RU" sz="2000" b="1" dirty="0">
                <a:latin typeface="Times New Roman" pitchFamily="18" charset="0"/>
                <a:cs typeface="Times New Roman" pitchFamily="18" charset="0"/>
              </a:rPr>
              <a:t>«Пламя пожаров поднималось на несколько сот метров. Фашистские самолеты пролетали над головой. Не только земля, но и небо дрожало от разрывов. Здания рушились, падали стены, коробилось железо», - так писал об этих днях генерал-полковник Александр Родимцев</a:t>
            </a:r>
            <a:endParaRPr lang="ru-RU" sz="1400" b="1" dirty="0">
              <a:latin typeface="Times New Roman" panose="02020603050405020304" pitchFamily="18" charset="0"/>
              <a:cs typeface="Times New Roman" panose="02020603050405020304" pitchFamily="18" charset="0"/>
            </a:endParaRPr>
          </a:p>
          <a:p>
            <a:pPr marL="274320" indent="-274320">
              <a:buNone/>
              <a:defRPr/>
            </a:pPr>
            <a:endParaRPr lang="ru-RU" sz="2000" dirty="0"/>
          </a:p>
        </p:txBody>
      </p:sp>
      <p:pic>
        <p:nvPicPr>
          <p:cNvPr id="7" name="Picture 2">
            <a:extLst>
              <a:ext uri="{FF2B5EF4-FFF2-40B4-BE49-F238E27FC236}">
                <a16:creationId xmlns:a16="http://schemas.microsoft.com/office/drawing/2014/main" id="{003A204A-8E9D-DBFC-5951-8FBC201A6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49" b="8849"/>
          <a:stretch>
            <a:fillRect/>
          </a:stretch>
        </p:blipFill>
        <p:spPr>
          <a:xfrm>
            <a:off x="5270661" y="258488"/>
            <a:ext cx="6770205" cy="6341023"/>
          </a:xfrm>
          <a:prstGeom prst="rect">
            <a:avLst/>
          </a:prstGeom>
          <a:ln w="76200">
            <a:solidFill>
              <a:schemeClr val="tx2">
                <a:lumMod val="60000"/>
                <a:lumOff val="40000"/>
              </a:schemeClr>
            </a:solidFill>
          </a:ln>
        </p:spPr>
      </p:pic>
    </p:spTree>
    <p:extLst>
      <p:ext uri="{BB962C8B-B14F-4D97-AF65-F5344CB8AC3E}">
        <p14:creationId xmlns:p14="http://schemas.microsoft.com/office/powerpoint/2010/main" val="1707047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1EDFE0F4-1405-A04F-2FA8-05474F6D4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11" name="Picture 2">
            <a:extLst>
              <a:ext uri="{FF2B5EF4-FFF2-40B4-BE49-F238E27FC236}">
                <a16:creationId xmlns:a16="http://schemas.microsoft.com/office/drawing/2014/main" id="{AE069C6C-D3DD-F072-A355-EF0D268D9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03" y="209006"/>
            <a:ext cx="6835137" cy="6357257"/>
          </a:xfrm>
          <a:prstGeom prst="rect">
            <a:avLst/>
          </a:prstGeom>
          <a:noFill/>
          <a:ln w="76200">
            <a:solidFill>
              <a:schemeClr val="bg2">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 name="Прямоугольник 2">
            <a:extLst>
              <a:ext uri="{FF2B5EF4-FFF2-40B4-BE49-F238E27FC236}">
                <a16:creationId xmlns:a16="http://schemas.microsoft.com/office/drawing/2014/main" id="{F1F2AFEE-3E6C-4A5D-7D4B-07947A37D608}"/>
              </a:ext>
            </a:extLst>
          </p:cNvPr>
          <p:cNvSpPr>
            <a:spLocks noChangeArrowheads="1"/>
          </p:cNvSpPr>
          <p:nvPr/>
        </p:nvSpPr>
        <p:spPr bwMode="auto">
          <a:xfrm>
            <a:off x="7515564" y="719545"/>
            <a:ext cx="4214813" cy="4893647"/>
          </a:xfrm>
          <a:prstGeom prst="rect">
            <a:avLst/>
          </a:prstGeom>
          <a:solidFill>
            <a:schemeClr val="bg2">
              <a:lumMod val="75000"/>
            </a:schemeClr>
          </a:solidFill>
          <a:ln w="76200">
            <a:solidFill>
              <a:schemeClr val="accent2">
                <a:lumMod val="75000"/>
              </a:schemeClr>
            </a:solidFill>
          </a:ln>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ru-RU" altLang="ru-RU" sz="2400" b="1" dirty="0">
                <a:latin typeface="Times New Roman" panose="02020603050405020304" pitchFamily="18" charset="0"/>
                <a:cs typeface="Times New Roman" panose="02020603050405020304" pitchFamily="18" charset="0"/>
              </a:rPr>
              <a:t>Ожесточённые бои в самом городе продолжались более двух месяцев. В военной истории до Сталинграда не были известны столь упорные городские сражения. Бои велись за каждый дом, за каждый этаж или подвал, за каждую стену. </a:t>
            </a:r>
          </a:p>
          <a:p>
            <a:pPr>
              <a:spcBef>
                <a:spcPct val="0"/>
              </a:spcBef>
              <a:buClrTx/>
              <a:buSzTx/>
              <a:buNone/>
            </a:pPr>
            <a:r>
              <a:rPr lang="ru-RU" altLang="ru-RU" sz="2400" b="1" dirty="0">
                <a:latin typeface="Times New Roman" panose="02020603050405020304" pitchFamily="18" charset="0"/>
                <a:cs typeface="Times New Roman" panose="02020603050405020304" pitchFamily="18" charset="0"/>
              </a:rPr>
              <a:t>К ноябрю нацисты сровняли Сталинград с землёй. </a:t>
            </a:r>
          </a:p>
          <a:p>
            <a:pPr eaLnBrk="1" hangingPunct="1">
              <a:spcBef>
                <a:spcPct val="0"/>
              </a:spcBef>
              <a:buClrTx/>
              <a:buSzTx/>
              <a:buFontTx/>
              <a:buNone/>
            </a:pPr>
            <a:endParaRPr lang="ru-RU" altLang="ru-RU"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6DF644F-7499-8CC5-344C-0A0D8954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6" name="Picture 3" descr="Сталинградская битва1">
            <a:extLst>
              <a:ext uri="{FF2B5EF4-FFF2-40B4-BE49-F238E27FC236}">
                <a16:creationId xmlns:a16="http://schemas.microsoft.com/office/drawing/2014/main" id="{1F320CB2-2D5F-E665-CD78-A8BC8323C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23" y="395695"/>
            <a:ext cx="5538837" cy="4234543"/>
          </a:xfrm>
          <a:prstGeom prst="rect">
            <a:avLst/>
          </a:prstGeom>
          <a:noFill/>
          <a:ln w="127000" cmpd="thickThin">
            <a:solidFill>
              <a:srgbClr val="542A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1020419-2C80-3B46-7CCD-06D26B385A19}"/>
              </a:ext>
            </a:extLst>
          </p:cNvPr>
          <p:cNvSpPr txBox="1"/>
          <p:nvPr/>
        </p:nvSpPr>
        <p:spPr>
          <a:xfrm>
            <a:off x="114219" y="5025933"/>
            <a:ext cx="11963561" cy="1631216"/>
          </a:xfrm>
          <a:prstGeom prst="rect">
            <a:avLst/>
          </a:prstGeom>
          <a:solidFill>
            <a:schemeClr val="accent2">
              <a:lumMod val="20000"/>
              <a:lumOff val="80000"/>
            </a:schemeClr>
          </a:solidFill>
          <a:ln w="76200">
            <a:solidFill>
              <a:schemeClr val="bg2">
                <a:lumMod val="50000"/>
              </a:schemeClr>
            </a:solidFill>
          </a:ln>
        </p:spPr>
        <p:txBody>
          <a:bodyPr wrap="square">
            <a:spAutoFit/>
          </a:bodyPr>
          <a:lstStyle/>
          <a:p>
            <a:pPr algn="just"/>
            <a:r>
              <a:rPr lang="ru-RU" altLang="ru-RU" sz="2000" b="1" dirty="0">
                <a:latin typeface="Times New Roman" panose="02020603050405020304" pitchFamily="18" charset="0"/>
                <a:cs typeface="Times New Roman" panose="02020603050405020304" pitchFamily="18" charset="0"/>
              </a:rPr>
              <a:t>Фашистские генералы решили, что если они захватят Сталинград, то могут победить в этой войне. </a:t>
            </a:r>
          </a:p>
          <a:p>
            <a:pPr algn="just"/>
            <a:r>
              <a:rPr lang="ru-RU" sz="2000" b="1" dirty="0">
                <a:solidFill>
                  <a:srgbClr val="333333"/>
                </a:solidFill>
                <a:effectLst/>
                <a:latin typeface="Times New Roman" panose="02020603050405020304" pitchFamily="18" charset="0"/>
                <a:ea typeface="Times New Roman" panose="02020603050405020304" pitchFamily="18" charset="0"/>
              </a:rPr>
              <a:t>Воины Сталинграда стояли насмерть. Железным законом тогда было: каждый дом – крепость, а защищающие его подразделения – непобедимый гарнизон. </a:t>
            </a:r>
          </a:p>
          <a:p>
            <a:pPr algn="just"/>
            <a:r>
              <a:rPr lang="ru-RU" altLang="ru-RU" sz="2000" b="1" dirty="0">
                <a:latin typeface="Times New Roman" panose="02020603050405020304" pitchFamily="18" charset="0"/>
                <a:cs typeface="Times New Roman" panose="02020603050405020304" pitchFamily="18" charset="0"/>
              </a:rPr>
              <a:t>Солдаты героически сражались за каждый дом, за каждый этаж. Бывало и так, что на верхних этажах находились фашисты, а нижние этажи уже занимали наши солдаты.</a:t>
            </a:r>
            <a:endParaRPr lang="ru-RU" sz="2000" b="1" dirty="0">
              <a:solidFill>
                <a:srgbClr val="333333"/>
              </a:solidFill>
              <a:effectLst/>
              <a:latin typeface="Times New Roman" panose="02020603050405020304" pitchFamily="18" charset="0"/>
              <a:ea typeface="Times New Roman" panose="02020603050405020304" pitchFamily="18" charset="0"/>
            </a:endParaRPr>
          </a:p>
        </p:txBody>
      </p:sp>
      <p:pic>
        <p:nvPicPr>
          <p:cNvPr id="9" name="Picture 6">
            <a:extLst>
              <a:ext uri="{FF2B5EF4-FFF2-40B4-BE49-F238E27FC236}">
                <a16:creationId xmlns:a16="http://schemas.microsoft.com/office/drawing/2014/main" id="{B3ABB1C8-A91F-ECD0-87E8-9541CE420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67" r="15440" b="3702"/>
          <a:stretch>
            <a:fillRect/>
          </a:stretch>
        </p:blipFill>
        <p:spPr bwMode="auto">
          <a:xfrm>
            <a:off x="6531429" y="395695"/>
            <a:ext cx="5157652" cy="4277466"/>
          </a:xfrm>
          <a:prstGeom prst="rect">
            <a:avLst/>
          </a:prstGeom>
          <a:noFill/>
          <a:ln w="127000" cmpd="tri">
            <a:solidFill>
              <a:srgbClr val="542A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15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xit" presetSubtype="0" fill="hold" nodeType="afterEffect">
                                  <p:stCondLst>
                                    <p:cond delay="10000"/>
                                  </p:stCondLst>
                                  <p:childTnLst>
                                    <p:animEffect transition="out" filter="fad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par>
                          <p:cTn id="12" fill="hold">
                            <p:stCondLst>
                              <p:cond delay="1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082924C-F667-3938-FC65-02D47EBB0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5595"/>
            <a:ext cx="12191999" cy="6858000"/>
          </a:xfrm>
          <a:prstGeom prst="rect">
            <a:avLst/>
          </a:prstGeom>
        </p:spPr>
      </p:pic>
      <p:sp>
        <p:nvSpPr>
          <p:cNvPr id="8" name="TextBox 7">
            <a:extLst>
              <a:ext uri="{FF2B5EF4-FFF2-40B4-BE49-F238E27FC236}">
                <a16:creationId xmlns:a16="http://schemas.microsoft.com/office/drawing/2014/main" id="{7801EE33-FC24-989E-8383-467F9A2A44C9}"/>
              </a:ext>
            </a:extLst>
          </p:cNvPr>
          <p:cNvSpPr txBox="1"/>
          <p:nvPr/>
        </p:nvSpPr>
        <p:spPr>
          <a:xfrm>
            <a:off x="7471953" y="168168"/>
            <a:ext cx="4284618" cy="5078313"/>
          </a:xfrm>
          <a:prstGeom prst="rect">
            <a:avLst/>
          </a:prstGeom>
          <a:solidFill>
            <a:schemeClr val="accent2">
              <a:lumMod val="20000"/>
              <a:lumOff val="80000"/>
            </a:schemeClr>
          </a:solidFill>
          <a:ln w="76200">
            <a:solidFill>
              <a:schemeClr val="bg2">
                <a:lumMod val="50000"/>
              </a:schemeClr>
            </a:solidFill>
          </a:ln>
        </p:spPr>
        <p:txBody>
          <a:bodyPr wrap="square">
            <a:spAutoFit/>
          </a:bodyPr>
          <a:lstStyle/>
          <a:p>
            <a:pPr algn="just"/>
            <a:r>
              <a:rPr lang="ru-RU" altLang="ru-RU" sz="1800" b="1" dirty="0">
                <a:latin typeface="Times New Roman" panose="02020603050405020304" pitchFamily="18" charset="0"/>
                <a:cs typeface="Times New Roman" panose="02020603050405020304" pitchFamily="18" charset="0"/>
              </a:rPr>
              <a:t>Вражеские штурмовые группы тоже захватывали нижние этажи зданий, но не могли захватить дом целиком. Сутками шли бои за каждый дом. Для немцев было загадкой как отважно сражаются русские воины за каждый дом, за каждый этаж и кто приносит им воду и еду на верхние этажи.</a:t>
            </a:r>
          </a:p>
          <a:p>
            <a:pPr algn="just"/>
            <a:r>
              <a:rPr lang="ru-RU" sz="1800" b="1" dirty="0">
                <a:effectLst/>
                <a:latin typeface="Times New Roman" panose="02020603050405020304" pitchFamily="18" charset="0"/>
                <a:ea typeface="Times New Roman" panose="02020603050405020304" pitchFamily="18" charset="0"/>
              </a:rPr>
              <a:t>Ярким примером подобных действий является оборона «Дома Павлова». Вся страна узнала имена Павлова и его товарищей, которые в центре города обороняли дом, ставший важным опорном пунктом. </a:t>
            </a:r>
          </a:p>
          <a:p>
            <a:pPr algn="just"/>
            <a:r>
              <a:rPr lang="ru-RU" altLang="ru-RU" b="1" dirty="0">
                <a:latin typeface="Times New Roman" panose="02020603050405020304" pitchFamily="18" charset="0"/>
                <a:cs typeface="Times New Roman" panose="02020603050405020304" pitchFamily="18" charset="0"/>
              </a:rPr>
              <a:t>Группа разведчиков из четырех солдат, возглавляемая сержантом Павловым захватила в центре города четырехэтажный дом.</a:t>
            </a:r>
            <a:endParaRPr lang="ru-RU" sz="1800" b="1"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A0FA46EA-B935-122D-EAF6-D017DC024BEE}"/>
              </a:ext>
            </a:extLst>
          </p:cNvPr>
          <p:cNvSpPr txBox="1"/>
          <p:nvPr/>
        </p:nvSpPr>
        <p:spPr>
          <a:xfrm>
            <a:off x="283028" y="5452076"/>
            <a:ext cx="11625943" cy="1200329"/>
          </a:xfrm>
          <a:prstGeom prst="rect">
            <a:avLst/>
          </a:prstGeom>
          <a:solidFill>
            <a:schemeClr val="accent2">
              <a:lumMod val="20000"/>
              <a:lumOff val="80000"/>
            </a:schemeClr>
          </a:solidFill>
          <a:ln w="76200">
            <a:solidFill>
              <a:schemeClr val="bg2">
                <a:lumMod val="50000"/>
              </a:schemeClr>
            </a:solidFill>
          </a:ln>
        </p:spPr>
        <p:txBody>
          <a:bodyPr wrap="square">
            <a:spAutoFit/>
          </a:bodyPr>
          <a:lstStyle/>
          <a:p>
            <a:pPr algn="just"/>
            <a:r>
              <a:rPr lang="ru-RU" altLang="ru-RU" b="1" dirty="0">
                <a:latin typeface="Times New Roman" panose="02020603050405020304" pitchFamily="18" charset="0"/>
                <a:cs typeface="Times New Roman" panose="02020603050405020304" pitchFamily="18" charset="0"/>
              </a:rPr>
              <a:t>Закрепилась в нем и начала оборонительный бой. Дом стал важным опорным пунктом обороны города. </a:t>
            </a:r>
            <a:r>
              <a:rPr lang="ru-RU" b="1" dirty="0">
                <a:solidFill>
                  <a:srgbClr val="333333"/>
                </a:solidFill>
                <a:effectLst/>
                <a:latin typeface="Times New Roman" panose="02020603050405020304" pitchFamily="18" charset="0"/>
                <a:ea typeface="Times New Roman" panose="02020603050405020304" pitchFamily="18" charset="0"/>
              </a:rPr>
              <a:t>Оказавшись в окружении, они геройски отразили многочисленные яростные атаки врага и удержали дом. </a:t>
            </a:r>
            <a:r>
              <a:rPr lang="ru-RU" altLang="ru-RU" b="1" dirty="0">
                <a:latin typeface="Times New Roman" panose="02020603050405020304" pitchFamily="18" charset="0"/>
                <a:cs typeface="Times New Roman" panose="02020603050405020304" pitchFamily="18" charset="0"/>
              </a:rPr>
              <a:t>Яков Федотович с небольшой группой бойцов  почти два месяца удерживал там оборону, не давая врагу пробиться к Волге. Через трое суток пришло подкрепление, доставившее продукты, оружие и боеприпасы.</a:t>
            </a:r>
            <a:endParaRPr lang="ru-RU" b="1" dirty="0">
              <a:latin typeface="Times New Roman" panose="02020603050405020304" pitchFamily="18" charset="0"/>
              <a:cs typeface="Times New Roman" panose="02020603050405020304" pitchFamily="18" charset="0"/>
            </a:endParaRPr>
          </a:p>
        </p:txBody>
      </p:sp>
      <p:pic>
        <p:nvPicPr>
          <p:cNvPr id="3" name="Рисунок 2" descr="D:\Documents and Settings\Администратор\Мои документы\сталинград\Дом-Павлова1.jpg">
            <a:extLst>
              <a:ext uri="{FF2B5EF4-FFF2-40B4-BE49-F238E27FC236}">
                <a16:creationId xmlns:a16="http://schemas.microsoft.com/office/drawing/2014/main" id="{474B8A35-11E9-DC27-545F-CDBF7099BC9E}"/>
              </a:ext>
            </a:extLst>
          </p:cNvPr>
          <p:cNvPicPr>
            <a:picLocks noChangeAspect="1"/>
          </p:cNvPicPr>
          <p:nvPr/>
        </p:nvPicPr>
        <p:blipFill>
          <a:blip r:embed="rId3" cstate="print"/>
          <a:srcRect/>
          <a:stretch>
            <a:fillRect/>
          </a:stretch>
        </p:blipFill>
        <p:spPr bwMode="auto">
          <a:xfrm>
            <a:off x="678184" y="0"/>
            <a:ext cx="6584142" cy="4786304"/>
          </a:xfrm>
          <a:prstGeom prst="rect">
            <a:avLst/>
          </a:prstGeom>
          <a:ln w="76200">
            <a:solidFill>
              <a:schemeClr val="bg2">
                <a:lumMod val="50000"/>
              </a:schemeClr>
            </a:solidFill>
          </a:ln>
          <a:effectLst>
            <a:softEdge rad="112500"/>
          </a:effectLst>
        </p:spPr>
      </p:pic>
      <p:pic>
        <p:nvPicPr>
          <p:cNvPr id="4" name="Рисунок 9" descr="Pavlov">
            <a:extLst>
              <a:ext uri="{FF2B5EF4-FFF2-40B4-BE49-F238E27FC236}">
                <a16:creationId xmlns:a16="http://schemas.microsoft.com/office/drawing/2014/main" id="{B7D2AA3D-14A1-3281-63BB-8DEB5D335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39" y="2439391"/>
            <a:ext cx="2087562"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29D79D70-9873-224A-DE78-D9DBCA049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8877" y="3847548"/>
            <a:ext cx="1588427" cy="1553129"/>
          </a:xfrm>
          <a:prstGeom prst="rect">
            <a:avLst/>
          </a:prstGeom>
        </p:spPr>
      </p:pic>
    </p:spTree>
    <p:extLst>
      <p:ext uri="{BB962C8B-B14F-4D97-AF65-F5344CB8AC3E}">
        <p14:creationId xmlns:p14="http://schemas.microsoft.com/office/powerpoint/2010/main" val="1862179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47275DD-7918-0F39-8240-305D14F20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TextBox 4">
            <a:extLst>
              <a:ext uri="{FF2B5EF4-FFF2-40B4-BE49-F238E27FC236}">
                <a16:creationId xmlns:a16="http://schemas.microsoft.com/office/drawing/2014/main" id="{39376A93-00FA-D98C-480C-4E564F376A29}"/>
              </a:ext>
            </a:extLst>
          </p:cNvPr>
          <p:cNvSpPr txBox="1"/>
          <p:nvPr/>
        </p:nvSpPr>
        <p:spPr>
          <a:xfrm>
            <a:off x="191588" y="5152072"/>
            <a:ext cx="11808823" cy="1477328"/>
          </a:xfrm>
          <a:prstGeom prst="rect">
            <a:avLst/>
          </a:prstGeom>
          <a:solidFill>
            <a:schemeClr val="accent2">
              <a:lumMod val="20000"/>
              <a:lumOff val="80000"/>
            </a:schemeClr>
          </a:solidFill>
          <a:ln w="76200">
            <a:solidFill>
              <a:srgbClr val="C00000"/>
            </a:solidFill>
          </a:ln>
        </p:spPr>
        <p:txBody>
          <a:bodyPr wrap="square">
            <a:spAutoFit/>
          </a:bodyPr>
          <a:lstStyle/>
          <a:p>
            <a:pPr marL="0" indent="0" algn="just">
              <a:spcBef>
                <a:spcPct val="0"/>
              </a:spcBef>
              <a:buNone/>
            </a:pPr>
            <a:r>
              <a:rPr lang="ru-RU" altLang="ru-RU" sz="1800" b="1" dirty="0">
                <a:latin typeface="Times New Roman" panose="02020603050405020304" pitchFamily="18" charset="0"/>
                <a:cs typeface="Times New Roman" panose="02020603050405020304" pitchFamily="18" charset="0"/>
              </a:rPr>
              <a:t>58 дней 24 воина 11 национальностей (здесь москвичи и рязанцы, украинцы и белорусы, латыши и казахи и много других бойцов) стойко обороняли укрепленный дом, отражая яростные атаки противника и удерживая дом до начала наступления советских войск. Стреляют бойцы из окон. Ведут огонь на три стороны.  И все это время в подвале дома живут мирные люди. Дом Павлова (Дом Солдатской Славы) стал символом мужества, стойкости и героизма.</a:t>
            </a:r>
          </a:p>
        </p:txBody>
      </p:sp>
      <p:pic>
        <p:nvPicPr>
          <p:cNvPr id="6" name="Picture 2" descr="C:\Users\Юлия\Desktop\DsUE3INXcAAHxVo.jpg large.jpg">
            <a:extLst>
              <a:ext uri="{FF2B5EF4-FFF2-40B4-BE49-F238E27FC236}">
                <a16:creationId xmlns:a16="http://schemas.microsoft.com/office/drawing/2014/main" id="{48DF6016-E9BE-E5BD-FF77-17A79079ED7D}"/>
              </a:ext>
            </a:extLst>
          </p:cNvPr>
          <p:cNvPicPr>
            <a:picLocks noChangeAspect="1" noChangeArrowheads="1"/>
          </p:cNvPicPr>
          <p:nvPr/>
        </p:nvPicPr>
        <p:blipFill>
          <a:blip r:embed="rId3" cstate="print"/>
          <a:srcRect/>
          <a:stretch>
            <a:fillRect/>
          </a:stretch>
        </p:blipFill>
        <p:spPr bwMode="auto">
          <a:xfrm>
            <a:off x="3586896" y="1761727"/>
            <a:ext cx="4444090" cy="3246118"/>
          </a:xfrm>
          <a:prstGeom prst="rect">
            <a:avLst/>
          </a:prstGeom>
          <a:noFill/>
          <a:ln w="76200">
            <a:solidFill>
              <a:schemeClr val="bg2">
                <a:lumMod val="50000"/>
              </a:schemeClr>
            </a:solidFill>
          </a:ln>
        </p:spPr>
      </p:pic>
      <p:pic>
        <p:nvPicPr>
          <p:cNvPr id="7" name="Picture 5">
            <a:extLst>
              <a:ext uri="{FF2B5EF4-FFF2-40B4-BE49-F238E27FC236}">
                <a16:creationId xmlns:a16="http://schemas.microsoft.com/office/drawing/2014/main" id="{76F656A2-214D-3C6D-D5F5-EEAB6F8D84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588" y="228600"/>
            <a:ext cx="4467498" cy="3066255"/>
          </a:xfrm>
          <a:prstGeom prst="rect">
            <a:avLst/>
          </a:prstGeom>
          <a:noFill/>
          <a:ln w="127000" cmpd="tri">
            <a:solidFill>
              <a:schemeClr val="bg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Юлия\Desktop\stalingrad_87115200.jpg">
            <a:extLst>
              <a:ext uri="{FF2B5EF4-FFF2-40B4-BE49-F238E27FC236}">
                <a16:creationId xmlns:a16="http://schemas.microsoft.com/office/drawing/2014/main" id="{D2AC46CE-1F50-DD72-5B75-6161C6D8DDD3}"/>
              </a:ext>
            </a:extLst>
          </p:cNvPr>
          <p:cNvPicPr>
            <a:picLocks noChangeAspect="1" noChangeArrowheads="1"/>
          </p:cNvPicPr>
          <p:nvPr/>
        </p:nvPicPr>
        <p:blipFill>
          <a:blip r:embed="rId5" cstate="print"/>
          <a:srcRect/>
          <a:stretch>
            <a:fillRect/>
          </a:stretch>
        </p:blipFill>
        <p:spPr bwMode="auto">
          <a:xfrm>
            <a:off x="7314359" y="195827"/>
            <a:ext cx="4606834" cy="3378345"/>
          </a:xfrm>
          <a:prstGeom prst="rect">
            <a:avLst/>
          </a:prstGeom>
          <a:noFill/>
          <a:ln w="76200">
            <a:solidFill>
              <a:schemeClr val="bg2">
                <a:lumMod val="50000"/>
              </a:schemeClr>
            </a:solidFill>
          </a:ln>
        </p:spPr>
      </p:pic>
    </p:spTree>
    <p:extLst>
      <p:ext uri="{BB962C8B-B14F-4D97-AF65-F5344CB8AC3E}">
        <p14:creationId xmlns:p14="http://schemas.microsoft.com/office/powerpoint/2010/main" val="261810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35FF3DE-9411-3150-D3D1-B54485E5C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45"/>
            <a:ext cx="12191999" cy="6858000"/>
          </a:xfrm>
          <a:prstGeom prst="rect">
            <a:avLst/>
          </a:prstGeom>
        </p:spPr>
      </p:pic>
      <p:sp>
        <p:nvSpPr>
          <p:cNvPr id="4" name="Rectangle 2">
            <a:extLst>
              <a:ext uri="{FF2B5EF4-FFF2-40B4-BE49-F238E27FC236}">
                <a16:creationId xmlns:a16="http://schemas.microsoft.com/office/drawing/2014/main" id="{094E890E-3C22-04F1-E5DB-DA4BE4C74AD5}"/>
              </a:ext>
            </a:extLst>
          </p:cNvPr>
          <p:cNvSpPr>
            <a:spLocks noChangeArrowheads="1"/>
          </p:cNvSpPr>
          <p:nvPr/>
        </p:nvSpPr>
        <p:spPr bwMode="auto">
          <a:xfrm>
            <a:off x="159748" y="5311199"/>
            <a:ext cx="11538857" cy="1200329"/>
          </a:xfrm>
          <a:prstGeom prst="rect">
            <a:avLst/>
          </a:prstGeom>
          <a:solidFill>
            <a:schemeClr val="accent2">
              <a:lumMod val="20000"/>
              <a:lumOff val="80000"/>
            </a:schemeClr>
          </a:solidFill>
          <a:ln w="76200">
            <a:solidFill>
              <a:schemeClr val="bg2">
                <a:lumMod val="50000"/>
              </a:schemeClr>
            </a:solid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None/>
            </a:pPr>
            <a:r>
              <a:rPr lang="ru-RU" altLang="ru-RU" sz="2400" b="1" dirty="0">
                <a:latin typeface="Times New Roman" panose="02020603050405020304" pitchFamily="18" charset="0"/>
                <a:cs typeface="Times New Roman" panose="02020603050405020304" pitchFamily="18" charset="0"/>
              </a:rPr>
              <a:t>19 ноября 1942 г. оглушительный грохот потряс Приволжские степи. Это открыла огонь советская артиллерия. Заработали минометы, ударили «Катюши». Потом в бой ринулись грозные танки. </a:t>
            </a:r>
            <a:endParaRPr lang="ru-RU" sz="2400" b="1" dirty="0"/>
          </a:p>
        </p:txBody>
      </p:sp>
      <p:pic>
        <p:nvPicPr>
          <p:cNvPr id="5" name="Picture 9">
            <a:extLst>
              <a:ext uri="{FF2B5EF4-FFF2-40B4-BE49-F238E27FC236}">
                <a16:creationId xmlns:a16="http://schemas.microsoft.com/office/drawing/2014/main" id="{03858ED6-2A2C-DB97-410D-E146F1B3C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817" y="304800"/>
            <a:ext cx="6557794" cy="4529705"/>
          </a:xfrm>
          <a:prstGeom prst="rect">
            <a:avLst/>
          </a:prstGeom>
          <a:noFill/>
          <a:ln w="127000" cmpd="tri">
            <a:solidFill>
              <a:srgbClr val="542A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a:extLst>
              <a:ext uri="{FF2B5EF4-FFF2-40B4-BE49-F238E27FC236}">
                <a16:creationId xmlns:a16="http://schemas.microsoft.com/office/drawing/2014/main" id="{224E7E38-7F5F-D63E-93EE-49738D12F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48" y="304800"/>
            <a:ext cx="5213680" cy="4529705"/>
          </a:xfrm>
          <a:prstGeom prst="rect">
            <a:avLst/>
          </a:prstGeom>
          <a:noFill/>
          <a:ln w="127000" cmpd="tri">
            <a:solidFill>
              <a:srgbClr val="542A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5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2FD7029-00A3-0607-4CFE-F52D4AC47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8377"/>
            <a:ext cx="12191999" cy="6858000"/>
          </a:xfrm>
          <a:prstGeom prst="rect">
            <a:avLst/>
          </a:prstGeom>
          <a:ln w="76200">
            <a:solidFill>
              <a:schemeClr val="accent2">
                <a:lumMod val="75000"/>
              </a:schemeClr>
            </a:solidFill>
          </a:ln>
        </p:spPr>
      </p:pic>
      <p:sp>
        <p:nvSpPr>
          <p:cNvPr id="7" name="Прямоугольник 6">
            <a:extLst>
              <a:ext uri="{FF2B5EF4-FFF2-40B4-BE49-F238E27FC236}">
                <a16:creationId xmlns:a16="http://schemas.microsoft.com/office/drawing/2014/main" id="{0EBB5E1C-322D-A06F-7779-20ACDF8378C7}"/>
              </a:ext>
            </a:extLst>
          </p:cNvPr>
          <p:cNvSpPr/>
          <p:nvPr/>
        </p:nvSpPr>
        <p:spPr>
          <a:xfrm>
            <a:off x="121921" y="200297"/>
            <a:ext cx="11956868" cy="1872343"/>
          </a:xfrm>
          <a:prstGeom prst="rect">
            <a:avLst/>
          </a:prstGeom>
          <a:solidFill>
            <a:schemeClr val="accent4">
              <a:lumMod val="40000"/>
              <a:lumOff val="60000"/>
            </a:schemeClr>
          </a:solid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sz="3600" b="1" dirty="0">
              <a:solidFill>
                <a:srgbClr val="FF0000"/>
              </a:solidFill>
              <a:latin typeface="Times New Roman" panose="02020603050405020304" pitchFamily="18" charset="0"/>
              <a:cs typeface="Times New Roman" panose="02020603050405020304" pitchFamily="18" charset="0"/>
            </a:endParaRPr>
          </a:p>
          <a:p>
            <a:r>
              <a:rPr lang="ru-RU" sz="3600" b="1" dirty="0">
                <a:solidFill>
                  <a:srgbClr val="FF0000"/>
                </a:solidFill>
                <a:latin typeface="Times New Roman" panose="02020603050405020304" pitchFamily="18" charset="0"/>
                <a:cs typeface="Times New Roman" panose="02020603050405020304" pitchFamily="18" charset="0"/>
              </a:rPr>
              <a:t>ЦЕЛЬ:</a:t>
            </a:r>
          </a:p>
          <a:p>
            <a:pPr marL="285750" indent="-285750" algn="just">
              <a:buFont typeface="Wingdings" panose="05000000000000000000" pitchFamily="2" charset="2"/>
              <a:buChar char="v"/>
            </a:pPr>
            <a:r>
              <a:rPr lang="ru-RU" sz="1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Расширять представления воспитанников о Сталинградской битве;</a:t>
            </a:r>
          </a:p>
          <a:p>
            <a:pPr marL="285750" indent="-285750" algn="just">
              <a:buFont typeface="Wingdings" panose="05000000000000000000" pitchFamily="2" charset="2"/>
              <a:buChar char="v"/>
            </a:pPr>
            <a:r>
              <a:rPr lang="ru-RU" sz="1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формировать чувство патриотизма, любви к Родине, чувство гордости за свою страну на примере героических поступков людей в военное время;</a:t>
            </a:r>
          </a:p>
          <a:p>
            <a:pPr marL="285750" indent="-285750" algn="just">
              <a:buFont typeface="Wingdings" panose="05000000000000000000" pitchFamily="2" charset="2"/>
              <a:buChar char="v"/>
            </a:pPr>
            <a:r>
              <a:rPr lang="ru-RU" sz="1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воспитывать уважительное отношение к старшему поколению, памятникам войны.</a:t>
            </a:r>
          </a:p>
          <a:p>
            <a:pPr marL="285750" indent="-285750" algn="just">
              <a:buFont typeface="Wingdings" panose="05000000000000000000" pitchFamily="2" charset="2"/>
              <a:buChar char="v"/>
            </a:pPr>
            <a:endParaRPr lang="ru-RU" b="1" dirty="0">
              <a:solidFill>
                <a:schemeClr val="tx1"/>
              </a:solidFill>
              <a:latin typeface="Times New Roman" panose="02020603050405020304" pitchFamily="18" charset="0"/>
              <a:cs typeface="Times New Roman" panose="02020603050405020304" pitchFamily="18" charset="0"/>
            </a:endParaRPr>
          </a:p>
          <a:p>
            <a:pPr algn="ctr"/>
            <a:endParaRPr lang="ru-RU" dirty="0"/>
          </a:p>
        </p:txBody>
      </p:sp>
      <p:sp>
        <p:nvSpPr>
          <p:cNvPr id="3" name="TextBox 2">
            <a:extLst>
              <a:ext uri="{FF2B5EF4-FFF2-40B4-BE49-F238E27FC236}">
                <a16:creationId xmlns:a16="http://schemas.microsoft.com/office/drawing/2014/main" id="{F4E79066-BD4B-89BB-2926-4F9456053C1E}"/>
              </a:ext>
            </a:extLst>
          </p:cNvPr>
          <p:cNvSpPr txBox="1"/>
          <p:nvPr/>
        </p:nvSpPr>
        <p:spPr>
          <a:xfrm>
            <a:off x="121921" y="2518342"/>
            <a:ext cx="11956868" cy="1569660"/>
          </a:xfrm>
          <a:prstGeom prst="rect">
            <a:avLst/>
          </a:prstGeom>
          <a:solidFill>
            <a:schemeClr val="accent2">
              <a:lumMod val="60000"/>
              <a:lumOff val="40000"/>
            </a:schemeClr>
          </a:solidFill>
          <a:ln w="76200">
            <a:solidFill>
              <a:schemeClr val="accent2">
                <a:lumMod val="75000"/>
              </a:schemeClr>
            </a:solidFill>
          </a:ln>
        </p:spPr>
        <p:txBody>
          <a:bodyPr wrap="square">
            <a:spAutoFit/>
          </a:bodyPr>
          <a:lstStyle/>
          <a:p>
            <a:r>
              <a:rPr lang="ru-RU" sz="24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С каждым днём становятся всё дальше от нас героические и трагические годы Великой Отечественной войны. </a:t>
            </a:r>
            <a:r>
              <a:rPr lang="ru-RU" sz="24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Сегодня мы </a:t>
            </a:r>
            <a:r>
              <a:rPr lang="ru-RU" sz="24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вспоминаем Великие битвы этой войны. 200 дней и ночей – с 17 июля 1942 года до 2 февраля 1943 года – продолжалась Сталинградская битва.</a:t>
            </a:r>
            <a:endParaRPr lang="ru-RU" sz="2400" b="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B60ADB1C-4DFF-E4F4-17DB-8A1506291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18" y="4221364"/>
            <a:ext cx="3948743" cy="2486078"/>
          </a:xfrm>
          <a:prstGeom prst="rect">
            <a:avLst/>
          </a:prstGeom>
          <a:ln w="76200">
            <a:solidFill>
              <a:schemeClr val="bg2">
                <a:lumMod val="50000"/>
              </a:schemeClr>
            </a:solidFill>
          </a:ln>
        </p:spPr>
      </p:pic>
      <p:pic>
        <p:nvPicPr>
          <p:cNvPr id="8" name="Рисунок 7">
            <a:extLst>
              <a:ext uri="{FF2B5EF4-FFF2-40B4-BE49-F238E27FC236}">
                <a16:creationId xmlns:a16="http://schemas.microsoft.com/office/drawing/2014/main" id="{07E35961-97F2-2640-1547-1F36A8221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537" y="4221363"/>
            <a:ext cx="7149739" cy="2581651"/>
          </a:xfrm>
          <a:prstGeom prst="rect">
            <a:avLst/>
          </a:prstGeom>
          <a:ln w="76200">
            <a:solidFill>
              <a:schemeClr val="bg2">
                <a:lumMod val="50000"/>
              </a:schemeClr>
            </a:solidFill>
          </a:ln>
        </p:spPr>
      </p:pic>
      <p:pic>
        <p:nvPicPr>
          <p:cNvPr id="2" name="Рисунок 1">
            <a:extLst>
              <a:ext uri="{FF2B5EF4-FFF2-40B4-BE49-F238E27FC236}">
                <a16:creationId xmlns:a16="http://schemas.microsoft.com/office/drawing/2014/main" id="{72BF1B05-35CD-26F7-8184-366E94FCF9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0362" y="2668234"/>
            <a:ext cx="1588427" cy="1553129"/>
          </a:xfrm>
          <a:prstGeom prst="rect">
            <a:avLst/>
          </a:prstGeom>
        </p:spPr>
      </p:pic>
    </p:spTree>
    <p:extLst>
      <p:ext uri="{BB962C8B-B14F-4D97-AF65-F5344CB8AC3E}">
        <p14:creationId xmlns:p14="http://schemas.microsoft.com/office/powerpoint/2010/main" val="2768525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EF34BFA-BFD4-A288-7720-FFA8A2BCD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Рисунок 1">
            <a:extLst>
              <a:ext uri="{FF2B5EF4-FFF2-40B4-BE49-F238E27FC236}">
                <a16:creationId xmlns:a16="http://schemas.microsoft.com/office/drawing/2014/main" id="{1A316821-321B-9316-7B6E-341F4EC1C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37" y="106601"/>
            <a:ext cx="8595360" cy="6431598"/>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5" name="Рисунок 4" descr="D:\Documents and Settings\Администратор\Мои документы\сталинград\карта4.gif">
            <a:extLst>
              <a:ext uri="{FF2B5EF4-FFF2-40B4-BE49-F238E27FC236}">
                <a16:creationId xmlns:a16="http://schemas.microsoft.com/office/drawing/2014/main" id="{BA8A39D5-E76E-721C-18C1-840A2FD43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033" y="2908062"/>
            <a:ext cx="5111750"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F0FBEAF-A127-49A6-0A42-71F038296E7C}"/>
              </a:ext>
            </a:extLst>
          </p:cNvPr>
          <p:cNvSpPr txBox="1"/>
          <p:nvPr/>
        </p:nvSpPr>
        <p:spPr>
          <a:xfrm>
            <a:off x="8786949" y="161370"/>
            <a:ext cx="3263538" cy="2585323"/>
          </a:xfrm>
          <a:prstGeom prst="rect">
            <a:avLst/>
          </a:prstGeom>
          <a:solidFill>
            <a:schemeClr val="accent1">
              <a:lumMod val="40000"/>
              <a:lumOff val="60000"/>
            </a:schemeClr>
          </a:solidFill>
          <a:ln w="76200">
            <a:solidFill>
              <a:srgbClr val="0070C0"/>
            </a:solidFill>
          </a:ln>
        </p:spPr>
        <p:txBody>
          <a:bodyPr wrap="square">
            <a:spAutoFit/>
          </a:bodyPr>
          <a:lstStyle/>
          <a:p>
            <a:pPr algn="just">
              <a:buFontTx/>
              <a:buNone/>
            </a:pPr>
            <a:r>
              <a:rPr lang="ru-RU" altLang="ru-RU" sz="1800" b="1" u="sng" dirty="0">
                <a:latin typeface="Times New Roman" panose="02020603050405020304" pitchFamily="18" charset="0"/>
                <a:cs typeface="Times New Roman" panose="02020603050405020304" pitchFamily="18" charset="0"/>
              </a:rPr>
              <a:t>10 января 1943</a:t>
            </a:r>
            <a:r>
              <a:rPr lang="ru-RU" altLang="ru-RU" sz="1800" b="1" dirty="0">
                <a:latin typeface="Times New Roman" panose="02020603050405020304" pitchFamily="18" charset="0"/>
                <a:cs typeface="Times New Roman" panose="02020603050405020304" pitchFamily="18" charset="0"/>
              </a:rPr>
              <a:t> года советские</a:t>
            </a:r>
          </a:p>
          <a:p>
            <a:pPr algn="just">
              <a:buFontTx/>
              <a:buNone/>
            </a:pPr>
            <a:r>
              <a:rPr lang="ru-RU" altLang="ru-RU" sz="1800" b="1" dirty="0">
                <a:latin typeface="Times New Roman" panose="02020603050405020304" pitchFamily="18" charset="0"/>
                <a:cs typeface="Times New Roman" panose="02020603050405020304" pitchFamily="18" charset="0"/>
              </a:rPr>
              <a:t> войска приступили к осуществлению </a:t>
            </a:r>
            <a:r>
              <a:rPr lang="ru-RU" altLang="ru-RU" sz="1800" b="1" u="sng" dirty="0">
                <a:latin typeface="Times New Roman" panose="02020603050405020304" pitchFamily="18" charset="0"/>
                <a:cs typeface="Times New Roman" panose="02020603050405020304" pitchFamily="18" charset="0"/>
              </a:rPr>
              <a:t>операции «Кольцо</a:t>
            </a:r>
            <a:r>
              <a:rPr lang="ru-RU" altLang="ru-RU" sz="1800" b="1" dirty="0">
                <a:latin typeface="Times New Roman" panose="02020603050405020304" pitchFamily="18" charset="0"/>
                <a:cs typeface="Times New Roman" panose="02020603050405020304" pitchFamily="18" charset="0"/>
              </a:rPr>
              <a:t>».</a:t>
            </a:r>
          </a:p>
          <a:p>
            <a:pPr algn="just">
              <a:buFontTx/>
              <a:buNone/>
            </a:pPr>
            <a:r>
              <a:rPr lang="ru-RU" altLang="ru-RU" sz="1800" b="1" dirty="0">
                <a:latin typeface="Times New Roman" panose="02020603050405020304" pitchFamily="18" charset="0"/>
                <a:cs typeface="Times New Roman" panose="02020603050405020304" pitchFamily="18" charset="0"/>
              </a:rPr>
              <a:t> Прижатая к Волге и рассечённая на две части </a:t>
            </a:r>
          </a:p>
          <a:p>
            <a:pPr algn="just">
              <a:buFontTx/>
              <a:buNone/>
            </a:pPr>
            <a:r>
              <a:rPr lang="ru-RU" altLang="ru-RU" sz="1800" b="1" dirty="0">
                <a:latin typeface="Times New Roman" panose="02020603050405020304" pitchFamily="18" charset="0"/>
                <a:cs typeface="Times New Roman" panose="02020603050405020304" pitchFamily="18" charset="0"/>
              </a:rPr>
              <a:t>вражеская группировка вынуждена была сдаться.</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952051"/>
      </p:ext>
    </p:extLst>
  </p:cSld>
  <p:clrMapOvr>
    <a:masterClrMapping/>
  </p:clrMapOvr>
  <p:transition spd="slow" advClick="0" advTm="15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73F4423-A430-E436-BCA1-22684501B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3" name="Picture 10">
            <a:extLst>
              <a:ext uri="{FF2B5EF4-FFF2-40B4-BE49-F238E27FC236}">
                <a16:creationId xmlns:a16="http://schemas.microsoft.com/office/drawing/2014/main" id="{B2CC2FEA-E1E7-B523-62EC-5E9A5B95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92" y="201580"/>
            <a:ext cx="5119234" cy="3663736"/>
          </a:xfrm>
          <a:prstGeom prst="rect">
            <a:avLst/>
          </a:prstGeom>
          <a:noFill/>
          <a:ln w="76200" cmpd="tri">
            <a:solidFill>
              <a:schemeClr val="bg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1" descr="Безымянный">
            <a:extLst>
              <a:ext uri="{FF2B5EF4-FFF2-40B4-BE49-F238E27FC236}">
                <a16:creationId xmlns:a16="http://schemas.microsoft.com/office/drawing/2014/main" id="{C9D8ABCB-6A3A-316D-640B-68D9EAD21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168190" y="256899"/>
            <a:ext cx="5628137" cy="3553097"/>
          </a:xfrm>
          <a:prstGeom prst="rect">
            <a:avLst/>
          </a:prstGeom>
          <a:ln w="76200">
            <a:solidFill>
              <a:schemeClr val="bg2">
                <a:lumMod val="50000"/>
              </a:schemeClr>
            </a:solidFill>
          </a:ln>
        </p:spPr>
      </p:pic>
      <p:sp>
        <p:nvSpPr>
          <p:cNvPr id="5" name="TextBox 4">
            <a:extLst>
              <a:ext uri="{FF2B5EF4-FFF2-40B4-BE49-F238E27FC236}">
                <a16:creationId xmlns:a16="http://schemas.microsoft.com/office/drawing/2014/main" id="{BD54384C-C692-7CB6-A86A-F06EAE3CEF54}"/>
              </a:ext>
            </a:extLst>
          </p:cNvPr>
          <p:cNvSpPr txBox="1"/>
          <p:nvPr/>
        </p:nvSpPr>
        <p:spPr>
          <a:xfrm>
            <a:off x="257592" y="4066895"/>
            <a:ext cx="11821197" cy="2585323"/>
          </a:xfrm>
          <a:prstGeom prst="rect">
            <a:avLst/>
          </a:prstGeom>
          <a:solidFill>
            <a:schemeClr val="accent1">
              <a:lumMod val="40000"/>
              <a:lumOff val="60000"/>
            </a:schemeClr>
          </a:solidFill>
          <a:ln w="76200">
            <a:solidFill>
              <a:schemeClr val="bg2">
                <a:lumMod val="50000"/>
              </a:schemeClr>
            </a:solidFill>
          </a:ln>
        </p:spPr>
        <p:txBody>
          <a:bodyPr wrap="square">
            <a:spAutoFit/>
          </a:bodyPr>
          <a:lstStyle/>
          <a:p>
            <a:pPr algn="just"/>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После мощной бомбежки и артподготовки в 10.00 пошли танки, и поднялась пехота. </a:t>
            </a:r>
            <a:r>
              <a:rPr lang="ru-RU" b="1" dirty="0">
                <a:effectLst/>
                <a:latin typeface="Times New Roman" panose="02020603050405020304" pitchFamily="18" charset="0"/>
                <a:ea typeface="Calibri" panose="020F0502020204030204" pitchFamily="34" charset="0"/>
                <a:cs typeface="Times New Roman" panose="02020603050405020304" pitchFamily="18" charset="0"/>
              </a:rPr>
              <a:t>С</a:t>
            </a:r>
            <a:r>
              <a:rPr lang="ru-RU" altLang="ru-RU" sz="1800" b="1" dirty="0">
                <a:latin typeface="Times New Roman" panose="02020603050405020304" pitchFamily="18" charset="0"/>
                <a:cs typeface="Times New Roman" panose="02020603050405020304" pitchFamily="18" charset="0"/>
              </a:rPr>
              <a:t> криком «Ура!» неудержимо рванулась вперед советская пехота.</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К исходу дня главная полоса обороны противника была прорвана. 20 января Паулюс сам запросил у Гитлера разрешения на капитуляцию. Гитлер отклонил его просьбу. Фюрера уже не интересовала судьба окружённых солдат. Он хотел только одного – чтобы они продержались подольше и не давали советскому командованию возможности перебрасывать войска из-под Сталинграда. С утра 22 января Паулюс радировал командованию вермахта: «Дальнейшая борьба бессмысленна. Катастрофа неизбежна. Для спасения еще оставшихся в живых прошу дать разрешение на капитуляцию». Гитлер ответил: «Запрещаю капитуляцию! Армия должна удерживать свои позиции до последнего патрона!».</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49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6056A42-C91B-4D05-9BA9-BB682F982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a:ln w="76200">
            <a:solidFill>
              <a:srgbClr val="FFC000"/>
            </a:solidFill>
          </a:ln>
        </p:spPr>
      </p:pic>
      <p:pic>
        <p:nvPicPr>
          <p:cNvPr id="4" name="Picture 5">
            <a:extLst>
              <a:ext uri="{FF2B5EF4-FFF2-40B4-BE49-F238E27FC236}">
                <a16:creationId xmlns:a16="http://schemas.microsoft.com/office/drawing/2014/main" id="{DF89449D-2D44-5D8F-1AFC-206622B7A2E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8600" y="168650"/>
            <a:ext cx="6529251" cy="4421188"/>
          </a:xfrm>
          <a:prstGeom prst="rect">
            <a:avLst/>
          </a:prstGeom>
          <a:noFill/>
          <a:ln w="127000" cmpd="tri">
            <a:solidFill>
              <a:srgbClr val="542A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B9EB043D-42A2-41C5-AB45-004EB3194592}"/>
              </a:ext>
            </a:extLst>
          </p:cNvPr>
          <p:cNvSpPr>
            <a:spLocks noChangeArrowheads="1"/>
          </p:cNvSpPr>
          <p:nvPr/>
        </p:nvSpPr>
        <p:spPr bwMode="auto">
          <a:xfrm>
            <a:off x="240574" y="5058134"/>
            <a:ext cx="11710851" cy="1631216"/>
          </a:xfrm>
          <a:prstGeom prst="rect">
            <a:avLst/>
          </a:prstGeom>
          <a:solidFill>
            <a:schemeClr val="accent2">
              <a:lumMod val="20000"/>
              <a:lumOff val="80000"/>
            </a:schemeClr>
          </a:solidFill>
          <a:ln w="76200">
            <a:solidFill>
              <a:srgbClr val="FFC000"/>
            </a:solid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ru-RU" altLang="ru-RU" sz="2000" b="1" dirty="0">
                <a:latin typeface="Times New Roman" panose="02020603050405020304" pitchFamily="18" charset="0"/>
                <a:cs typeface="Times New Roman" panose="02020603050405020304" pitchFamily="18" charset="0"/>
              </a:rPr>
              <a:t>Сражается Сталинград. А в это время с севера и юга к городу устремились навстречу друг другу наши танковые корпуса.  Окружила Советская Армия фашистов. В мощных боях разгромила. </a:t>
            </a:r>
          </a:p>
          <a:p>
            <a:pPr algn="just">
              <a:spcBef>
                <a:spcPct val="0"/>
              </a:spcBef>
              <a:buNone/>
            </a:pPr>
            <a:r>
              <a:rPr lang="ru-RU" altLang="ru-RU" sz="2000" b="1" dirty="0">
                <a:latin typeface="Times New Roman" panose="02020603050405020304" pitchFamily="18" charset="0"/>
                <a:cs typeface="Times New Roman" panose="02020603050405020304" pitchFamily="18" charset="0"/>
              </a:rPr>
              <a:t>Ищут фашисты среди стен городских спасение. Дома все разрушены, щебень да камни. Расползлись фашисты, как тараканы, по щелям и подвалам. Добивают их наши солдаты, выкуривают из подвалов. </a:t>
            </a:r>
          </a:p>
        </p:txBody>
      </p:sp>
      <p:pic>
        <p:nvPicPr>
          <p:cNvPr id="6" name="Picture 2">
            <a:extLst>
              <a:ext uri="{FF2B5EF4-FFF2-40B4-BE49-F238E27FC236}">
                <a16:creationId xmlns:a16="http://schemas.microsoft.com/office/drawing/2014/main" id="{E9788B2F-5FB1-DB3A-616E-00FC8719C795}"/>
              </a:ext>
            </a:extLst>
          </p:cNvPr>
          <p:cNvPicPr>
            <a:picLocks noChangeAspect="1" noChangeArrowheads="1"/>
          </p:cNvPicPr>
          <p:nvPr/>
        </p:nvPicPr>
        <p:blipFill>
          <a:blip r:embed="rId4" cstate="print"/>
          <a:srcRect/>
          <a:stretch>
            <a:fillRect/>
          </a:stretch>
        </p:blipFill>
        <p:spPr bwMode="auto">
          <a:xfrm>
            <a:off x="7047909" y="522514"/>
            <a:ext cx="5074422" cy="3730288"/>
          </a:xfrm>
          <a:prstGeom prst="rect">
            <a:avLst/>
          </a:prstGeom>
          <a:ln w="76200">
            <a:solidFill>
              <a:schemeClr val="tx1">
                <a:lumMod val="75000"/>
                <a:lumOff val="25000"/>
              </a:schemeClr>
            </a:solidFill>
          </a:ln>
          <a:effectLst>
            <a:softEdge rad="112500"/>
          </a:effectLst>
        </p:spPr>
      </p:pic>
    </p:spTree>
    <p:extLst>
      <p:ext uri="{BB962C8B-B14F-4D97-AF65-F5344CB8AC3E}">
        <p14:creationId xmlns:p14="http://schemas.microsoft.com/office/powerpoint/2010/main" val="702459483"/>
      </p:ext>
    </p:extLst>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152A06D-DD73-2D27-1DC4-570657D36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 name="Picture 2" descr="C:\Users\Юлия\Desktop\4A1C9F5007A74A9BAEDD597B59E86023.jpg">
            <a:extLst>
              <a:ext uri="{FF2B5EF4-FFF2-40B4-BE49-F238E27FC236}">
                <a16:creationId xmlns:a16="http://schemas.microsoft.com/office/drawing/2014/main" id="{2C0E5535-BEBD-EFDE-0157-87CFEF877C78}"/>
              </a:ext>
            </a:extLst>
          </p:cNvPr>
          <p:cNvPicPr>
            <a:picLocks noChangeAspect="1" noChangeArrowheads="1"/>
          </p:cNvPicPr>
          <p:nvPr/>
        </p:nvPicPr>
        <p:blipFill>
          <a:blip r:embed="rId3" cstate="print"/>
          <a:srcRect/>
          <a:stretch>
            <a:fillRect/>
          </a:stretch>
        </p:blipFill>
        <p:spPr bwMode="auto">
          <a:xfrm>
            <a:off x="333827" y="226423"/>
            <a:ext cx="8905967" cy="6274526"/>
          </a:xfrm>
          <a:prstGeom prst="rect">
            <a:avLst/>
          </a:prstGeom>
          <a:noFill/>
        </p:spPr>
      </p:pic>
    </p:spTree>
    <p:extLst>
      <p:ext uri="{BB962C8B-B14F-4D97-AF65-F5344CB8AC3E}">
        <p14:creationId xmlns:p14="http://schemas.microsoft.com/office/powerpoint/2010/main" val="3411020552"/>
      </p:ext>
    </p:extLst>
  </p:cSld>
  <p:clrMapOvr>
    <a:masterClrMapping/>
  </p:clrMapOvr>
  <p:transition spd="slow" advClick="0" advTm="1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68CEA3D-5D24-272C-929B-4C8691308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extBox 3">
            <a:extLst>
              <a:ext uri="{FF2B5EF4-FFF2-40B4-BE49-F238E27FC236}">
                <a16:creationId xmlns:a16="http://schemas.microsoft.com/office/drawing/2014/main" id="{623899D9-37D7-7E24-9C38-1ACC7B911C00}"/>
              </a:ext>
            </a:extLst>
          </p:cNvPr>
          <p:cNvSpPr txBox="1"/>
          <p:nvPr/>
        </p:nvSpPr>
        <p:spPr>
          <a:xfrm>
            <a:off x="7662011" y="437610"/>
            <a:ext cx="4347109" cy="5601533"/>
          </a:xfrm>
          <a:prstGeom prst="rect">
            <a:avLst/>
          </a:prstGeom>
          <a:solidFill>
            <a:schemeClr val="accent1">
              <a:lumMod val="40000"/>
              <a:lumOff val="60000"/>
            </a:schemeClr>
          </a:solidFill>
          <a:ln w="76200">
            <a:solidFill>
              <a:schemeClr val="accent1"/>
            </a:solidFill>
          </a:ln>
        </p:spPr>
        <p:txBody>
          <a:bodyPr wrap="square">
            <a:spAutoFit/>
          </a:bodyPr>
          <a:lstStyle/>
          <a:p>
            <a:pPr algn="just">
              <a:lnSpc>
                <a:spcPct val="90000"/>
              </a:lnSpc>
              <a:buClr>
                <a:schemeClr val="tx1"/>
              </a:buClr>
              <a:defRPr/>
            </a:pPr>
            <a:r>
              <a:rPr lang="ru-RU" sz="2000" b="1" dirty="0">
                <a:latin typeface="Times New Roman" pitchFamily="18" charset="0"/>
              </a:rPr>
              <a:t>Сражение на Мамаевом Кургане имела важное стратегическое значение: </a:t>
            </a:r>
            <a:r>
              <a:rPr lang="ru-RU" sz="2000" b="1" dirty="0">
                <a:latin typeface="Times New Roman" panose="02020603050405020304" pitchFamily="18" charset="0"/>
                <a:cs typeface="Times New Roman" panose="02020603050405020304" pitchFamily="18" charset="0"/>
              </a:rPr>
              <a:t>с его </a:t>
            </a:r>
            <a:r>
              <a:rPr lang="ru-RU" altLang="ru-RU" sz="2000" b="1" dirty="0">
                <a:latin typeface="Times New Roman" panose="02020603050405020304" pitchFamily="18" charset="0"/>
                <a:cs typeface="Times New Roman" panose="02020603050405020304" pitchFamily="18" charset="0"/>
              </a:rPr>
              <a:t>вершины открывается панорама города, большой участок Волги, заволжские леса, где в то время находились тылы советских войск. </a:t>
            </a:r>
          </a:p>
          <a:p>
            <a:pPr algn="just">
              <a:lnSpc>
                <a:spcPct val="90000"/>
              </a:lnSpc>
              <a:buClr>
                <a:schemeClr val="tx1"/>
              </a:buClr>
              <a:defRPr/>
            </a:pPr>
            <a:r>
              <a:rPr lang="ru-RU" sz="2000" b="1" dirty="0">
                <a:latin typeface="Times New Roman" pitchFamily="18" charset="0"/>
              </a:rPr>
              <a:t>Гитлеровцы по 10-12 раз в день штурмовали его, но, теряя людей и технику, так и не смогли захватить всю территорию кургана. </a:t>
            </a:r>
          </a:p>
          <a:p>
            <a:pPr algn="just" eaLnBrk="1" hangingPunct="1">
              <a:spcBef>
                <a:spcPct val="0"/>
              </a:spcBef>
              <a:buClrTx/>
              <a:buSzTx/>
              <a:buFontTx/>
              <a:buNone/>
            </a:pPr>
            <a:r>
              <a:rPr lang="ru-RU" altLang="ru-RU" sz="2000" b="1" dirty="0">
                <a:latin typeface="Times New Roman" panose="02020603050405020304" pitchFamily="18" charset="0"/>
                <a:cs typeface="Times New Roman" panose="02020603050405020304" pitchFamily="18" charset="0"/>
              </a:rPr>
              <a:t>Бои за Мамаев курган продолжались 135 суток.  </a:t>
            </a:r>
            <a:r>
              <a:rPr lang="ru-RU" sz="2000"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 районе Мамаева кургана закончилась Сталинградская битва.</a:t>
            </a:r>
          </a:p>
          <a:p>
            <a:pPr algn="just">
              <a:spcBef>
                <a:spcPct val="0"/>
              </a:spcBef>
              <a:buClrTx/>
              <a:buSzTx/>
              <a:buNone/>
            </a:pPr>
            <a:r>
              <a:rPr lang="ru-RU" altLang="ru-RU" sz="2000" b="1" dirty="0">
                <a:latin typeface="Times New Roman" panose="02020603050405020304" pitchFamily="18" charset="0"/>
                <a:cs typeface="Times New Roman" panose="02020603050405020304" pitchFamily="18" charset="0"/>
              </a:rPr>
              <a:t>2 февраля 1943 года фашистские войска, окруженные под Сталинградом, окончательно сложили оружие.</a:t>
            </a:r>
          </a:p>
        </p:txBody>
      </p:sp>
      <p:pic>
        <p:nvPicPr>
          <p:cNvPr id="5" name="Picture 4" descr="mam">
            <a:extLst>
              <a:ext uri="{FF2B5EF4-FFF2-40B4-BE49-F238E27FC236}">
                <a16:creationId xmlns:a16="http://schemas.microsoft.com/office/drawing/2014/main" id="{123FB64A-BFF1-1FD0-1720-2A92A0228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178092"/>
            <a:ext cx="7161214" cy="4629675"/>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345295C-C5E9-E1B9-B7B3-2D1091B05AFB}"/>
              </a:ext>
            </a:extLst>
          </p:cNvPr>
          <p:cNvPicPr>
            <a:picLocks noChangeAspect="1" noChangeArrowheads="1"/>
          </p:cNvPicPr>
          <p:nvPr/>
        </p:nvPicPr>
        <p:blipFill>
          <a:blip r:embed="rId4" cstate="print"/>
          <a:stretch>
            <a:fillRect/>
          </a:stretch>
        </p:blipFill>
        <p:spPr bwMode="auto">
          <a:xfrm>
            <a:off x="243840" y="4013677"/>
            <a:ext cx="7100254" cy="27787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a:extLst>
              <a:ext uri="{FF2B5EF4-FFF2-40B4-BE49-F238E27FC236}">
                <a16:creationId xmlns:a16="http://schemas.microsoft.com/office/drawing/2014/main" id="{8B916D88-1415-28C1-286E-F76A77E53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178092"/>
            <a:ext cx="1588427" cy="1553129"/>
          </a:xfrm>
          <a:prstGeom prst="rect">
            <a:avLst/>
          </a:prstGeom>
        </p:spPr>
      </p:pic>
    </p:spTree>
    <p:extLst>
      <p:ext uri="{BB962C8B-B14F-4D97-AF65-F5344CB8AC3E}">
        <p14:creationId xmlns:p14="http://schemas.microsoft.com/office/powerpoint/2010/main" val="1175372354"/>
      </p:ext>
    </p:extLst>
  </p:cSld>
  <p:clrMapOvr>
    <a:masterClrMapping/>
  </p:clrMapOvr>
  <p:transition spd="slow" advClick="0" advTm="15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8D492887-EBC9-F812-DFDA-66DAA8E90493}"/>
              </a:ext>
            </a:extLst>
          </p:cNvPr>
          <p:cNvSpPr>
            <a:spLocks noGrp="1"/>
          </p:cNvSpPr>
          <p:nvPr>
            <p:ph/>
          </p:nvPr>
        </p:nvSpPr>
        <p:spPr/>
        <p:txBody>
          <a:bodyPr/>
          <a:lstStyle/>
          <a:p>
            <a:endParaRPr lang="ru-RU"/>
          </a:p>
        </p:txBody>
      </p:sp>
      <p:pic>
        <p:nvPicPr>
          <p:cNvPr id="3" name="Рисунок 2">
            <a:extLst>
              <a:ext uri="{FF2B5EF4-FFF2-40B4-BE49-F238E27FC236}">
                <a16:creationId xmlns:a16="http://schemas.microsoft.com/office/drawing/2014/main" id="{A8FE729E-5748-16D5-BB4A-23E655DD3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Rectangle 2">
            <a:extLst>
              <a:ext uri="{FF2B5EF4-FFF2-40B4-BE49-F238E27FC236}">
                <a16:creationId xmlns:a16="http://schemas.microsoft.com/office/drawing/2014/main" id="{515DD90E-BF0C-B5E2-30FB-BF16D6FA67D6}"/>
              </a:ext>
            </a:extLst>
          </p:cNvPr>
          <p:cNvSpPr txBox="1">
            <a:spLocks noChangeArrowheads="1"/>
          </p:cNvSpPr>
          <p:nvPr/>
        </p:nvSpPr>
        <p:spPr>
          <a:xfrm>
            <a:off x="609600" y="274638"/>
            <a:ext cx="4641669" cy="861511"/>
          </a:xfrm>
          <a:prstGeom prst="rect">
            <a:avLst/>
          </a:prstGeom>
          <a:solidFill>
            <a:schemeClr val="accent2">
              <a:lumMod val="60000"/>
              <a:lumOff val="40000"/>
            </a:schemeClr>
          </a:solidFill>
          <a:ln w="76200">
            <a:solidFill>
              <a:schemeClr val="bg2">
                <a:lumMod val="50000"/>
              </a:schemeClr>
            </a:solidFill>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altLang="ru-RU" sz="12800" b="1" dirty="0">
                <a:latin typeface="Times New Roman" panose="02020603050405020304" pitchFamily="18" charset="0"/>
                <a:cs typeface="Times New Roman" panose="02020603050405020304" pitchFamily="18" charset="0"/>
              </a:rPr>
              <a:t>Фюрер в глубоком трауре.</a:t>
            </a:r>
            <a:br>
              <a:rPr lang="ru-RU" altLang="ru-RU" sz="4000" dirty="0"/>
            </a:br>
            <a:endParaRPr lang="ru-RU" altLang="ru-RU" sz="4000" dirty="0"/>
          </a:p>
        </p:txBody>
      </p:sp>
      <p:pic>
        <p:nvPicPr>
          <p:cNvPr id="5" name="Picture 5" descr="Картинка 161 из 42264">
            <a:hlinkClick r:id="rId3"/>
            <a:extLst>
              <a:ext uri="{FF2B5EF4-FFF2-40B4-BE49-F238E27FC236}">
                <a16:creationId xmlns:a16="http://schemas.microsoft.com/office/drawing/2014/main" id="{B6C1D655-9E5C-7427-1A04-5A4D6410A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738949" y="545330"/>
            <a:ext cx="6227652" cy="6107700"/>
          </a:xfrm>
          <a:prstGeom prst="rect">
            <a:avLst/>
          </a:prstGeom>
          <a:ln w="76200">
            <a:solidFill>
              <a:schemeClr val="bg2">
                <a:lumMod val="50000"/>
              </a:schemeClr>
            </a:solidFill>
          </a:ln>
        </p:spPr>
      </p:pic>
      <p:sp>
        <p:nvSpPr>
          <p:cNvPr id="6" name="Rectangle 3">
            <a:extLst>
              <a:ext uri="{FF2B5EF4-FFF2-40B4-BE49-F238E27FC236}">
                <a16:creationId xmlns:a16="http://schemas.microsoft.com/office/drawing/2014/main" id="{7D5C05AA-3E86-37B4-3C55-34C00F529A05}"/>
              </a:ext>
            </a:extLst>
          </p:cNvPr>
          <p:cNvSpPr txBox="1">
            <a:spLocks noChangeArrowheads="1"/>
          </p:cNvSpPr>
          <p:nvPr/>
        </p:nvSpPr>
        <p:spPr>
          <a:xfrm>
            <a:off x="268943" y="1410788"/>
            <a:ext cx="5085805" cy="5172573"/>
          </a:xfrm>
          <a:prstGeom prst="rect">
            <a:avLst/>
          </a:prstGeom>
          <a:solidFill>
            <a:schemeClr val="accent1">
              <a:lumMod val="40000"/>
              <a:lumOff val="60000"/>
            </a:schemeClr>
          </a:solidFill>
          <a:ln w="76200">
            <a:solidFill>
              <a:schemeClr val="bg2">
                <a:lumMod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buFont typeface="Wingdings" panose="05000000000000000000" pitchFamily="2" charset="2"/>
              <a:buNone/>
            </a:pPr>
            <a:r>
              <a:rPr lang="ru-RU" altLang="ru-RU" sz="2000" b="1" dirty="0">
                <a:latin typeface="Times New Roman" panose="02020603050405020304" pitchFamily="18" charset="0"/>
                <a:cs typeface="Times New Roman" panose="02020603050405020304" pitchFamily="18" charset="0"/>
              </a:rPr>
              <a:t>      </a:t>
            </a:r>
            <a:r>
              <a:rPr lang="ru-RU" altLang="ru-RU" sz="2400" b="1" dirty="0">
                <a:latin typeface="Times New Roman" panose="02020603050405020304" pitchFamily="18" charset="0"/>
                <a:cs typeface="Times New Roman" panose="02020603050405020304" pitchFamily="18" charset="0"/>
              </a:rPr>
              <a:t>200-й, последний день Сталинградского побоища – второе февраля 1943 года. В этот день по всей Германии был объявлен трёхдневный национальный траур, были приспущены государственные флаги со свастикой.</a:t>
            </a:r>
          </a:p>
          <a:p>
            <a:pPr algn="just">
              <a:lnSpc>
                <a:spcPct val="80000"/>
              </a:lnSpc>
              <a:buFont typeface="Wingdings" panose="05000000000000000000" pitchFamily="2" charset="2"/>
              <a:buNone/>
            </a:pPr>
            <a:r>
              <a:rPr lang="ru-RU" altLang="ru-RU" sz="2400" b="1" dirty="0">
                <a:latin typeface="Times New Roman" panose="02020603050405020304" pitchFamily="18" charset="0"/>
                <a:cs typeface="Times New Roman" panose="02020603050405020304" pitchFamily="18" charset="0"/>
              </a:rPr>
              <a:t>       Германская армия ещё не знала таких катастроф. Гитлер никогда не испытывал такого позора. Товарищ Сталин, давая оценку этой битве, впоследствии скажет: «Сталинград был закатом немецко-фашистской армии».</a:t>
            </a:r>
          </a:p>
        </p:txBody>
      </p:sp>
    </p:spTree>
    <p:extLst>
      <p:ext uri="{BB962C8B-B14F-4D97-AF65-F5344CB8AC3E}">
        <p14:creationId xmlns:p14="http://schemas.microsoft.com/office/powerpoint/2010/main" val="2006445924"/>
      </p:ext>
    </p:extLst>
  </p:cSld>
  <p:clrMapOvr>
    <a:masterClrMapping/>
  </p:clrMapOvr>
  <p:transition spd="slow" advClick="0" advTm="1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2017769-DED8-3074-C3EE-DF4D0497A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Picture 2" descr="C:\Users\Юлия\Desktop\14a913e9f4a5b1c7ba7706202cd71633.jpg">
            <a:extLst>
              <a:ext uri="{FF2B5EF4-FFF2-40B4-BE49-F238E27FC236}">
                <a16:creationId xmlns:a16="http://schemas.microsoft.com/office/drawing/2014/main" id="{85FBC8D2-E9DA-EFC9-3CD5-E37C12512C7E}"/>
              </a:ext>
            </a:extLst>
          </p:cNvPr>
          <p:cNvPicPr>
            <a:picLocks noChangeAspect="1" noChangeArrowheads="1"/>
          </p:cNvPicPr>
          <p:nvPr/>
        </p:nvPicPr>
        <p:blipFill>
          <a:blip r:embed="rId3" cstate="print"/>
          <a:srcRect/>
          <a:stretch>
            <a:fillRect/>
          </a:stretch>
        </p:blipFill>
        <p:spPr bwMode="auto">
          <a:xfrm>
            <a:off x="218658" y="92662"/>
            <a:ext cx="6238079" cy="4371987"/>
          </a:xfrm>
          <a:prstGeom prst="rect">
            <a:avLst/>
          </a:prstGeom>
          <a:noFill/>
          <a:ln w="76200">
            <a:solidFill>
              <a:srgbClr val="FF0000"/>
            </a:solidFill>
          </a:ln>
        </p:spPr>
      </p:pic>
      <p:pic>
        <p:nvPicPr>
          <p:cNvPr id="5" name="Picture 2" descr="C:\Users\Юлия\Desktop\004--380261.jpg">
            <a:extLst>
              <a:ext uri="{FF2B5EF4-FFF2-40B4-BE49-F238E27FC236}">
                <a16:creationId xmlns:a16="http://schemas.microsoft.com/office/drawing/2014/main" id="{D8B2A25E-846D-5C1E-8F11-96F965F012B5}"/>
              </a:ext>
            </a:extLst>
          </p:cNvPr>
          <p:cNvPicPr>
            <a:picLocks noChangeAspect="1" noChangeArrowheads="1"/>
          </p:cNvPicPr>
          <p:nvPr/>
        </p:nvPicPr>
        <p:blipFill>
          <a:blip r:embed="rId4" cstate="print"/>
          <a:srcRect/>
          <a:stretch>
            <a:fillRect/>
          </a:stretch>
        </p:blipFill>
        <p:spPr bwMode="auto">
          <a:xfrm>
            <a:off x="6561571" y="2191793"/>
            <a:ext cx="5525595" cy="3886647"/>
          </a:xfrm>
          <a:prstGeom prst="rect">
            <a:avLst/>
          </a:prstGeom>
          <a:noFill/>
          <a:ln w="76200">
            <a:solidFill>
              <a:srgbClr val="FF0000"/>
            </a:solidFill>
          </a:ln>
        </p:spPr>
      </p:pic>
      <p:sp>
        <p:nvSpPr>
          <p:cNvPr id="6" name="TextBox 5">
            <a:extLst>
              <a:ext uri="{FF2B5EF4-FFF2-40B4-BE49-F238E27FC236}">
                <a16:creationId xmlns:a16="http://schemas.microsoft.com/office/drawing/2014/main" id="{4D68071D-4FEC-AC61-D110-075FF229FCEA}"/>
              </a:ext>
            </a:extLst>
          </p:cNvPr>
          <p:cNvSpPr txBox="1"/>
          <p:nvPr/>
        </p:nvSpPr>
        <p:spPr>
          <a:xfrm>
            <a:off x="360738" y="4688959"/>
            <a:ext cx="6096000" cy="1754326"/>
          </a:xfrm>
          <a:prstGeom prst="rect">
            <a:avLst/>
          </a:prstGeom>
          <a:solidFill>
            <a:schemeClr val="accent2">
              <a:lumMod val="60000"/>
              <a:lumOff val="40000"/>
            </a:schemeClr>
          </a:solidFill>
          <a:ln w="76200">
            <a:solidFill>
              <a:srgbClr val="FF0000"/>
            </a:solidFill>
          </a:ln>
        </p:spPr>
        <p:txBody>
          <a:bodyPr wrap="square">
            <a:spAutoFit/>
          </a:bodyPr>
          <a:lstStyle/>
          <a:p>
            <a:r>
              <a:rPr lang="ru-RU" altLang="ru-RU" sz="3600" b="1" dirty="0">
                <a:latin typeface="Times New Roman" panose="02020603050405020304" pitchFamily="18" charset="0"/>
                <a:cs typeface="Times New Roman" panose="02020603050405020304" pitchFamily="18" charset="0"/>
              </a:rPr>
              <a:t>Победа под Сталинградом была полной. Победа была Великой.</a:t>
            </a:r>
            <a:endParaRPr lang="ru-RU" sz="3600" dirty="0"/>
          </a:p>
        </p:txBody>
      </p:sp>
      <p:pic>
        <p:nvPicPr>
          <p:cNvPr id="2" name="Рисунок 1">
            <a:extLst>
              <a:ext uri="{FF2B5EF4-FFF2-40B4-BE49-F238E27FC236}">
                <a16:creationId xmlns:a16="http://schemas.microsoft.com/office/drawing/2014/main" id="{B2AD6B34-728F-85B1-68C6-D7F4FAFEE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6467" y="169818"/>
            <a:ext cx="1996677" cy="1952307"/>
          </a:xfrm>
          <a:prstGeom prst="rect">
            <a:avLst/>
          </a:prstGeom>
        </p:spPr>
      </p:pic>
    </p:spTree>
    <p:extLst>
      <p:ext uri="{BB962C8B-B14F-4D97-AF65-F5344CB8AC3E}">
        <p14:creationId xmlns:p14="http://schemas.microsoft.com/office/powerpoint/2010/main" val="3736889420"/>
      </p:ext>
    </p:extLst>
  </p:cSld>
  <p:clrMapOvr>
    <a:masterClrMapping/>
  </p:clrMapOvr>
  <p:transition spd="slow" advClick="0" advTm="15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152A06D-DD73-2D27-1DC4-570657D36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Picture 2" descr="C:\Users\Юлия\Desktop\19067028.png.jpg">
            <a:extLst>
              <a:ext uri="{FF2B5EF4-FFF2-40B4-BE49-F238E27FC236}">
                <a16:creationId xmlns:a16="http://schemas.microsoft.com/office/drawing/2014/main" id="{C99B4B84-8465-50D1-8DB2-B8DBE761138D}"/>
              </a:ext>
            </a:extLst>
          </p:cNvPr>
          <p:cNvPicPr>
            <a:picLocks noChangeAspect="1" noChangeArrowheads="1"/>
          </p:cNvPicPr>
          <p:nvPr/>
        </p:nvPicPr>
        <p:blipFill>
          <a:blip r:embed="rId3" cstate="print"/>
          <a:srcRect/>
          <a:stretch>
            <a:fillRect/>
          </a:stretch>
        </p:blipFill>
        <p:spPr bwMode="auto">
          <a:xfrm>
            <a:off x="212333" y="224644"/>
            <a:ext cx="8640960" cy="6408712"/>
          </a:xfrm>
          <a:prstGeom prst="rect">
            <a:avLst/>
          </a:prstGeom>
          <a:noFill/>
          <a:ln w="76200">
            <a:solidFill>
              <a:schemeClr val="tx2">
                <a:lumMod val="60000"/>
                <a:lumOff val="40000"/>
              </a:schemeClr>
            </a:solidFill>
          </a:ln>
        </p:spPr>
      </p:pic>
      <p:sp>
        <p:nvSpPr>
          <p:cNvPr id="5" name="TextBox 4">
            <a:extLst>
              <a:ext uri="{FF2B5EF4-FFF2-40B4-BE49-F238E27FC236}">
                <a16:creationId xmlns:a16="http://schemas.microsoft.com/office/drawing/2014/main" id="{6ABD9F68-04B0-A30B-FBEC-1DF66FC165BF}"/>
              </a:ext>
            </a:extLst>
          </p:cNvPr>
          <p:cNvSpPr txBox="1"/>
          <p:nvPr/>
        </p:nvSpPr>
        <p:spPr>
          <a:xfrm>
            <a:off x="269966" y="69059"/>
            <a:ext cx="11678193" cy="707886"/>
          </a:xfrm>
          <a:prstGeom prst="rect">
            <a:avLst/>
          </a:prstGeom>
          <a:solidFill>
            <a:schemeClr val="accent2">
              <a:lumMod val="60000"/>
              <a:lumOff val="40000"/>
            </a:schemeClr>
          </a:solidFill>
          <a:ln w="76200">
            <a:solidFill>
              <a:schemeClr val="bg1">
                <a:lumMod val="75000"/>
              </a:schemeClr>
            </a:solidFill>
          </a:ln>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4 февраля 1943 г. в израненном, изуродованном до неузнаваемости смерчем войны городе состоялся многотысячный митинг защитников и жителей Сталинграда. </a:t>
            </a:r>
          </a:p>
        </p:txBody>
      </p:sp>
      <p:sp>
        <p:nvSpPr>
          <p:cNvPr id="6" name="TextBox 5">
            <a:extLst>
              <a:ext uri="{FF2B5EF4-FFF2-40B4-BE49-F238E27FC236}">
                <a16:creationId xmlns:a16="http://schemas.microsoft.com/office/drawing/2014/main" id="{D6B06300-AD08-5DFD-406F-070899769786}"/>
              </a:ext>
            </a:extLst>
          </p:cNvPr>
          <p:cNvSpPr txBox="1"/>
          <p:nvPr/>
        </p:nvSpPr>
        <p:spPr>
          <a:xfrm>
            <a:off x="8641202" y="1001045"/>
            <a:ext cx="3493165" cy="5632311"/>
          </a:xfrm>
          <a:prstGeom prst="rect">
            <a:avLst/>
          </a:prstGeom>
          <a:solidFill>
            <a:schemeClr val="accent2">
              <a:lumMod val="60000"/>
              <a:lumOff val="40000"/>
            </a:schemeClr>
          </a:solidFill>
          <a:ln w="76200">
            <a:solidFill>
              <a:schemeClr val="bg2">
                <a:lumMod val="50000"/>
              </a:schemeClr>
            </a:solidFill>
          </a:ln>
        </p:spPr>
        <p:txBody>
          <a:bodyPr wrap="square">
            <a:spAutoFit/>
          </a:bodyPr>
          <a:lstStyle/>
          <a:p>
            <a:pPr algn="just" eaLnBrk="1" hangingPunct="1">
              <a:buFont typeface="Wingdings" panose="05000000000000000000" pitchFamily="2" charset="2"/>
              <a:buNone/>
              <a:defRPr/>
            </a:pPr>
            <a:r>
              <a:rPr lang="ru-RU" sz="1800" b="1" dirty="0">
                <a:latin typeface="Times New Roman" panose="02020603050405020304" pitchFamily="18" charset="0"/>
                <a:cs typeface="Times New Roman" panose="02020603050405020304" pitchFamily="18" charset="0"/>
              </a:rPr>
              <a:t>После освобождения, город был в сплошных руинах. Масштабы разрушений были настолько велики, что высказывались предположения восстанавливать город в другом месте, а руины оставить напоминанием потомкам об ужасах войны. Но все же было решено отстроить город практически заново. Не было жилищ, не работал транспорт, заводы были разрушены, земля была напичкана неразорвавшимися минами, бомбами и снарядами (которые находят по сей день). Но вся огромная страна пришла на помощь героическому городу. </a:t>
            </a:r>
          </a:p>
          <a:p>
            <a:pPr algn="just" eaLnBrk="1" hangingPunct="1">
              <a:buFont typeface="Wingdings" panose="05000000000000000000" pitchFamily="2" charset="2"/>
              <a:buNone/>
              <a:defRPr/>
            </a:pPr>
            <a:r>
              <a:rPr lang="ru-RU" b="1" dirty="0">
                <a:solidFill>
                  <a:srgbClr val="C00000"/>
                </a:solidFill>
                <a:latin typeface="Times New Roman" panose="02020603050405020304" pitchFamily="18" charset="0"/>
                <a:cs typeface="Times New Roman" panose="02020603050405020304" pitchFamily="18" charset="0"/>
              </a:rPr>
              <a:t>Сталинград был возрожден</a:t>
            </a:r>
            <a:r>
              <a:rPr lang="ru-RU" b="1" dirty="0">
                <a:solidFill>
                  <a:srgbClr val="C00000"/>
                </a:solidFill>
              </a:rPr>
              <a:t>!</a:t>
            </a:r>
            <a:endParaRPr lang="ru-RU" dirty="0">
              <a:solidFill>
                <a:srgbClr val="C00000"/>
              </a:solidFill>
            </a:endParaRPr>
          </a:p>
        </p:txBody>
      </p:sp>
    </p:spTree>
    <p:extLst>
      <p:ext uri="{BB962C8B-B14F-4D97-AF65-F5344CB8AC3E}">
        <p14:creationId xmlns:p14="http://schemas.microsoft.com/office/powerpoint/2010/main" val="507252619"/>
      </p:ext>
    </p:extLst>
  </p:cSld>
  <p:clrMapOvr>
    <a:masterClrMapping/>
  </p:clrMapOvr>
  <p:transition spd="slow" advClick="0" advTm="15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78C9337-F75E-AF76-8C27-D9F0C79FA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Rectangle 4">
            <a:extLst>
              <a:ext uri="{FF2B5EF4-FFF2-40B4-BE49-F238E27FC236}">
                <a16:creationId xmlns:a16="http://schemas.microsoft.com/office/drawing/2014/main" id="{BEC45F28-AB80-272C-E670-A083B2E0B0AE}"/>
              </a:ext>
            </a:extLst>
          </p:cNvPr>
          <p:cNvSpPr txBox="1">
            <a:spLocks noChangeArrowheads="1"/>
          </p:cNvSpPr>
          <p:nvPr/>
        </p:nvSpPr>
        <p:spPr>
          <a:xfrm>
            <a:off x="209007" y="274638"/>
            <a:ext cx="11782696" cy="1143000"/>
          </a:xfrm>
          <a:prstGeom prst="rect">
            <a:avLst/>
          </a:prstGeom>
          <a:solidFill>
            <a:schemeClr val="accent2">
              <a:lumMod val="60000"/>
              <a:lumOff val="40000"/>
            </a:schemeClr>
          </a:solidFill>
          <a:ln w="76200">
            <a:solidFill>
              <a:srgbClr val="FF0000"/>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3200" b="1" dirty="0">
                <a:latin typeface="Times New Roman" panose="02020603050405020304" pitchFamily="18" charset="0"/>
                <a:cs typeface="Times New Roman" panose="02020603050405020304" pitchFamily="18" charset="0"/>
              </a:rPr>
              <a:t>Воины Красной Армии проявили массовый героизм, мужество и высокое воинское мастерство.</a:t>
            </a:r>
            <a:r>
              <a:rPr lang="ru-RU" sz="4000" b="1"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0C03918E-536A-AB85-9029-A6CFFA246B49}"/>
              </a:ext>
            </a:extLst>
          </p:cNvPr>
          <p:cNvSpPr txBox="1"/>
          <p:nvPr/>
        </p:nvSpPr>
        <p:spPr>
          <a:xfrm>
            <a:off x="670560" y="1674674"/>
            <a:ext cx="7132320" cy="2677656"/>
          </a:xfrm>
          <a:prstGeom prst="rect">
            <a:avLst/>
          </a:prstGeom>
          <a:solidFill>
            <a:schemeClr val="accent1">
              <a:lumMod val="40000"/>
              <a:lumOff val="60000"/>
            </a:schemeClr>
          </a:solidFill>
          <a:ln w="76200">
            <a:solidFill>
              <a:srgbClr val="0070C0"/>
            </a:solidFill>
          </a:ln>
        </p:spPr>
        <p:txBody>
          <a:bodyPr wrap="square">
            <a:spAutoFit/>
          </a:bodyPr>
          <a:lstStyle/>
          <a:p>
            <a:pPr algn="just"/>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Боевые успехи Советской Армии в битве под Сталинградом были высоко оценены Советским правительством. Многие части, соединения и объединения были преобразованы в гвардейские. Боевые награды получили десятки тысяч солдат и офицеров. 112 лучших советских воинов стали Героями Советского Союза.</a:t>
            </a:r>
            <a:endParaRPr lang="ru-RU" sz="2400" b="1" dirty="0">
              <a:latin typeface="Times New Roman" panose="02020603050405020304" pitchFamily="18" charset="0"/>
              <a:cs typeface="Times New Roman" panose="02020603050405020304" pitchFamily="18" charset="0"/>
            </a:endParaRPr>
          </a:p>
        </p:txBody>
      </p:sp>
      <p:pic>
        <p:nvPicPr>
          <p:cNvPr id="6" name="Picture 12" descr="medal">
            <a:extLst>
              <a:ext uri="{FF2B5EF4-FFF2-40B4-BE49-F238E27FC236}">
                <a16:creationId xmlns:a16="http://schemas.microsoft.com/office/drawing/2014/main" id="{DDDB65ED-922F-16A3-11C5-6C18E4BA6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503" y="1725613"/>
            <a:ext cx="2801937" cy="4824412"/>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A462A59-73E1-2733-78F8-C05B6905E824}"/>
              </a:ext>
            </a:extLst>
          </p:cNvPr>
          <p:cNvSpPr txBox="1">
            <a:spLocks noChangeArrowheads="1"/>
          </p:cNvSpPr>
          <p:nvPr/>
        </p:nvSpPr>
        <p:spPr>
          <a:xfrm>
            <a:off x="670559" y="4658631"/>
            <a:ext cx="7132319" cy="1924731"/>
          </a:xfrm>
          <a:prstGeom prst="rect">
            <a:avLst/>
          </a:prstGeom>
          <a:solidFill>
            <a:schemeClr val="accent2">
              <a:lumMod val="60000"/>
              <a:lumOff val="40000"/>
            </a:schemeClr>
          </a:solidFill>
          <a:ln w="76200">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20000"/>
              </a:lnSpc>
              <a:spcBef>
                <a:spcPts val="0"/>
              </a:spcBef>
              <a:buFont typeface="Wingdings" panose="05000000000000000000" pitchFamily="2" charset="2"/>
              <a:buNone/>
              <a:defRPr/>
            </a:pPr>
            <a:r>
              <a:rPr lang="ru-RU" sz="18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Во время сражения многие иностранные газеты писали, что только Родина Октября могла воспитать таких героев, как защитники Сталинграда.</a:t>
            </a:r>
          </a:p>
          <a:p>
            <a:pPr>
              <a:buFont typeface="Wingdings" panose="05000000000000000000" pitchFamily="2" charset="2"/>
              <a:buNone/>
              <a:defRPr/>
            </a:pPr>
            <a:endParaRPr lang="ru-RU" dirty="0"/>
          </a:p>
        </p:txBody>
      </p:sp>
    </p:spTree>
    <p:extLst>
      <p:ext uri="{BB962C8B-B14F-4D97-AF65-F5344CB8AC3E}">
        <p14:creationId xmlns:p14="http://schemas.microsoft.com/office/powerpoint/2010/main" val="2529116091"/>
      </p:ext>
    </p:extLst>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895484C-6FB5-89BE-C433-18BCB322E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extBox 3">
            <a:extLst>
              <a:ext uri="{FF2B5EF4-FFF2-40B4-BE49-F238E27FC236}">
                <a16:creationId xmlns:a16="http://schemas.microsoft.com/office/drawing/2014/main" id="{D1E6BF01-9BD0-E848-DAA9-0C278779016F}"/>
              </a:ext>
            </a:extLst>
          </p:cNvPr>
          <p:cNvSpPr txBox="1"/>
          <p:nvPr/>
        </p:nvSpPr>
        <p:spPr>
          <a:xfrm>
            <a:off x="207660" y="124860"/>
            <a:ext cx="7271656" cy="2954655"/>
          </a:xfrm>
          <a:prstGeom prst="rect">
            <a:avLst/>
          </a:prstGeom>
          <a:solidFill>
            <a:schemeClr val="accent1">
              <a:lumMod val="40000"/>
              <a:lumOff val="60000"/>
            </a:schemeClr>
          </a:solidFill>
          <a:ln w="76200">
            <a:solidFill>
              <a:srgbClr val="0070C0"/>
            </a:solidFill>
          </a:ln>
        </p:spPr>
        <p:txBody>
          <a:bodyPr wrap="square">
            <a:spAutoFit/>
          </a:bodyPr>
          <a:lstStyle/>
          <a:p>
            <a:pPr algn="just"/>
            <a:r>
              <a:rPr lang="ru-RU" sz="2400" b="1" dirty="0">
                <a:solidFill>
                  <a:srgbClr val="FF0000"/>
                </a:solidFill>
                <a:effectLst/>
                <a:latin typeface="Times New Roman" panose="02020603050405020304" pitchFamily="18" charset="0"/>
                <a:ea typeface="Times New Roman" panose="02020603050405020304" pitchFamily="18" charset="0"/>
              </a:rPr>
              <a:t>Связист Матвей Путилов</a:t>
            </a:r>
            <a:endParaRPr lang="ru-RU" b="1" dirty="0">
              <a:solidFill>
                <a:srgbClr val="FF0000"/>
              </a:solidFill>
              <a:latin typeface="Times New Roman" panose="02020603050405020304" pitchFamily="18" charset="0"/>
              <a:ea typeface="Times New Roman" panose="02020603050405020304" pitchFamily="18" charset="0"/>
            </a:endParaRPr>
          </a:p>
          <a:p>
            <a:pPr algn="just"/>
            <a:r>
              <a:rPr lang="ru-RU" sz="1800" b="1" dirty="0">
                <a:effectLst/>
                <a:latin typeface="Times New Roman" panose="02020603050405020304" pitchFamily="18" charset="0"/>
                <a:ea typeface="Times New Roman" panose="02020603050405020304" pitchFamily="18" charset="0"/>
              </a:rPr>
              <a:t>Когда на Мамаевом кургане в самый напряженный момент боя прекратилась связь, рядовой связист 308-й стрелковой дивизии Матвей Путилов пошел ликвидировать разрыв провода. При восстановлении поврежденной линии связи, ему осколками мины раздробило обе руки. Теряя сознание, он крепко зажал зубами концы провода. Связь была восстановлена. За этот подвиг Матвей был посмертно награжден орденом Отечественной войны </a:t>
            </a:r>
          </a:p>
          <a:p>
            <a:pPr algn="just"/>
            <a:r>
              <a:rPr lang="ru-RU" sz="1800" b="1" dirty="0">
                <a:effectLst/>
                <a:latin typeface="Times New Roman" panose="02020603050405020304" pitchFamily="18" charset="0"/>
                <a:ea typeface="Times New Roman" panose="02020603050405020304" pitchFamily="18" charset="0"/>
              </a:rPr>
              <a:t>II степени. Его катушка связи передавалась лучшим связистам </a:t>
            </a:r>
          </a:p>
          <a:p>
            <a:pPr algn="just"/>
            <a:r>
              <a:rPr lang="ru-RU" sz="1800" b="1" dirty="0">
                <a:effectLst/>
                <a:latin typeface="Times New Roman" panose="02020603050405020304" pitchFamily="18" charset="0"/>
                <a:ea typeface="Times New Roman" panose="02020603050405020304" pitchFamily="18" charset="0"/>
              </a:rPr>
              <a:t>308-й дивизии.</a:t>
            </a:r>
            <a:endParaRPr lang="ru-RU" sz="1600" b="1" dirty="0">
              <a:effectLst/>
              <a:latin typeface="Times New Roman" panose="02020603050405020304" pitchFamily="18" charset="0"/>
              <a:ea typeface="Times New Roman" panose="02020603050405020304" pitchFamily="18" charset="0"/>
            </a:endParaRPr>
          </a:p>
        </p:txBody>
      </p:sp>
      <p:pic>
        <p:nvPicPr>
          <p:cNvPr id="6" name="Picture 11" descr="Путилов">
            <a:extLst>
              <a:ext uri="{FF2B5EF4-FFF2-40B4-BE49-F238E27FC236}">
                <a16:creationId xmlns:a16="http://schemas.microsoft.com/office/drawing/2014/main" id="{2BA71E48-7E57-0168-048C-613EEC232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335" y="903098"/>
            <a:ext cx="4152646" cy="5051804"/>
          </a:xfrm>
          <a:prstGeom prst="rect">
            <a:avLst/>
          </a:prstGeom>
          <a:noFill/>
          <a:ln w="76200">
            <a:solidFill>
              <a:schemeClr val="tx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C:\Users\Юлия\Desktop\DRN3bM7UIAAenpj.jpg large.jpg">
            <a:extLst>
              <a:ext uri="{FF2B5EF4-FFF2-40B4-BE49-F238E27FC236}">
                <a16:creationId xmlns:a16="http://schemas.microsoft.com/office/drawing/2014/main" id="{C22FB11C-899F-5FB9-1089-DAF5CBD921E0}"/>
              </a:ext>
            </a:extLst>
          </p:cNvPr>
          <p:cNvPicPr>
            <a:picLocks noChangeAspect="1" noChangeArrowheads="1"/>
          </p:cNvPicPr>
          <p:nvPr/>
        </p:nvPicPr>
        <p:blipFill>
          <a:blip r:embed="rId4" cstate="print"/>
          <a:srcRect/>
          <a:stretch>
            <a:fillRect/>
          </a:stretch>
        </p:blipFill>
        <p:spPr bwMode="auto">
          <a:xfrm>
            <a:off x="1053737" y="3166980"/>
            <a:ext cx="4754880" cy="3566160"/>
          </a:xfrm>
          <a:prstGeom prst="rect">
            <a:avLst/>
          </a:prstGeom>
          <a:noFill/>
          <a:ln w="76200">
            <a:solidFill>
              <a:schemeClr val="tx2">
                <a:lumMod val="60000"/>
                <a:lumOff val="40000"/>
              </a:schemeClr>
            </a:solidFill>
          </a:ln>
        </p:spPr>
      </p:pic>
      <p:pic>
        <p:nvPicPr>
          <p:cNvPr id="3" name="Рисунок 2">
            <a:extLst>
              <a:ext uri="{FF2B5EF4-FFF2-40B4-BE49-F238E27FC236}">
                <a16:creationId xmlns:a16="http://schemas.microsoft.com/office/drawing/2014/main" id="{086E9505-A5E4-2E4F-CC58-6E0A752F7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335" y="4497977"/>
            <a:ext cx="1588427" cy="1553129"/>
          </a:xfrm>
          <a:prstGeom prst="rect">
            <a:avLst/>
          </a:prstGeom>
        </p:spPr>
      </p:pic>
    </p:spTree>
    <p:extLst>
      <p:ext uri="{BB962C8B-B14F-4D97-AF65-F5344CB8AC3E}">
        <p14:creationId xmlns:p14="http://schemas.microsoft.com/office/powerpoint/2010/main" val="2111282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164A6F3-DDFF-6B9A-3339-92A5E8B43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Прямоугольник 5">
            <a:extLst>
              <a:ext uri="{FF2B5EF4-FFF2-40B4-BE49-F238E27FC236}">
                <a16:creationId xmlns:a16="http://schemas.microsoft.com/office/drawing/2014/main" id="{5D93DAE3-0ED2-6FF3-3F5E-F86D9D534437}"/>
              </a:ext>
            </a:extLst>
          </p:cNvPr>
          <p:cNvSpPr/>
          <p:nvPr/>
        </p:nvSpPr>
        <p:spPr>
          <a:xfrm>
            <a:off x="635725" y="533400"/>
            <a:ext cx="4572000" cy="1938992"/>
          </a:xfrm>
          <a:prstGeom prst="rect">
            <a:avLst/>
          </a:prstGeom>
          <a:solidFill>
            <a:schemeClr val="accent1">
              <a:lumMod val="60000"/>
              <a:lumOff val="40000"/>
            </a:schemeClr>
          </a:solidFill>
          <a:ln w="76200">
            <a:solidFill>
              <a:srgbClr val="7030A0"/>
            </a:solidFill>
          </a:ln>
        </p:spPr>
        <p:txBody>
          <a:bodyPr wrap="square">
            <a:spAutoFit/>
          </a:bodyPr>
          <a:lstStyle/>
          <a:p>
            <a:pPr algn="just"/>
            <a:r>
              <a:rPr lang="ru-RU" sz="2400" b="1" dirty="0">
                <a:latin typeface="Times New Roman" panose="02020603050405020304" pitchFamily="18" charset="0"/>
                <a:cs typeface="Times New Roman" panose="02020603050405020304" pitchFamily="18" charset="0"/>
              </a:rPr>
              <a:t> СТАЛИНГРАД – город, раскинувшийся на правом </a:t>
            </a:r>
          </a:p>
          <a:p>
            <a:pPr algn="just"/>
            <a:r>
              <a:rPr lang="ru-RU" sz="2400" b="1" dirty="0">
                <a:latin typeface="Times New Roman" panose="02020603050405020304" pitchFamily="18" charset="0"/>
                <a:cs typeface="Times New Roman" panose="02020603050405020304" pitchFamily="18" charset="0"/>
              </a:rPr>
              <a:t>берегу Волги. </a:t>
            </a:r>
          </a:p>
          <a:p>
            <a:pPr algn="just"/>
            <a:r>
              <a:rPr lang="ru-RU" sz="2400" b="1" dirty="0">
                <a:latin typeface="Times New Roman" panose="02020603050405020304" pitchFamily="18" charset="0"/>
                <a:cs typeface="Times New Roman" panose="02020603050405020304" pitchFamily="18" charset="0"/>
              </a:rPr>
              <a:t>Теперь этот город называют Волгоградом.</a:t>
            </a:r>
          </a:p>
        </p:txBody>
      </p:sp>
      <p:pic>
        <p:nvPicPr>
          <p:cNvPr id="7" name="Рисунок 6" descr="фонтан детский хоровод.jpeg">
            <a:extLst>
              <a:ext uri="{FF2B5EF4-FFF2-40B4-BE49-F238E27FC236}">
                <a16:creationId xmlns:a16="http://schemas.microsoft.com/office/drawing/2014/main" id="{57EE394F-836E-541C-9D9C-BDC8071DAD0A}"/>
              </a:ext>
            </a:extLst>
          </p:cNvPr>
          <p:cNvPicPr>
            <a:picLocks noChangeAspect="1"/>
          </p:cNvPicPr>
          <p:nvPr/>
        </p:nvPicPr>
        <p:blipFill>
          <a:blip r:embed="rId3" cstate="screen"/>
          <a:stretch>
            <a:fillRect/>
          </a:stretch>
        </p:blipFill>
        <p:spPr>
          <a:xfrm>
            <a:off x="539933" y="2850695"/>
            <a:ext cx="4926873" cy="3873801"/>
          </a:xfrm>
          <a:prstGeom prst="rect">
            <a:avLst/>
          </a:prstGeom>
          <a:solidFill>
            <a:srgbClr val="FFFFFF">
              <a:shade val="85000"/>
            </a:srgbClr>
          </a:solidFill>
          <a:ln w="88900" cap="sq">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сталинградский драматический таетр.jpg">
            <a:extLst>
              <a:ext uri="{FF2B5EF4-FFF2-40B4-BE49-F238E27FC236}">
                <a16:creationId xmlns:a16="http://schemas.microsoft.com/office/drawing/2014/main" id="{52A120D6-7319-A562-CE4D-3F1848DD4312}"/>
              </a:ext>
            </a:extLst>
          </p:cNvPr>
          <p:cNvPicPr>
            <a:picLocks noChangeAspect="1"/>
          </p:cNvPicPr>
          <p:nvPr/>
        </p:nvPicPr>
        <p:blipFill>
          <a:blip r:embed="rId4" cstate="screen"/>
          <a:stretch>
            <a:fillRect/>
          </a:stretch>
        </p:blipFill>
        <p:spPr>
          <a:xfrm>
            <a:off x="6374674" y="146384"/>
            <a:ext cx="4926874" cy="3406138"/>
          </a:xfrm>
          <a:prstGeom prst="rect">
            <a:avLst/>
          </a:prstGeom>
          <a:solidFill>
            <a:srgbClr val="FFFFFF">
              <a:shade val="85000"/>
            </a:srgbClr>
          </a:solidFill>
          <a:ln w="88900"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сквер на пл. павших борцов.jpg">
            <a:extLst>
              <a:ext uri="{FF2B5EF4-FFF2-40B4-BE49-F238E27FC236}">
                <a16:creationId xmlns:a16="http://schemas.microsoft.com/office/drawing/2014/main" id="{2B826F33-63DD-E76B-D61E-1DE0ECDC6B6C}"/>
              </a:ext>
            </a:extLst>
          </p:cNvPr>
          <p:cNvPicPr>
            <a:picLocks noChangeAspect="1"/>
          </p:cNvPicPr>
          <p:nvPr/>
        </p:nvPicPr>
        <p:blipFill>
          <a:blip r:embed="rId5" cstate="screen"/>
          <a:stretch>
            <a:fillRect/>
          </a:stretch>
        </p:blipFill>
        <p:spPr>
          <a:xfrm>
            <a:off x="6725196" y="3806460"/>
            <a:ext cx="4419600" cy="2905156"/>
          </a:xfrm>
          <a:prstGeom prst="rect">
            <a:avLst/>
          </a:prstGeom>
          <a:solidFill>
            <a:srgbClr val="FFFFFF">
              <a:shade val="85000"/>
            </a:srgbClr>
          </a:solidFill>
          <a:ln w="88900"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2147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895484C-6FB5-89BE-C433-18BCB322E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TextBox 6">
            <a:extLst>
              <a:ext uri="{FF2B5EF4-FFF2-40B4-BE49-F238E27FC236}">
                <a16:creationId xmlns:a16="http://schemas.microsoft.com/office/drawing/2014/main" id="{F9961309-0316-B4CE-481E-4A2ACE53D789}"/>
              </a:ext>
            </a:extLst>
          </p:cNvPr>
          <p:cNvSpPr txBox="1">
            <a:spLocks noChangeArrowheads="1"/>
          </p:cNvSpPr>
          <p:nvPr/>
        </p:nvSpPr>
        <p:spPr bwMode="auto">
          <a:xfrm>
            <a:off x="219032" y="428178"/>
            <a:ext cx="6791368" cy="6001643"/>
          </a:xfrm>
          <a:prstGeom prst="rect">
            <a:avLst/>
          </a:prstGeom>
          <a:solidFill>
            <a:schemeClr val="accent1">
              <a:lumMod val="40000"/>
              <a:lumOff val="60000"/>
            </a:schemeClr>
          </a:solidFill>
          <a:ln w="76200">
            <a:solidFill>
              <a:schemeClr val="tx2">
                <a:lumMod val="60000"/>
                <a:lumOff val="40000"/>
              </a:schemeClr>
            </a:solidFill>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0"/>
              </a:spcBef>
              <a:buFontTx/>
              <a:buNone/>
            </a:pPr>
            <a:r>
              <a:rPr lang="ru-RU" altLang="ru-RU" sz="2400" b="1" dirty="0">
                <a:solidFill>
                  <a:srgbClr val="800000"/>
                </a:solidFill>
              </a:rPr>
              <a:t>За Волгой для нас земли нет!</a:t>
            </a:r>
            <a:br>
              <a:rPr lang="ru-RU" altLang="ru-RU" sz="2400" b="1" dirty="0">
                <a:solidFill>
                  <a:srgbClr val="800000"/>
                </a:solidFill>
              </a:rPr>
            </a:br>
            <a:r>
              <a:rPr lang="ru-RU" altLang="ru-RU" sz="2400" b="1" dirty="0"/>
              <a:t>Автор знаменитых слов в Сталинградской битве участвовал с сентября 1942 по январь 1943. Многих бойцов обучил снайперскому искусству. Много раз ему приходилось вступать в единоборство с гитлеровскими снайперами, и каждый раз он выходил победителем. Но особенно прославил Зайцева снайперский поединок с начальником берлинской школы снайперов майором </a:t>
            </a:r>
            <a:r>
              <a:rPr lang="ru-RU" altLang="ru-RU" sz="2400" b="1" dirty="0" err="1"/>
              <a:t>Кёнингсом</a:t>
            </a:r>
            <a:r>
              <a:rPr lang="ru-RU" altLang="ru-RU" sz="2400" b="1" dirty="0"/>
              <a:t>, присланным в Сталинград со специальным заданием активизировать снайперское движение в немецких войсках. </a:t>
            </a:r>
          </a:p>
          <a:p>
            <a:pPr algn="just" eaLnBrk="1" hangingPunct="1">
              <a:spcBef>
                <a:spcPct val="0"/>
              </a:spcBef>
              <a:buFontTx/>
              <a:buNone/>
            </a:pPr>
            <a:r>
              <a:rPr lang="ru-RU" altLang="ru-RU" sz="2400" b="1" dirty="0"/>
              <a:t>К 5 января 1943 г. на счету Василия Григорьевича Зайцева было 230 убитых гитлеровцев. </a:t>
            </a:r>
          </a:p>
        </p:txBody>
      </p:sp>
      <p:pic>
        <p:nvPicPr>
          <p:cNvPr id="6" name="Содержимое 3" descr="D:\Documents and Settings\Администратор\Мои документы\сталинград\зайцев.jpg">
            <a:extLst>
              <a:ext uri="{FF2B5EF4-FFF2-40B4-BE49-F238E27FC236}">
                <a16:creationId xmlns:a16="http://schemas.microsoft.com/office/drawing/2014/main" id="{17AAABCD-E25C-CDF2-699F-03DFD784B046}"/>
              </a:ext>
            </a:extLst>
          </p:cNvPr>
          <p:cNvPicPr>
            <a:picLocks noChangeArrowheads="1"/>
          </p:cNvPicPr>
          <p:nvPr/>
        </p:nvPicPr>
        <p:blipFill>
          <a:blip r:embed="rId3">
            <a:extLst>
              <a:ext uri="{28A0092B-C50C-407E-A947-70E740481C1C}">
                <a14:useLocalDpi xmlns:a14="http://schemas.microsoft.com/office/drawing/2010/main" val="0"/>
              </a:ext>
            </a:extLst>
          </a:blip>
          <a:srcRect t="4063"/>
          <a:stretch>
            <a:fillRect/>
          </a:stretch>
        </p:blipFill>
        <p:spPr>
          <a:xfrm>
            <a:off x="7463247" y="312844"/>
            <a:ext cx="4075610" cy="4930230"/>
          </a:xfrm>
          <a:prstGeom prst="rect">
            <a:avLst/>
          </a:prstGeom>
          <a:ln w="76200">
            <a:solidFill>
              <a:schemeClr val="tx2">
                <a:lumMod val="60000"/>
                <a:lumOff val="40000"/>
              </a:schemeClr>
            </a:solidFill>
          </a:ln>
        </p:spPr>
      </p:pic>
      <p:sp>
        <p:nvSpPr>
          <p:cNvPr id="7" name="Прямоугольник 4">
            <a:extLst>
              <a:ext uri="{FF2B5EF4-FFF2-40B4-BE49-F238E27FC236}">
                <a16:creationId xmlns:a16="http://schemas.microsoft.com/office/drawing/2014/main" id="{A38E790A-EFE4-E283-B04C-58F96AC804A0}"/>
              </a:ext>
            </a:extLst>
          </p:cNvPr>
          <p:cNvSpPr>
            <a:spLocks noChangeArrowheads="1"/>
          </p:cNvSpPr>
          <p:nvPr/>
        </p:nvSpPr>
        <p:spPr bwMode="auto">
          <a:xfrm rot="10800000" flipV="1">
            <a:off x="8423707" y="5621825"/>
            <a:ext cx="2862602" cy="923330"/>
          </a:xfrm>
          <a:prstGeom prst="rect">
            <a:avLst/>
          </a:prstGeom>
          <a:solidFill>
            <a:schemeClr val="accent1">
              <a:lumMod val="40000"/>
              <a:lumOff val="60000"/>
            </a:schemeClr>
          </a:solidFill>
          <a:ln w="76200">
            <a:solidFill>
              <a:schemeClr val="tx2">
                <a:lumMod val="60000"/>
                <a:lumOff val="40000"/>
              </a:schemeClr>
            </a:solidFill>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ru-RU" altLang="ru-RU" sz="1800" b="1" dirty="0"/>
              <a:t>Зайцев Василий Григорьевич,  снайпер, Герой Советского Союза</a:t>
            </a:r>
          </a:p>
        </p:txBody>
      </p:sp>
      <p:pic>
        <p:nvPicPr>
          <p:cNvPr id="3" name="Рисунок 2">
            <a:extLst>
              <a:ext uri="{FF2B5EF4-FFF2-40B4-BE49-F238E27FC236}">
                <a16:creationId xmlns:a16="http://schemas.microsoft.com/office/drawing/2014/main" id="{FB868737-D463-B08C-A092-FFE6A09D4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5931" y="3720843"/>
            <a:ext cx="1588427" cy="1553129"/>
          </a:xfrm>
          <a:prstGeom prst="rect">
            <a:avLst/>
          </a:prstGeom>
        </p:spPr>
      </p:pic>
    </p:spTree>
    <p:extLst>
      <p:ext uri="{BB962C8B-B14F-4D97-AF65-F5344CB8AC3E}">
        <p14:creationId xmlns:p14="http://schemas.microsoft.com/office/powerpoint/2010/main" val="3583203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23FC63C-B5FE-F210-EFB1-C50A429C1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Прямоугольник: скругленные углы 4">
            <a:extLst>
              <a:ext uri="{FF2B5EF4-FFF2-40B4-BE49-F238E27FC236}">
                <a16:creationId xmlns:a16="http://schemas.microsoft.com/office/drawing/2014/main" id="{B24B5E8D-05E9-3B10-239C-D7C3F3C40641}"/>
              </a:ext>
            </a:extLst>
          </p:cNvPr>
          <p:cNvSpPr/>
          <p:nvPr/>
        </p:nvSpPr>
        <p:spPr>
          <a:xfrm>
            <a:off x="113212" y="262622"/>
            <a:ext cx="4409588" cy="5721531"/>
          </a:xfrm>
          <a:prstGeom prst="roundRect">
            <a:avLst/>
          </a:prstGeom>
          <a:solidFill>
            <a:schemeClr val="tx2">
              <a:lumMod val="40000"/>
              <a:lumOff val="60000"/>
            </a:schemeClr>
          </a:solidFill>
          <a:ln w="762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FF0000"/>
                </a:solidFill>
                <a:latin typeface="Times New Roman" panose="02020603050405020304" pitchFamily="18" charset="0"/>
                <a:cs typeface="Times New Roman" panose="02020603050405020304" pitchFamily="18" charset="0"/>
              </a:rPr>
              <a:t>ГУЛЯ КОРОЛЕВА</a:t>
            </a:r>
          </a:p>
          <a:p>
            <a:pPr algn="just"/>
            <a:r>
              <a:rPr lang="ru-RU" b="1" dirty="0">
                <a:solidFill>
                  <a:schemeClr val="tx1"/>
                </a:solidFill>
                <a:latin typeface="Times New Roman" panose="02020603050405020304" pitchFamily="18" charset="0"/>
                <a:cs typeface="Times New Roman" panose="02020603050405020304" pitchFamily="18" charset="0"/>
              </a:rPr>
              <a:t>Санинструктора из 214-ой стрелковой дивизии </a:t>
            </a:r>
            <a:r>
              <a:rPr lang="ru-RU" b="1" dirty="0" err="1">
                <a:solidFill>
                  <a:schemeClr val="tx1"/>
                </a:solidFill>
                <a:latin typeface="Times New Roman" panose="02020603050405020304" pitchFamily="18" charset="0"/>
                <a:cs typeface="Times New Roman" panose="02020603050405020304" pitchFamily="18" charset="0"/>
              </a:rPr>
              <a:t>Марионеллу</a:t>
            </a:r>
            <a:r>
              <a:rPr lang="ru-RU" b="1" dirty="0">
                <a:solidFill>
                  <a:schemeClr val="tx1"/>
                </a:solidFill>
                <a:latin typeface="Times New Roman" panose="02020603050405020304" pitchFamily="18" charset="0"/>
                <a:cs typeface="Times New Roman" panose="02020603050405020304" pitchFamily="18" charset="0"/>
              </a:rPr>
              <a:t> Королеву близкие люди называли Гулей.   В первые дни войны она добровольно ушла на фронт. В разгар Сталинградского сражения, во время ожесточенного боя около хутора </a:t>
            </a:r>
            <a:r>
              <a:rPr lang="ru-RU" b="1" dirty="0" err="1">
                <a:solidFill>
                  <a:schemeClr val="tx1"/>
                </a:solidFill>
                <a:latin typeface="Times New Roman" panose="02020603050405020304" pitchFamily="18" charset="0"/>
                <a:cs typeface="Times New Roman" panose="02020603050405020304" pitchFamily="18" charset="0"/>
              </a:rPr>
              <a:t>Паньшино</a:t>
            </a:r>
            <a:r>
              <a:rPr lang="ru-RU" b="1" dirty="0">
                <a:solidFill>
                  <a:schemeClr val="tx1"/>
                </a:solidFill>
                <a:latin typeface="Times New Roman" panose="02020603050405020304" pitchFamily="18" charset="0"/>
                <a:cs typeface="Times New Roman" panose="02020603050405020304" pitchFamily="18" charset="0"/>
              </a:rPr>
              <a:t> вынесла 50 тяжело раненных бойцов. Когда наступление наших солдат захлебнулось, </a:t>
            </a:r>
            <a:r>
              <a:rPr lang="ru-RU" b="1" dirty="0" err="1">
                <a:solidFill>
                  <a:schemeClr val="tx1"/>
                </a:solidFill>
                <a:latin typeface="Times New Roman" panose="02020603050405020304" pitchFamily="18" charset="0"/>
                <a:cs typeface="Times New Roman" panose="02020603050405020304" pitchFamily="18" charset="0"/>
              </a:rPr>
              <a:t>лна</a:t>
            </a:r>
            <a:r>
              <a:rPr lang="ru-RU" b="1" dirty="0">
                <a:solidFill>
                  <a:schemeClr val="tx1"/>
                </a:solidFill>
                <a:latin typeface="Times New Roman" panose="02020603050405020304" pitchFamily="18" charset="0"/>
                <a:cs typeface="Times New Roman" panose="02020603050405020304" pitchFamily="18" charset="0"/>
              </a:rPr>
              <a:t> подняла бойцов в атаку, первой ворвалась в окопы противника и несколькими бросками гранат уничтожила 15 вражеских солдат и офицеров. Смертельно раненая, она стрела по врагу до тех пор, пока оружие не выпало у нее из рук.</a:t>
            </a:r>
          </a:p>
        </p:txBody>
      </p:sp>
      <p:pic>
        <p:nvPicPr>
          <p:cNvPr id="6" name="Picture 2" descr="C:\Users\Юлия\Desktop\b8ac214da8b5954656e288c076274307.jpg">
            <a:extLst>
              <a:ext uri="{FF2B5EF4-FFF2-40B4-BE49-F238E27FC236}">
                <a16:creationId xmlns:a16="http://schemas.microsoft.com/office/drawing/2014/main" id="{A3DC8C15-F362-C2F6-A3DD-D9E2BCF94209}"/>
              </a:ext>
            </a:extLst>
          </p:cNvPr>
          <p:cNvPicPr>
            <a:picLocks noChangeAspect="1" noChangeArrowheads="1"/>
          </p:cNvPicPr>
          <p:nvPr/>
        </p:nvPicPr>
        <p:blipFill>
          <a:blip r:embed="rId3" cstate="print"/>
          <a:srcRect/>
          <a:stretch>
            <a:fillRect/>
          </a:stretch>
        </p:blipFill>
        <p:spPr bwMode="auto">
          <a:xfrm>
            <a:off x="6740326" y="157207"/>
            <a:ext cx="5129349" cy="3502882"/>
          </a:xfrm>
          <a:prstGeom prst="rect">
            <a:avLst/>
          </a:prstGeom>
          <a:noFill/>
          <a:ln w="76200">
            <a:solidFill>
              <a:schemeClr val="tx2">
                <a:lumMod val="60000"/>
                <a:lumOff val="40000"/>
              </a:schemeClr>
            </a:solidFill>
          </a:ln>
        </p:spPr>
      </p:pic>
      <p:sp>
        <p:nvSpPr>
          <p:cNvPr id="8" name="TextBox 7">
            <a:extLst>
              <a:ext uri="{FF2B5EF4-FFF2-40B4-BE49-F238E27FC236}">
                <a16:creationId xmlns:a16="http://schemas.microsoft.com/office/drawing/2014/main" id="{6D097A06-45D8-1CD3-5986-E1A8CB6CE076}"/>
              </a:ext>
            </a:extLst>
          </p:cNvPr>
          <p:cNvSpPr txBox="1"/>
          <p:nvPr/>
        </p:nvSpPr>
        <p:spPr>
          <a:xfrm>
            <a:off x="5712715" y="4738455"/>
            <a:ext cx="6156960" cy="1631216"/>
          </a:xfrm>
          <a:prstGeom prst="rect">
            <a:avLst/>
          </a:prstGeom>
          <a:solidFill>
            <a:schemeClr val="tx2">
              <a:lumMod val="40000"/>
              <a:lumOff val="60000"/>
            </a:schemeClr>
          </a:solidFill>
          <a:ln w="76200">
            <a:solidFill>
              <a:schemeClr val="accent1"/>
            </a:solidFill>
          </a:ln>
        </p:spPr>
        <p:txBody>
          <a:bodyPr wrap="square">
            <a:spAutoFit/>
          </a:bodyPr>
          <a:lstStyle/>
          <a:p>
            <a:pPr algn="just"/>
            <a:r>
              <a:rPr lang="ru-RU" sz="2000" b="1" i="0" dirty="0">
                <a:effectLst/>
                <a:latin typeface="Times New Roman" panose="02020603050405020304" pitchFamily="18" charset="0"/>
                <a:cs typeface="Times New Roman" panose="02020603050405020304" pitchFamily="18" charset="0"/>
              </a:rPr>
              <a:t>9 января 1943 года Гуля Королёва была посмертно награждена Орденом Красного Знамени.</a:t>
            </a:r>
          </a:p>
          <a:p>
            <a:pPr algn="just"/>
            <a:endParaRPr lang="ru-RU" sz="2000" b="1" i="0" dirty="0">
              <a:effectLst/>
              <a:latin typeface="Times New Roman" panose="02020603050405020304" pitchFamily="18" charset="0"/>
              <a:cs typeface="Times New Roman" panose="02020603050405020304" pitchFamily="18" charset="0"/>
            </a:endParaRPr>
          </a:p>
          <a:p>
            <a:pPr algn="just"/>
            <a:r>
              <a:rPr lang="ru-RU" sz="2000" b="1" i="0" dirty="0">
                <a:effectLst/>
                <a:latin typeface="Times New Roman" panose="02020603050405020304" pitchFamily="18" charset="0"/>
                <a:cs typeface="Times New Roman" panose="02020603050405020304" pitchFamily="18" charset="0"/>
              </a:rPr>
              <a:t>В честь Гули названы улицы в Волгограде (Сталинграде), Междуреченске, Днепропетровске.</a:t>
            </a:r>
            <a:endParaRPr lang="ru-RU" sz="2000" b="1" dirty="0">
              <a:latin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FDFC8525-A055-7671-34E8-5803C5D87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628" y="157207"/>
            <a:ext cx="1962150" cy="2781300"/>
          </a:xfrm>
          <a:prstGeom prst="rect">
            <a:avLst/>
          </a:prstGeom>
          <a:ln w="76200">
            <a:solidFill>
              <a:schemeClr val="tx2">
                <a:lumMod val="60000"/>
                <a:lumOff val="40000"/>
              </a:schemeClr>
            </a:solidFill>
          </a:ln>
        </p:spPr>
      </p:pic>
      <p:pic>
        <p:nvPicPr>
          <p:cNvPr id="2" name="Рисунок 1">
            <a:extLst>
              <a:ext uri="{FF2B5EF4-FFF2-40B4-BE49-F238E27FC236}">
                <a16:creationId xmlns:a16="http://schemas.microsoft.com/office/drawing/2014/main" id="{72F234E8-96EF-C124-A03E-74C6CF9E7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373" y="3123387"/>
            <a:ext cx="1588427" cy="1553129"/>
          </a:xfrm>
          <a:prstGeom prst="rect">
            <a:avLst/>
          </a:prstGeom>
        </p:spPr>
      </p:pic>
    </p:spTree>
    <p:extLst>
      <p:ext uri="{BB962C8B-B14F-4D97-AF65-F5344CB8AC3E}">
        <p14:creationId xmlns:p14="http://schemas.microsoft.com/office/powerpoint/2010/main" val="382365366"/>
      </p:ext>
    </p:extLst>
  </p:cSld>
  <p:clrMapOvr>
    <a:masterClrMapping/>
  </p:clrMapOvr>
  <p:transition spd="slow" advClick="0" advTm="15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47B23FD-C4E5-E713-B37A-48E60779F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Прямоугольник: скругленные углы 1">
            <a:extLst>
              <a:ext uri="{FF2B5EF4-FFF2-40B4-BE49-F238E27FC236}">
                <a16:creationId xmlns:a16="http://schemas.microsoft.com/office/drawing/2014/main" id="{66E95D3F-C206-2701-398E-DEC50D78F6EC}"/>
              </a:ext>
            </a:extLst>
          </p:cNvPr>
          <p:cNvSpPr/>
          <p:nvPr/>
        </p:nvSpPr>
        <p:spPr>
          <a:xfrm>
            <a:off x="226423" y="437605"/>
            <a:ext cx="7428411" cy="5982789"/>
          </a:xfrm>
          <a:prstGeom prst="roundRect">
            <a:avLst/>
          </a:prstGeom>
          <a:solidFill>
            <a:schemeClr val="tx2">
              <a:lumMod val="40000"/>
              <a:lumOff val="60000"/>
            </a:schemeClr>
          </a:solidFill>
          <a:ln w="762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МИХАИЛ АВЕРЬЯНОВИЧ ПАНИКАХА, </a:t>
            </a:r>
          </a:p>
          <a:p>
            <a:pPr algn="ctr"/>
            <a:r>
              <a:rPr lang="ru-RU" b="1" dirty="0">
                <a:solidFill>
                  <a:srgbClr val="FF0000"/>
                </a:solidFill>
                <a:latin typeface="Times New Roman" panose="02020603050405020304" pitchFamily="18" charset="0"/>
                <a:cs typeface="Times New Roman" panose="02020603050405020304" pitchFamily="18" charset="0"/>
              </a:rPr>
              <a:t>ГЕРОЙ СОВЕТСКОГО СОЮЗА.</a:t>
            </a:r>
          </a:p>
          <a:p>
            <a:pPr algn="ctr"/>
            <a:endParaRPr lang="ru-RU" b="1" dirty="0">
              <a:solidFill>
                <a:srgbClr val="FF0000"/>
              </a:solidFill>
              <a:latin typeface="Times New Roman" panose="02020603050405020304" pitchFamily="18" charset="0"/>
              <a:cs typeface="Times New Roman" panose="02020603050405020304" pitchFamily="18" charset="0"/>
            </a:endParaRPr>
          </a:p>
          <a:p>
            <a:pPr algn="just"/>
            <a:r>
              <a:rPr lang="ru-RU" b="1" i="0" dirty="0">
                <a:solidFill>
                  <a:srgbClr val="000000"/>
                </a:solidFill>
                <a:effectLst/>
                <a:latin typeface="Times New Roman" panose="02020603050405020304" pitchFamily="18" charset="0"/>
                <a:cs typeface="Times New Roman" panose="02020603050405020304" pitchFamily="18" charset="0"/>
              </a:rPr>
              <a:t>       2 октября на позиции, которые занимал взвод </a:t>
            </a:r>
            <a:r>
              <a:rPr lang="ru-RU" b="1" i="0" dirty="0" err="1">
                <a:solidFill>
                  <a:srgbClr val="000000"/>
                </a:solidFill>
                <a:effectLst/>
                <a:latin typeface="Times New Roman" panose="02020603050405020304" pitchFamily="18" charset="0"/>
                <a:cs typeface="Times New Roman" panose="02020603050405020304" pitchFamily="18" charset="0"/>
              </a:rPr>
              <a:t>Паникахо</a:t>
            </a:r>
            <a:r>
              <a:rPr lang="ru-RU" b="1" i="0" dirty="0">
                <a:solidFill>
                  <a:srgbClr val="000000"/>
                </a:solidFill>
                <a:effectLst/>
                <a:latin typeface="Times New Roman" panose="02020603050405020304" pitchFamily="18" charset="0"/>
                <a:cs typeface="Times New Roman" panose="02020603050405020304" pitchFamily="18" charset="0"/>
              </a:rPr>
              <a:t>, наступала группа немцев численностью до роты при поддержке 7 танков. Первая атака была отбита, но враг получил подкрепление и снова пошел в наступление. У бойцов не осталось патронов к противотанковым ружьям, у Михаила было только две бутылки с зажигательной смесью КС, воспламенявшиеся от контакта смеси с воздухом.</a:t>
            </a:r>
          </a:p>
          <a:p>
            <a:pPr algn="just"/>
            <a:r>
              <a:rPr lang="ru-RU" b="1" i="0" dirty="0">
                <a:solidFill>
                  <a:srgbClr val="000000"/>
                </a:solidFill>
                <a:effectLst/>
                <a:latin typeface="Times New Roman" panose="02020603050405020304" pitchFamily="18" charset="0"/>
                <a:cs typeface="Times New Roman" panose="02020603050405020304" pitchFamily="18" charset="0"/>
              </a:rPr>
              <a:t>        В момент, когда Михаил хотел метнуть бутылку в танк, в неё попал патрон, окоп загорелся, однако матрос, сгорая заживо, со страшным криком бросился со второй бутылкой на второй вражеский танк и поджёг его, бросив КС в моторное отделение. Оставшиеся в живых красноармейцы также поднялись в атаку, уничтожив гранатами ещё два танка. Немцы в страхе отступили.</a:t>
            </a:r>
          </a:p>
          <a:p>
            <a:pPr algn="just"/>
            <a:r>
              <a:rPr lang="ru-RU" b="1" i="0" dirty="0">
                <a:solidFill>
                  <a:srgbClr val="000000"/>
                </a:solidFill>
                <a:effectLst/>
                <a:latin typeface="Times New Roman" panose="02020603050405020304" pitchFamily="18" charset="0"/>
                <a:cs typeface="Times New Roman" panose="02020603050405020304" pitchFamily="18" charset="0"/>
              </a:rPr>
              <a:t>        Михаил погиб, однако подвиг был совершён у всех на виду, и о нем много писали в газетах. Парень был посмертно представлен к званию </a:t>
            </a:r>
            <a:r>
              <a:rPr lang="ru-RU" b="1" i="0" dirty="0">
                <a:solidFill>
                  <a:srgbClr val="FF0000"/>
                </a:solidFill>
                <a:effectLst/>
                <a:latin typeface="Times New Roman" panose="02020603050405020304" pitchFamily="18" charset="0"/>
                <a:cs typeface="Times New Roman" panose="02020603050405020304" pitchFamily="18" charset="0"/>
              </a:rPr>
              <a:t>Героя СССР.</a:t>
            </a:r>
          </a:p>
          <a:p>
            <a:pPr algn="ct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5" name="Picture 5">
            <a:extLst>
              <a:ext uri="{FF2B5EF4-FFF2-40B4-BE49-F238E27FC236}">
                <a16:creationId xmlns:a16="http://schemas.microsoft.com/office/drawing/2014/main" id="{F7323E0F-DEB3-BB88-6435-D1FEECF47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746" y="840648"/>
            <a:ext cx="3734570" cy="4846049"/>
          </a:xfrm>
          <a:prstGeom prst="rect">
            <a:avLst/>
          </a:prstGeom>
          <a:noFill/>
          <a:ln w="7620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EEBC7978-3578-74A6-AB0C-F591FA35E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9414" y="4262846"/>
            <a:ext cx="1588427" cy="1553129"/>
          </a:xfrm>
          <a:prstGeom prst="rect">
            <a:avLst/>
          </a:prstGeom>
        </p:spPr>
      </p:pic>
    </p:spTree>
    <p:extLst>
      <p:ext uri="{BB962C8B-B14F-4D97-AF65-F5344CB8AC3E}">
        <p14:creationId xmlns:p14="http://schemas.microsoft.com/office/powerpoint/2010/main" val="1218169910"/>
      </p:ext>
    </p:extLst>
  </p:cSld>
  <p:clrMapOvr>
    <a:masterClrMapping/>
  </p:clrMapOvr>
  <p:transition spd="slow" advClick="0" advTm="15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3179C66-45CF-8608-A575-F2C461DAE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37"/>
            <a:ext cx="12191999" cy="6858000"/>
          </a:xfrm>
          <a:prstGeom prst="rect">
            <a:avLst/>
          </a:prstGeom>
        </p:spPr>
      </p:pic>
      <p:sp>
        <p:nvSpPr>
          <p:cNvPr id="7" name="TextBox 6">
            <a:extLst>
              <a:ext uri="{FF2B5EF4-FFF2-40B4-BE49-F238E27FC236}">
                <a16:creationId xmlns:a16="http://schemas.microsoft.com/office/drawing/2014/main" id="{53033B57-B5CE-F4A9-4DA3-C86FDCA12A7D}"/>
              </a:ext>
            </a:extLst>
          </p:cNvPr>
          <p:cNvSpPr txBox="1"/>
          <p:nvPr/>
        </p:nvSpPr>
        <p:spPr>
          <a:xfrm>
            <a:off x="174169" y="5770813"/>
            <a:ext cx="6156960" cy="923330"/>
          </a:xfrm>
          <a:prstGeom prst="rect">
            <a:avLst/>
          </a:prstGeom>
          <a:solidFill>
            <a:schemeClr val="accent2">
              <a:lumMod val="60000"/>
              <a:lumOff val="40000"/>
            </a:schemeClr>
          </a:solidFill>
          <a:ln w="76200">
            <a:solidFill>
              <a:schemeClr val="tx2">
                <a:lumMod val="60000"/>
                <a:lumOff val="40000"/>
              </a:schemeClr>
            </a:solidFill>
          </a:ln>
        </p:spPr>
        <p:txBody>
          <a:bodyPr wrap="square">
            <a:spAutoFit/>
          </a:bodyPr>
          <a:lstStyle/>
          <a:p>
            <a:pPr algn="just" eaLnBrk="1" hangingPunct="1">
              <a:spcBef>
                <a:spcPct val="0"/>
              </a:spcBef>
              <a:buClrTx/>
              <a:buSzTx/>
              <a:buFontTx/>
              <a:buNone/>
            </a:pPr>
            <a:r>
              <a:rPr lang="ru-RU" altLang="ru-RU" b="1" dirty="0">
                <a:latin typeface="Times New Roman" panose="02020603050405020304" pitchFamily="18" charset="0"/>
                <a:cs typeface="Times New Roman" panose="02020603050405020304" pitchFamily="18" charset="0"/>
              </a:rPr>
              <a:t>В Волгограде н</a:t>
            </a:r>
            <a:r>
              <a:rPr lang="en-US" altLang="ru-RU" b="1" dirty="0">
                <a:latin typeface="Times New Roman" panose="02020603050405020304" pitchFamily="18" charset="0"/>
                <a:cs typeface="Times New Roman" panose="02020603050405020304" pitchFamily="18" charset="0"/>
              </a:rPr>
              <a:t>а пересечении проспекта Металлургов и ул.Таращанцев расположен памятник Михаилу Паникахе.</a:t>
            </a:r>
            <a:r>
              <a:rPr lang="en-US" altLang="ru-RU" sz="1800" b="1"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CD10C027-198E-3CF4-A57B-63BBC1479594}"/>
              </a:ext>
            </a:extLst>
          </p:cNvPr>
          <p:cNvSpPr txBox="1"/>
          <p:nvPr/>
        </p:nvSpPr>
        <p:spPr>
          <a:xfrm>
            <a:off x="7027815" y="2674230"/>
            <a:ext cx="4406538" cy="3416320"/>
          </a:xfrm>
          <a:prstGeom prst="rect">
            <a:avLst/>
          </a:prstGeom>
          <a:solidFill>
            <a:schemeClr val="accent2">
              <a:lumMod val="60000"/>
              <a:lumOff val="40000"/>
            </a:schemeClr>
          </a:solidFill>
          <a:ln w="76200">
            <a:solidFill>
              <a:schemeClr val="tx2">
                <a:lumMod val="60000"/>
                <a:lumOff val="40000"/>
              </a:schemeClr>
            </a:solidFill>
          </a:ln>
        </p:spPr>
        <p:txBody>
          <a:bodyPr wrap="square">
            <a:spAutoFit/>
          </a:bodyPr>
          <a:lstStyle/>
          <a:p>
            <a:pPr algn="just"/>
            <a:r>
              <a:rPr lang="ru-RU" b="1" dirty="0">
                <a:latin typeface="Times New Roman" panose="02020603050405020304" pitchFamily="18" charset="0"/>
                <a:cs typeface="Times New Roman" panose="02020603050405020304" pitchFamily="18" charset="0"/>
              </a:rPr>
              <a:t>Скульптура была открыта в 1975 году. Авторами выступили скульптор Харитонов, архитектор Белоусов. Памятник посвящен Михаилу </a:t>
            </a:r>
            <a:r>
              <a:rPr lang="ru-RU" b="1" dirty="0" err="1">
                <a:latin typeface="Times New Roman" panose="02020603050405020304" pitchFamily="18" charset="0"/>
                <a:cs typeface="Times New Roman" panose="02020603050405020304" pitchFamily="18" charset="0"/>
              </a:rPr>
              <a:t>Паникахе</a:t>
            </a:r>
            <a:r>
              <a:rPr lang="ru-RU" b="1" dirty="0">
                <a:latin typeface="Times New Roman" panose="02020603050405020304" pitchFamily="18" charset="0"/>
                <a:cs typeface="Times New Roman" panose="02020603050405020304" pitchFamily="18" charset="0"/>
              </a:rPr>
              <a:t> – герою Сталинградской битвы. В 1942 году он, пожертвовав жизнью, прыгнул на танк с бутылкой зажигательной смеси. Шестиметровый памятник изображает Михаила </a:t>
            </a:r>
            <a:r>
              <a:rPr lang="ru-RU" b="1" dirty="0" err="1">
                <a:latin typeface="Times New Roman" panose="02020603050405020304" pitchFamily="18" charset="0"/>
                <a:cs typeface="Times New Roman" panose="02020603050405020304" pitchFamily="18" charset="0"/>
              </a:rPr>
              <a:t>Паникаху</a:t>
            </a:r>
            <a:r>
              <a:rPr lang="ru-RU" b="1" dirty="0">
                <a:latin typeface="Times New Roman" panose="02020603050405020304" pitchFamily="18" charset="0"/>
                <a:cs typeface="Times New Roman" panose="02020603050405020304" pitchFamily="18" charset="0"/>
              </a:rPr>
              <a:t> в прыжке. Скульптура сделана из меди, стоит на железобетонном постаменте.</a:t>
            </a:r>
          </a:p>
        </p:txBody>
      </p:sp>
      <p:sp>
        <p:nvSpPr>
          <p:cNvPr id="4" name="TextBox 3">
            <a:extLst>
              <a:ext uri="{FF2B5EF4-FFF2-40B4-BE49-F238E27FC236}">
                <a16:creationId xmlns:a16="http://schemas.microsoft.com/office/drawing/2014/main" id="{AC3384B1-C50F-B496-74D8-6277487F157B}"/>
              </a:ext>
            </a:extLst>
          </p:cNvPr>
          <p:cNvSpPr txBox="1"/>
          <p:nvPr/>
        </p:nvSpPr>
        <p:spPr>
          <a:xfrm>
            <a:off x="7088777" y="237572"/>
            <a:ext cx="4110445" cy="1754326"/>
          </a:xfrm>
          <a:prstGeom prst="rect">
            <a:avLst/>
          </a:prstGeom>
          <a:solidFill>
            <a:schemeClr val="tx2">
              <a:lumMod val="40000"/>
              <a:lumOff val="60000"/>
            </a:schemeClr>
          </a:solidFill>
          <a:ln w="76200">
            <a:solidFill>
              <a:schemeClr val="tx2">
                <a:lumMod val="60000"/>
                <a:lumOff val="40000"/>
              </a:schemeClr>
            </a:solidFill>
          </a:ln>
        </p:spPr>
        <p:txBody>
          <a:bodyPr wrap="square">
            <a:spAutoFit/>
          </a:bodyPr>
          <a:lstStyle/>
          <a:p>
            <a:pPr algn="just"/>
            <a:r>
              <a:rPr lang="ru-RU" b="1" i="0" dirty="0">
                <a:solidFill>
                  <a:srgbClr val="000000"/>
                </a:solidFill>
                <a:effectLst/>
                <a:latin typeface="Times New Roman" panose="02020603050405020304" pitchFamily="18" charset="0"/>
                <a:cs typeface="Times New Roman" panose="02020603050405020304" pitchFamily="18" charset="0"/>
              </a:rPr>
              <a:t>В Волгограде много памятников, посвященных Великой Отечественной войне. Это не случайно, ведь в этом городе решалась судьба Отечества – всего Советского Союза.</a:t>
            </a:r>
            <a:endParaRPr lang="ru-RU" b="1" dirty="0">
              <a:latin typeface="Times New Roman" panose="02020603050405020304" pitchFamily="18" charset="0"/>
              <a:cs typeface="Times New Roman" panose="02020603050405020304" pitchFamily="18" charset="0"/>
            </a:endParaRPr>
          </a:p>
        </p:txBody>
      </p:sp>
      <p:pic>
        <p:nvPicPr>
          <p:cNvPr id="2050" name="Picture 2" descr="Последняя атака матроса: подвиг Михаила Паникахо В Волгограде много памятников, посвященных Великой Отечественной войне.-5">
            <a:extLst>
              <a:ext uri="{FF2B5EF4-FFF2-40B4-BE49-F238E27FC236}">
                <a16:creationId xmlns:a16="http://schemas.microsoft.com/office/drawing/2014/main" id="{686AAA64-963A-CD29-138B-39077BFCA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06" y="198302"/>
            <a:ext cx="6096000" cy="5414291"/>
          </a:xfrm>
          <a:prstGeom prst="rect">
            <a:avLst/>
          </a:prstGeom>
          <a:noFill/>
          <a:ln w="7620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396250"/>
      </p:ext>
    </p:extLst>
  </p:cSld>
  <p:clrMapOvr>
    <a:masterClrMapping/>
  </p:clrMapOvr>
  <p:transition spd="slow" advClick="0" advTm="15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47B23FD-C4E5-E713-B37A-48E60779F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Рисунок 4" descr="9.05.2008 г (92).JPG">
            <a:extLst>
              <a:ext uri="{FF2B5EF4-FFF2-40B4-BE49-F238E27FC236}">
                <a16:creationId xmlns:a16="http://schemas.microsoft.com/office/drawing/2014/main" id="{83E9CFBA-E102-4278-99B4-5B36C4F7C00C}"/>
              </a:ext>
            </a:extLst>
          </p:cNvPr>
          <p:cNvPicPr>
            <a:picLocks noChangeAspect="1"/>
          </p:cNvPicPr>
          <p:nvPr/>
        </p:nvPicPr>
        <p:blipFill>
          <a:blip r:embed="rId3" cstate="screen"/>
          <a:stretch>
            <a:fillRect/>
          </a:stretch>
        </p:blipFill>
        <p:spPr>
          <a:xfrm>
            <a:off x="7595561" y="235157"/>
            <a:ext cx="4385816" cy="5847754"/>
          </a:xfrm>
          <a:prstGeom prst="rect">
            <a:avLst/>
          </a:prstGeom>
          <a:solidFill>
            <a:srgbClr val="FFFFFF">
              <a:shade val="85000"/>
            </a:srgbClr>
          </a:solidFill>
          <a:ln w="88900"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a:extLst>
              <a:ext uri="{FF2B5EF4-FFF2-40B4-BE49-F238E27FC236}">
                <a16:creationId xmlns:a16="http://schemas.microsoft.com/office/drawing/2014/main" id="{066CCE47-D369-19A6-5CD2-A5D3B43E3ED8}"/>
              </a:ext>
            </a:extLst>
          </p:cNvPr>
          <p:cNvSpPr/>
          <p:nvPr/>
        </p:nvSpPr>
        <p:spPr>
          <a:xfrm>
            <a:off x="7118712" y="6046389"/>
            <a:ext cx="3239589" cy="523220"/>
          </a:xfrm>
          <a:prstGeom prst="rect">
            <a:avLst/>
          </a:prstGeom>
          <a:solidFill>
            <a:schemeClr val="accent2">
              <a:lumMod val="60000"/>
              <a:lumOff val="40000"/>
            </a:schemeClr>
          </a:solidFill>
          <a:ln w="76200">
            <a:solidFill>
              <a:schemeClr val="tx2">
                <a:lumMod val="60000"/>
                <a:lumOff val="40000"/>
              </a:schemeClr>
            </a:solidFill>
          </a:ln>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«Дом Павлова» </a:t>
            </a:r>
          </a:p>
        </p:txBody>
      </p:sp>
      <p:pic>
        <p:nvPicPr>
          <p:cNvPr id="4" name="Рисунок 3">
            <a:extLst>
              <a:ext uri="{FF2B5EF4-FFF2-40B4-BE49-F238E27FC236}">
                <a16:creationId xmlns:a16="http://schemas.microsoft.com/office/drawing/2014/main" id="{5046AAA9-8EE0-D73B-499A-01FC9427E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6724" y="5165873"/>
            <a:ext cx="1588427" cy="1553129"/>
          </a:xfrm>
          <a:prstGeom prst="rect">
            <a:avLst/>
          </a:prstGeom>
        </p:spPr>
      </p:pic>
      <p:pic>
        <p:nvPicPr>
          <p:cNvPr id="12" name="Рисунок 11">
            <a:extLst>
              <a:ext uri="{FF2B5EF4-FFF2-40B4-BE49-F238E27FC236}">
                <a16:creationId xmlns:a16="http://schemas.microsoft.com/office/drawing/2014/main" id="{EC6B9F95-8357-006B-FF62-1EB8ECFB9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113" y="2841930"/>
            <a:ext cx="6404608" cy="3877072"/>
          </a:xfrm>
          <a:prstGeom prst="rect">
            <a:avLst/>
          </a:prstGeom>
          <a:ln w="76200">
            <a:solidFill>
              <a:schemeClr val="accent1"/>
            </a:solidFill>
          </a:ln>
        </p:spPr>
      </p:pic>
      <p:sp>
        <p:nvSpPr>
          <p:cNvPr id="13" name="TextBox 12">
            <a:extLst>
              <a:ext uri="{FF2B5EF4-FFF2-40B4-BE49-F238E27FC236}">
                <a16:creationId xmlns:a16="http://schemas.microsoft.com/office/drawing/2014/main" id="{95CC035C-4B2F-CF44-7FFA-571D6583F2CB}"/>
              </a:ext>
            </a:extLst>
          </p:cNvPr>
          <p:cNvSpPr txBox="1"/>
          <p:nvPr/>
        </p:nvSpPr>
        <p:spPr>
          <a:xfrm>
            <a:off x="100993" y="85586"/>
            <a:ext cx="7393577" cy="2862322"/>
          </a:xfrm>
          <a:prstGeom prst="rect">
            <a:avLst/>
          </a:prstGeom>
          <a:solidFill>
            <a:schemeClr val="accent2">
              <a:lumMod val="40000"/>
              <a:lumOff val="60000"/>
            </a:schemeClr>
          </a:solidFill>
          <a:ln w="76200">
            <a:solidFill>
              <a:schemeClr val="accent1"/>
            </a:solidFill>
          </a:ln>
        </p:spPr>
        <p:txBody>
          <a:bodyPr wrap="square">
            <a:spAutoFit/>
          </a:bodyPr>
          <a:lstStyle/>
          <a:p>
            <a:pPr algn="just"/>
            <a:r>
              <a:rPr lang="ru-RU" b="1" dirty="0">
                <a:solidFill>
                  <a:srgbClr val="111111"/>
                </a:solidFill>
                <a:latin typeface="Times New Roman" panose="02020603050405020304" pitchFamily="18" charset="0"/>
                <a:cs typeface="Times New Roman" panose="02020603050405020304" pitchFamily="18" charset="0"/>
              </a:rPr>
              <a:t>С</a:t>
            </a:r>
            <a:r>
              <a:rPr lang="ru-RU" b="1" i="0" dirty="0">
                <a:solidFill>
                  <a:srgbClr val="111111"/>
                </a:solidFill>
                <a:effectLst/>
                <a:latin typeface="Times New Roman" panose="02020603050405020304" pitchFamily="18" charset="0"/>
                <a:cs typeface="Times New Roman" panose="02020603050405020304" pitchFamily="18" charset="0"/>
              </a:rPr>
              <a:t>разу после окончания войны началось восстановление дома Павлова. Несколько месяцев, женщины-строители собирали практически по кусочкам разрушенное здание. Но восстановили его одним из первых во всем городе.</a:t>
            </a:r>
          </a:p>
          <a:p>
            <a:pPr algn="just"/>
            <a:r>
              <a:rPr lang="ru-RU" b="1" i="0" dirty="0">
                <a:solidFill>
                  <a:srgbClr val="111111"/>
                </a:solidFill>
                <a:effectLst/>
                <a:latin typeface="Times New Roman" panose="02020603050405020304" pitchFamily="18" charset="0"/>
                <a:cs typeface="Times New Roman" panose="02020603050405020304" pitchFamily="18" charset="0"/>
              </a:rPr>
              <a:t>На сегодняшний день сохранена лишь торцевая часть стены дома. Именно на ней в 1985 году была размещена надпись с именем Павлова. Сейчас это обыкновенное жилое здание, а о бывших военных действиях напоминает лишь мемориальная стена.</a:t>
            </a:r>
          </a:p>
          <a:p>
            <a:pPr algn="just"/>
            <a:r>
              <a:rPr lang="ru-RU" b="1" dirty="0">
                <a:solidFill>
                  <a:srgbClr val="111111"/>
                </a:solidFill>
                <a:latin typeface="Times New Roman" panose="02020603050405020304" pitchFamily="18" charset="0"/>
                <a:cs typeface="Times New Roman" panose="02020603050405020304" pitchFamily="18" charset="0"/>
              </a:rPr>
              <a:t>Надпись на стене </a:t>
            </a:r>
            <a:r>
              <a:rPr lang="ru-RU" b="1" dirty="0">
                <a:solidFill>
                  <a:srgbClr val="FF0000"/>
                </a:solidFill>
                <a:latin typeface="Times New Roman" panose="02020603050405020304" pitchFamily="18" charset="0"/>
                <a:cs typeface="Times New Roman" panose="02020603050405020304" pitchFamily="18" charset="0"/>
              </a:rPr>
              <a:t>«В жоме этом слились воедино подвиг ратный и трудовой! Отстоим тебя, родной Сталинград!»</a:t>
            </a:r>
            <a:endParaRPr lang="ru-RU"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5015993"/>
      </p:ext>
    </p:extLst>
  </p:cSld>
  <p:clrMapOvr>
    <a:masterClrMapping/>
  </p:clrMapOvr>
  <p:transition spd="slow" advClick="0" advTm="15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1306857-EBDF-12F1-79B3-46465C162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2" descr="mam1">
            <a:extLst>
              <a:ext uri="{FF2B5EF4-FFF2-40B4-BE49-F238E27FC236}">
                <a16:creationId xmlns:a16="http://schemas.microsoft.com/office/drawing/2014/main" id="{BF2D7CE2-041A-E2A1-64B6-A762B7DDE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47D9E5E-0495-6F8F-1A10-5D2D441D0EF5}"/>
              </a:ext>
            </a:extLst>
          </p:cNvPr>
          <p:cNvSpPr txBox="1"/>
          <p:nvPr/>
        </p:nvSpPr>
        <p:spPr>
          <a:xfrm>
            <a:off x="9274628" y="680119"/>
            <a:ext cx="2786743" cy="5755422"/>
          </a:xfrm>
          <a:prstGeom prst="rect">
            <a:avLst/>
          </a:prstGeom>
          <a:solidFill>
            <a:schemeClr val="accent2">
              <a:lumMod val="60000"/>
              <a:lumOff val="40000"/>
            </a:schemeClr>
          </a:solidFill>
          <a:ln w="76200">
            <a:solidFill>
              <a:schemeClr val="tx2">
                <a:lumMod val="60000"/>
                <a:lumOff val="40000"/>
              </a:schemeClr>
            </a:solidFill>
          </a:ln>
        </p:spPr>
        <p:txBody>
          <a:bodyPr wrap="square">
            <a:spAutoFit/>
          </a:bodyPr>
          <a:lstStyle/>
          <a:p>
            <a:pPr algn="just" eaLnBrk="1" hangingPunct="1">
              <a:lnSpc>
                <a:spcPct val="80000"/>
              </a:lnSpc>
              <a:spcBef>
                <a:spcPct val="20000"/>
              </a:spcBef>
              <a:buClr>
                <a:schemeClr val="hlink"/>
              </a:buClr>
              <a:buSzPct val="80000"/>
              <a:buFont typeface="Wingdings" pitchFamily="2" charset="2"/>
              <a:buNone/>
              <a:defRPr/>
            </a:pPr>
            <a:r>
              <a:rPr lang="ru-RU" sz="2000" b="1" dirty="0">
                <a:latin typeface="Times New Roman" panose="02020603050405020304" pitchFamily="18" charset="0"/>
                <a:cs typeface="Times New Roman" panose="02020603050405020304" pitchFamily="18" charset="0"/>
              </a:rPr>
              <a:t>Идея сооружения в городе-герое величественного монумента, в память о великом сражении, возникла почти сразу после окончания битвы. Это самый крупный монумент, посвященный событиям Второй мировой войны, из всех, построенных где-либо в мире. Протяженность мемориального комплекса от подножия до вершины холма составляет 1,5 км, все сооружения выполнены из железобетона. </a:t>
            </a:r>
            <a:endParaRPr lang="ru-RU"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9AAFA58-ECA9-1468-86E8-7898C9935C00}"/>
              </a:ext>
            </a:extLst>
          </p:cNvPr>
          <p:cNvSpPr txBox="1"/>
          <p:nvPr/>
        </p:nvSpPr>
        <p:spPr>
          <a:xfrm>
            <a:off x="200298" y="6211669"/>
            <a:ext cx="8743404" cy="646331"/>
          </a:xfrm>
          <a:prstGeom prst="rect">
            <a:avLst/>
          </a:prstGeom>
          <a:solidFill>
            <a:schemeClr val="accent2">
              <a:lumMod val="60000"/>
              <a:lumOff val="40000"/>
            </a:schemeClr>
          </a:solidFill>
          <a:ln w="76200">
            <a:solidFill>
              <a:srgbClr val="FF0000"/>
            </a:solidFill>
          </a:ln>
        </p:spPr>
        <p:txBody>
          <a:bodyPr wrap="square">
            <a:spAutoFit/>
          </a:bodyPr>
          <a:lstStyle/>
          <a:p>
            <a:pPr algn="just" eaLnBrk="1" hangingPunct="1">
              <a:defRPr/>
            </a:pPr>
            <a:r>
              <a:rPr lang="ru-RU" sz="1800" b="1" dirty="0">
                <a:latin typeface="Times New Roman" panose="02020603050405020304" pitchFamily="18" charset="0"/>
                <a:cs typeface="Times New Roman" panose="02020603050405020304" pitchFamily="18" charset="0"/>
              </a:rPr>
              <a:t>ИСТОРИКО-МЕМОРИАЛЬНЫЙ КОМПЛЕКС  «ГЕРОЯМ СТАЛИНГРАДСКОЙ БИТВЫ»</a:t>
            </a:r>
            <a:r>
              <a:rPr lang="ru-RU" b="1" dirty="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НА МАМАЕВОМ КУРГАНЕ.</a:t>
            </a:r>
          </a:p>
        </p:txBody>
      </p:sp>
    </p:spTree>
    <p:extLst>
      <p:ext uri="{BB962C8B-B14F-4D97-AF65-F5344CB8AC3E}">
        <p14:creationId xmlns:p14="http://schemas.microsoft.com/office/powerpoint/2010/main" val="2954584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FF51CB3-6477-BAF8-BF0A-78D019C24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2" descr="C:\Users\Юлия\Desktop\7ee5b3d1fa6164333f2b0b7d3d52bb38.jpg">
            <a:extLst>
              <a:ext uri="{FF2B5EF4-FFF2-40B4-BE49-F238E27FC236}">
                <a16:creationId xmlns:a16="http://schemas.microsoft.com/office/drawing/2014/main" id="{8DB84FEC-A14B-C151-1129-A4FEE9925AA1}"/>
              </a:ext>
            </a:extLst>
          </p:cNvPr>
          <p:cNvPicPr>
            <a:picLocks noGrp="1" noChangeAspect="1" noChangeArrowheads="1"/>
          </p:cNvPicPr>
          <p:nvPr>
            <p:ph idx="1"/>
          </p:nvPr>
        </p:nvPicPr>
        <p:blipFill>
          <a:blip r:embed="rId3" cstate="print"/>
          <a:srcRect/>
          <a:stretch>
            <a:fillRect/>
          </a:stretch>
        </p:blipFill>
        <p:spPr bwMode="auto">
          <a:xfrm>
            <a:off x="3134057" y="95793"/>
            <a:ext cx="8936023" cy="6688183"/>
          </a:xfrm>
          <a:prstGeom prst="rect">
            <a:avLst/>
          </a:prstGeom>
          <a:noFill/>
        </p:spPr>
      </p:pic>
      <p:sp>
        <p:nvSpPr>
          <p:cNvPr id="6" name="Стрелка: вправо 5">
            <a:extLst>
              <a:ext uri="{FF2B5EF4-FFF2-40B4-BE49-F238E27FC236}">
                <a16:creationId xmlns:a16="http://schemas.microsoft.com/office/drawing/2014/main" id="{7AA38586-BCB9-9970-BCEC-AFC380E79596}"/>
              </a:ext>
            </a:extLst>
          </p:cNvPr>
          <p:cNvSpPr/>
          <p:nvPr/>
        </p:nvSpPr>
        <p:spPr>
          <a:xfrm>
            <a:off x="190562" y="1255763"/>
            <a:ext cx="4085346" cy="3856167"/>
          </a:xfrm>
          <a:prstGeom prst="rightArrow">
            <a:avLst/>
          </a:prstGeom>
          <a:solidFill>
            <a:schemeClr val="tx2">
              <a:lumMod val="40000"/>
              <a:lumOff val="60000"/>
            </a:schemeClr>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Мемориальный комплекс </a:t>
            </a:r>
          </a:p>
          <a:p>
            <a:pPr algn="ctr"/>
            <a:r>
              <a:rPr lang="ru-RU" sz="2400" b="1" dirty="0">
                <a:solidFill>
                  <a:schemeClr val="tx1"/>
                </a:solidFill>
                <a:latin typeface="Times New Roman" panose="02020603050405020304" pitchFamily="18" charset="0"/>
                <a:cs typeface="Times New Roman" panose="02020603050405020304" pitchFamily="18" charset="0"/>
              </a:rPr>
              <a:t>«Героям Сталинградской битвы»</a:t>
            </a:r>
          </a:p>
        </p:txBody>
      </p:sp>
    </p:spTree>
    <p:extLst>
      <p:ext uri="{BB962C8B-B14F-4D97-AF65-F5344CB8AC3E}">
        <p14:creationId xmlns:p14="http://schemas.microsoft.com/office/powerpoint/2010/main" val="561621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AF00F5A-B755-6D11-C196-29020E4E2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6" descr="мам кург">
            <a:extLst>
              <a:ext uri="{FF2B5EF4-FFF2-40B4-BE49-F238E27FC236}">
                <a16:creationId xmlns:a16="http://schemas.microsoft.com/office/drawing/2014/main" id="{1CCB8A3A-BA77-F883-9E52-774D56AF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362" y="54428"/>
            <a:ext cx="5734096" cy="6749143"/>
          </a:xfrm>
          <a:prstGeom prst="rect">
            <a:avLst/>
          </a:prstGeom>
          <a:noFill/>
          <a:ln w="76200">
            <a:solidFill>
              <a:schemeClr val="accent1">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88AC90-41C4-F381-5F17-4FEEE90110CA}"/>
              </a:ext>
            </a:extLst>
          </p:cNvPr>
          <p:cNvSpPr txBox="1"/>
          <p:nvPr/>
        </p:nvSpPr>
        <p:spPr>
          <a:xfrm>
            <a:off x="191046" y="274289"/>
            <a:ext cx="5904954" cy="6309420"/>
          </a:xfrm>
          <a:prstGeom prst="rect">
            <a:avLst/>
          </a:prstGeom>
          <a:solidFill>
            <a:schemeClr val="accent2">
              <a:lumMod val="60000"/>
              <a:lumOff val="40000"/>
            </a:schemeClr>
          </a:solidFill>
          <a:ln w="76200">
            <a:solidFill>
              <a:srgbClr val="C00000"/>
            </a:solidFill>
          </a:ln>
        </p:spPr>
        <p:txBody>
          <a:bodyPr wrap="square">
            <a:spAutoFit/>
          </a:bodyPr>
          <a:lstStyle/>
          <a:p>
            <a:pPr algn="just"/>
            <a:r>
              <a:rPr lang="ru-RU" sz="2400" b="1" i="0" dirty="0">
                <a:solidFill>
                  <a:srgbClr val="FF0000"/>
                </a:solidFill>
                <a:effectLst/>
                <a:latin typeface="Times New Roman" panose="02020603050405020304" pitchFamily="18" charset="0"/>
                <a:cs typeface="Times New Roman" panose="02020603050405020304" pitchFamily="18" charset="0"/>
              </a:rPr>
              <a:t>Площадь Стоявших насмерть</a:t>
            </a:r>
            <a:r>
              <a:rPr lang="ru-RU" sz="2400" b="1" dirty="0">
                <a:solidFill>
                  <a:srgbClr val="000000"/>
                </a:solidFill>
                <a:latin typeface="Times New Roman" panose="02020603050405020304" pitchFamily="18" charset="0"/>
                <a:cs typeface="Times New Roman" panose="02020603050405020304" pitchFamily="18" charset="0"/>
              </a:rPr>
              <a:t> </a:t>
            </a:r>
            <a:r>
              <a:rPr lang="ru-RU" sz="2000" b="1" i="0" dirty="0">
                <a:solidFill>
                  <a:srgbClr val="000000"/>
                </a:solidFill>
                <a:effectLst/>
                <a:latin typeface="Times New Roman" panose="02020603050405020304" pitchFamily="18" charset="0"/>
                <a:cs typeface="Times New Roman" panose="02020603050405020304" pitchFamily="18" charset="0"/>
              </a:rPr>
              <a:t>символизирует самые сложные моменты Сталинградской битвы. Посреди нее находится водоем, в центре которого возвышается скульптура русского воина. Его фигура высотой 16,5 метров высечена из цельной каменной глыбы.</a:t>
            </a:r>
          </a:p>
          <a:p>
            <a:pPr algn="just" eaLnBrk="1" hangingPunct="1">
              <a:buFont typeface="Wingdings" panose="05000000000000000000" pitchFamily="2" charset="2"/>
              <a:buNone/>
              <a:defRPr/>
            </a:pPr>
            <a:r>
              <a:rPr lang="ru-RU" sz="2000" b="1" i="0" dirty="0">
                <a:solidFill>
                  <a:srgbClr val="000000"/>
                </a:solidFill>
                <a:effectLst/>
                <a:latin typeface="Times New Roman" panose="02020603050405020304" pitchFamily="18" charset="0"/>
                <a:cs typeface="Times New Roman" panose="02020603050405020304" pitchFamily="18" charset="0"/>
              </a:rPr>
              <a:t>На подножии выгравированы цитаты из известного приказа № 227, изданного в 1942 году: «Ни шагу назад!», «Стоять насмерть!» - </a:t>
            </a:r>
            <a:r>
              <a:rPr lang="ru-RU" sz="2000" b="1" dirty="0">
                <a:latin typeface="Times New Roman" panose="02020603050405020304" pitchFamily="18" charset="0"/>
                <a:cs typeface="Times New Roman" panose="02020603050405020304" pitchFamily="18" charset="0"/>
              </a:rPr>
              <a:t>таков был приказ Родины. Выполнить его было неимоверно трудно. </a:t>
            </a:r>
          </a:p>
          <a:p>
            <a:pPr algn="just" eaLnBrk="1" hangingPunct="1">
              <a:buFont typeface="Wingdings" panose="05000000000000000000" pitchFamily="2" charset="2"/>
              <a:buNone/>
              <a:defRPr/>
            </a:pPr>
            <a:r>
              <a:rPr lang="ru-RU" sz="2000" b="1" dirty="0">
                <a:latin typeface="Times New Roman" panose="02020603050405020304" pitchFamily="18" charset="0"/>
                <a:cs typeface="Times New Roman" panose="02020603050405020304" pitchFamily="18" charset="0"/>
              </a:rPr>
              <a:t>    Не случайно автор изобразил солдата с обнаженным торсом, чтобы передать, какого огромного физического напряжения стоила оборона Сталинграда. Каждый мускул напряжен до предела. А разве это только физическое напряжение? Всмотритесь в его лицо. Это лицо человека, который смотрит смерти в глаза, но он не отступит, не отойдет.</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8128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B53ED59-2990-21F2-7C3E-A53E791DE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Rectangle 5">
            <a:extLst>
              <a:ext uri="{FF2B5EF4-FFF2-40B4-BE49-F238E27FC236}">
                <a16:creationId xmlns:a16="http://schemas.microsoft.com/office/drawing/2014/main" id="{147D5838-609A-FC8D-7FC5-36BEC7327924}"/>
              </a:ext>
            </a:extLst>
          </p:cNvPr>
          <p:cNvSpPr>
            <a:spLocks noGrp="1" noChangeArrowheads="1"/>
          </p:cNvSpPr>
          <p:nvPr>
            <p:ph type="title"/>
          </p:nvPr>
        </p:nvSpPr>
        <p:spPr>
          <a:xfrm>
            <a:off x="5778650" y="124481"/>
            <a:ext cx="5225144" cy="812656"/>
          </a:xfrm>
          <a:solidFill>
            <a:schemeClr val="accent2">
              <a:lumMod val="60000"/>
              <a:lumOff val="40000"/>
            </a:schemeClr>
          </a:solidFill>
          <a:ln w="76200">
            <a:solidFill>
              <a:srgbClr val="7030A0"/>
            </a:solidFill>
          </a:ln>
        </p:spPr>
        <p:txBody>
          <a:bodyPr>
            <a:normAutofit/>
          </a:bodyPr>
          <a:lstStyle/>
          <a:p>
            <a:pPr algn="ctr" eaLnBrk="1" hangingPunct="1">
              <a:defRPr/>
            </a:pPr>
            <a:r>
              <a:rPr lang="ru-RU" sz="2400" b="1" dirty="0">
                <a:solidFill>
                  <a:srgbClr val="FF0000"/>
                </a:solidFill>
                <a:latin typeface="Times New Roman" panose="02020603050405020304" pitchFamily="18" charset="0"/>
                <a:cs typeface="Times New Roman" panose="02020603050405020304" pitchFamily="18" charset="0"/>
              </a:rPr>
              <a:t>Скульптура «Родина-мать!»</a:t>
            </a:r>
          </a:p>
        </p:txBody>
      </p:sp>
      <p:pic>
        <p:nvPicPr>
          <p:cNvPr id="6" name="Picture 7" descr="274px-Rodina_mat_zovet">
            <a:extLst>
              <a:ext uri="{FF2B5EF4-FFF2-40B4-BE49-F238E27FC236}">
                <a16:creationId xmlns:a16="http://schemas.microsoft.com/office/drawing/2014/main" id="{764FE308-5D87-A492-71C4-11BBFFED4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87" y="176714"/>
            <a:ext cx="3618486" cy="6504572"/>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F470C4-FE3B-D86E-2065-90DF43698CD8}"/>
              </a:ext>
            </a:extLst>
          </p:cNvPr>
          <p:cNvSpPr txBox="1"/>
          <p:nvPr/>
        </p:nvSpPr>
        <p:spPr>
          <a:xfrm>
            <a:off x="4243360" y="1061618"/>
            <a:ext cx="7739634" cy="5355312"/>
          </a:xfrm>
          <a:prstGeom prst="rect">
            <a:avLst/>
          </a:prstGeom>
          <a:solidFill>
            <a:schemeClr val="accent2">
              <a:lumMod val="40000"/>
              <a:lumOff val="60000"/>
            </a:schemeClr>
          </a:solidFill>
          <a:ln w="76200">
            <a:solidFill>
              <a:srgbClr val="7030A0"/>
            </a:solidFill>
          </a:ln>
        </p:spPr>
        <p:txBody>
          <a:bodyPr wrap="square">
            <a:spAutoFit/>
          </a:bodyPr>
          <a:lstStyle/>
          <a:p>
            <a:pPr algn="l"/>
            <a:r>
              <a:rPr lang="ru-RU" b="1" i="0" dirty="0">
                <a:solidFill>
                  <a:srgbClr val="000000"/>
                </a:solidFill>
                <a:effectLst/>
                <a:latin typeface="Times New Roman" panose="02020603050405020304" pitchFamily="18" charset="0"/>
                <a:cs typeface="Times New Roman" panose="02020603050405020304" pitchFamily="18" charset="0"/>
              </a:rPr>
              <a:t>          Это одна из самых высоких (на момент постройки — высочайшая) статуй в мире. На ее изготовление ушло 5500 тонн бетона и 2400 тонны железных конструкций. Статуя располагается на фундаменте‑пьедестале, однако его большая часть скрыта под землей, из‑за чего создается впечатление, что </a:t>
            </a:r>
            <a:r>
              <a:rPr lang="ru-RU" b="1" i="0" dirty="0">
                <a:solidFill>
                  <a:srgbClr val="FF0000"/>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«Родина‑мать»</a:t>
            </a:r>
            <a:r>
              <a:rPr lang="ru-RU" b="1" i="0" dirty="0">
                <a:solidFill>
                  <a:srgbClr val="FF0000"/>
                </a:solidFill>
                <a:effectLst/>
                <a:latin typeface="Times New Roman" panose="02020603050405020304" pitchFamily="18" charset="0"/>
                <a:cs typeface="Times New Roman" panose="02020603050405020304" pitchFamily="18" charset="0"/>
              </a:rPr>
              <a:t> </a:t>
            </a:r>
            <a:r>
              <a:rPr lang="ru-RU" b="1" i="0" dirty="0">
                <a:solidFill>
                  <a:srgbClr val="000000"/>
                </a:solidFill>
                <a:effectLst/>
                <a:latin typeface="Times New Roman" panose="02020603050405020304" pitchFamily="18" charset="0"/>
                <a:cs typeface="Times New Roman" panose="02020603050405020304" pitchFamily="18" charset="0"/>
              </a:rPr>
              <a:t>стоит голыми ногами на холме.</a:t>
            </a:r>
          </a:p>
          <a:p>
            <a:r>
              <a:rPr lang="ru-RU" b="1" dirty="0">
                <a:latin typeface="Times New Roman" panose="02020603050405020304" pitchFamily="18" charset="0"/>
                <a:cs typeface="Times New Roman" panose="02020603050405020304" pitchFamily="18" charset="0"/>
              </a:rPr>
              <a:t>        Это скульптурная композиция, ведущая вверх по лестнице. Находится следом за площадью «Стоять насмерть». Длина стены-мемориала 46 метров, высота 18 метров. Руины представляют собой героическую летопись Сталинградской битвы. В стене высечены фигуры солдат, знамена, боевые сражения. Проходя по лестнице, поневоле попадаешь во времена ВОВ. Поскольку место озвучивается сводками информбюро и песнями военных лет.</a:t>
            </a:r>
          </a:p>
          <a:p>
            <a:pPr algn="just"/>
            <a:r>
              <a:rPr lang="ru-RU" b="1" dirty="0">
                <a:solidFill>
                  <a:srgbClr val="000000"/>
                </a:solidFill>
                <a:latin typeface="Times New Roman" panose="02020603050405020304" pitchFamily="18" charset="0"/>
                <a:cs typeface="Times New Roman" panose="02020603050405020304" pitchFamily="18" charset="0"/>
              </a:rPr>
              <a:t>        </a:t>
            </a:r>
            <a:r>
              <a:rPr lang="ru-RU" b="1" i="0" dirty="0">
                <a:solidFill>
                  <a:srgbClr val="000000"/>
                </a:solidFill>
                <a:effectLst/>
                <a:latin typeface="Times New Roman" panose="02020603050405020304" pitchFamily="18" charset="0"/>
                <a:cs typeface="Times New Roman" panose="02020603050405020304" pitchFamily="18" charset="0"/>
              </a:rPr>
              <a:t>Вдоль серпантина, ведущего к статуе, в разное время были перезахоронены останки более 35 тысяч солдат, погибших во время битвы за Сталинград. Здесь же, вдоль дорожки к монументу, расположены надгробия Героев Советского Союза — например, известного снайпера Василия Зайцева, уничтожившего в 1942 году более 220 немецких солдат.</a:t>
            </a:r>
          </a:p>
        </p:txBody>
      </p:sp>
    </p:spTree>
    <p:extLst>
      <p:ext uri="{BB962C8B-B14F-4D97-AF65-F5344CB8AC3E}">
        <p14:creationId xmlns:p14="http://schemas.microsoft.com/office/powerpoint/2010/main" val="175193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2FAAB6A-47AB-4D3A-A027-326BCA92F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19" descr="P7140011">
            <a:extLst>
              <a:ext uri="{FF2B5EF4-FFF2-40B4-BE49-F238E27FC236}">
                <a16:creationId xmlns:a16="http://schemas.microsoft.com/office/drawing/2014/main" id="{E0D22E92-CB4E-7906-F52F-21B425048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60" y="164437"/>
            <a:ext cx="8734924" cy="6488436"/>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BCDF67FF-CA34-893F-B4E1-5538B2FA879B}"/>
              </a:ext>
            </a:extLst>
          </p:cNvPr>
          <p:cNvSpPr>
            <a:spLocks noGrp="1" noChangeArrowheads="1"/>
          </p:cNvSpPr>
          <p:nvPr>
            <p:ph type="title"/>
          </p:nvPr>
        </p:nvSpPr>
        <p:spPr>
          <a:xfrm>
            <a:off x="3167004" y="6057836"/>
            <a:ext cx="5149171" cy="595037"/>
          </a:xfrm>
          <a:solidFill>
            <a:schemeClr val="accent2">
              <a:lumMod val="60000"/>
              <a:lumOff val="40000"/>
            </a:schemeClr>
          </a:solidFill>
        </p:spPr>
        <p:txBody>
          <a:bodyPr>
            <a:normAutofit fontScale="90000"/>
          </a:bodyPr>
          <a:lstStyle/>
          <a:p>
            <a:pPr eaLnBrk="1" hangingPunct="1">
              <a:defRPr/>
            </a:pPr>
            <a:r>
              <a:rPr lang="ru-RU" sz="4000" b="1" dirty="0">
                <a:latin typeface="Times New Roman" panose="02020603050405020304" pitchFamily="18" charset="0"/>
                <a:cs typeface="Times New Roman" panose="02020603050405020304" pitchFamily="18" charset="0"/>
              </a:rPr>
              <a:t>Зал Воинской славы </a:t>
            </a:r>
          </a:p>
        </p:txBody>
      </p:sp>
      <p:sp>
        <p:nvSpPr>
          <p:cNvPr id="8" name="TextBox 7">
            <a:extLst>
              <a:ext uri="{FF2B5EF4-FFF2-40B4-BE49-F238E27FC236}">
                <a16:creationId xmlns:a16="http://schemas.microsoft.com/office/drawing/2014/main" id="{552C335C-F8F7-C342-B7BF-4A93225DA77A}"/>
              </a:ext>
            </a:extLst>
          </p:cNvPr>
          <p:cNvSpPr txBox="1"/>
          <p:nvPr/>
        </p:nvSpPr>
        <p:spPr>
          <a:xfrm>
            <a:off x="8760823" y="58846"/>
            <a:ext cx="3331417" cy="6740307"/>
          </a:xfrm>
          <a:prstGeom prst="rect">
            <a:avLst/>
          </a:prstGeom>
          <a:solidFill>
            <a:schemeClr val="accent2">
              <a:lumMod val="60000"/>
              <a:lumOff val="40000"/>
            </a:schemeClr>
          </a:solidFill>
          <a:ln w="76200">
            <a:solidFill>
              <a:srgbClr val="FF0000"/>
            </a:solidFill>
          </a:ln>
        </p:spPr>
        <p:txBody>
          <a:bodyPr wrap="square">
            <a:spAutoFit/>
          </a:bodyPr>
          <a:lstStyle/>
          <a:p>
            <a:pPr algn="just"/>
            <a:r>
              <a:rPr lang="ru-RU" b="1" i="0" dirty="0">
                <a:solidFill>
                  <a:srgbClr val="000000"/>
                </a:solidFill>
                <a:effectLst/>
                <a:latin typeface="Times New Roman" panose="02020603050405020304" pitchFamily="18" charset="0"/>
                <a:cs typeface="Times New Roman" panose="02020603050405020304" pitchFamily="18" charset="0"/>
              </a:rPr>
              <a:t>Самый главный элемент в </a:t>
            </a:r>
            <a:r>
              <a:rPr lang="ru-RU" b="1" i="0" dirty="0">
                <a:solidFill>
                  <a:srgbClr val="C31E2F"/>
                </a:solidFill>
                <a:effectLst/>
                <a:latin typeface="Times New Roman" panose="02020603050405020304" pitchFamily="18" charset="0"/>
                <a:cs typeface="Times New Roman" panose="02020603050405020304" pitchFamily="18" charset="0"/>
                <a:hlinkClick r:id="rId4"/>
              </a:rPr>
              <a:t>Зале Воинской славы</a:t>
            </a:r>
            <a:r>
              <a:rPr lang="ru-RU" b="1" i="0" dirty="0">
                <a:solidFill>
                  <a:srgbClr val="000000"/>
                </a:solidFill>
                <a:effectLst/>
                <a:latin typeface="Times New Roman" panose="02020603050405020304" pitchFamily="18" charset="0"/>
                <a:cs typeface="Times New Roman" panose="02020603050405020304" pitchFamily="18" charset="0"/>
              </a:rPr>
              <a:t> — пятиметровая рука воина, сжимающего факел. И днем, и ночью в факеле горит вечный огонь</a:t>
            </a:r>
            <a:r>
              <a:rPr lang="ru-RU" b="1" dirty="0">
                <a:solidFill>
                  <a:srgbClr val="000000"/>
                </a:solidFill>
                <a:latin typeface="Times New Roman" panose="02020603050405020304" pitchFamily="18" charset="0"/>
                <a:cs typeface="Times New Roman" panose="02020603050405020304" pitchFamily="18" charset="0"/>
              </a:rPr>
              <a:t>. </a:t>
            </a:r>
            <a:r>
              <a:rPr lang="ru-RU" b="1" i="0" dirty="0">
                <a:solidFill>
                  <a:srgbClr val="000000"/>
                </a:solidFill>
                <a:effectLst/>
                <a:latin typeface="Times New Roman" panose="02020603050405020304" pitchFamily="18" charset="0"/>
                <a:cs typeface="Times New Roman" panose="02020603050405020304" pitchFamily="18" charset="0"/>
              </a:rPr>
              <a:t>На стенах Зала мозаикой выложены 34 траурных знамени, на которых перечислены имена и фамилии бойцов, погибших при защите Сталинграда (всего около 8000 тысяч — далеко не всех из них). Под самым потолком проходит Георгиевская лента, на которой написано: «Да, мы были простыми смертными, и мало кто уцелел из нас, но все мы выполнили свой патриотический долг перед священной матерью‑Родиной!».</a:t>
            </a:r>
          </a:p>
        </p:txBody>
      </p:sp>
    </p:spTree>
    <p:extLst>
      <p:ext uri="{BB962C8B-B14F-4D97-AF65-F5344CB8AC3E}">
        <p14:creationId xmlns:p14="http://schemas.microsoft.com/office/powerpoint/2010/main" val="4083576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E78BFBE-E8B0-C3C7-4E15-8D022E217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8" y="1"/>
            <a:ext cx="12261668" cy="6878766"/>
          </a:xfrm>
          <a:prstGeom prst="rect">
            <a:avLst/>
          </a:prstGeom>
        </p:spPr>
      </p:pic>
    </p:spTree>
    <p:extLst>
      <p:ext uri="{BB962C8B-B14F-4D97-AF65-F5344CB8AC3E}">
        <p14:creationId xmlns:p14="http://schemas.microsoft.com/office/powerpoint/2010/main" val="706632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3D23BA9-D6A3-C93C-0FD3-E40682933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6" descr="Изображение 017">
            <a:extLst>
              <a:ext uri="{FF2B5EF4-FFF2-40B4-BE49-F238E27FC236}">
                <a16:creationId xmlns:a16="http://schemas.microsoft.com/office/drawing/2014/main" id="{D2AAAF13-3EC5-C96A-91B6-8F3768063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36" y="52251"/>
            <a:ext cx="9004663" cy="675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1B28244-8BD2-6C5A-8E60-2A1801CD273F}"/>
              </a:ext>
            </a:extLst>
          </p:cNvPr>
          <p:cNvSpPr txBox="1"/>
          <p:nvPr/>
        </p:nvSpPr>
        <p:spPr>
          <a:xfrm>
            <a:off x="9374776" y="2237379"/>
            <a:ext cx="2586447" cy="1754326"/>
          </a:xfrm>
          <a:prstGeom prst="rect">
            <a:avLst/>
          </a:prstGeom>
          <a:solidFill>
            <a:schemeClr val="accent2">
              <a:lumMod val="40000"/>
              <a:lumOff val="60000"/>
            </a:schemeClr>
          </a:solidFill>
          <a:ln w="76200">
            <a:solidFill>
              <a:srgbClr val="FF0000"/>
            </a:solidFill>
          </a:ln>
        </p:spPr>
        <p:txBody>
          <a:bodyPr wrap="square">
            <a:spAutoFit/>
          </a:bodyPr>
          <a:lstStyle/>
          <a:p>
            <a:pPr algn="just"/>
            <a:r>
              <a:rPr lang="ru-RU" b="1" dirty="0">
                <a:solidFill>
                  <a:srgbClr val="000000"/>
                </a:solidFill>
                <a:latin typeface="Times New Roman" panose="02020603050405020304" pitchFamily="18" charset="0"/>
                <a:cs typeface="Times New Roman" panose="02020603050405020304" pitchFamily="18" charset="0"/>
              </a:rPr>
              <a:t>У</a:t>
            </a:r>
            <a:r>
              <a:rPr lang="ru-RU" b="1" i="0" dirty="0">
                <a:solidFill>
                  <a:srgbClr val="000000"/>
                </a:solidFill>
                <a:effectLst/>
                <a:latin typeface="Times New Roman" panose="02020603050405020304" pitchFamily="18" charset="0"/>
                <a:cs typeface="Times New Roman" panose="02020603050405020304" pitchFamily="18" charset="0"/>
              </a:rPr>
              <a:t> руки так же денно и нощно стоит почетный караул, и стоит увидеть, как происходит его смена. </a:t>
            </a:r>
            <a:endParaRPr lang="ru-RU" dirty="0"/>
          </a:p>
        </p:txBody>
      </p:sp>
    </p:spTree>
    <p:extLst>
      <p:ext uri="{BB962C8B-B14F-4D97-AF65-F5344CB8AC3E}">
        <p14:creationId xmlns:p14="http://schemas.microsoft.com/office/powerpoint/2010/main" val="2747341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EE732AC-1CFF-DA1E-3B12-53E2B2A3C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 y="0"/>
            <a:ext cx="12191999" cy="6858000"/>
          </a:xfrm>
          <a:prstGeom prst="rect">
            <a:avLst/>
          </a:prstGeom>
        </p:spPr>
      </p:pic>
      <p:pic>
        <p:nvPicPr>
          <p:cNvPr id="5" name="Picture 2">
            <a:extLst>
              <a:ext uri="{FF2B5EF4-FFF2-40B4-BE49-F238E27FC236}">
                <a16:creationId xmlns:a16="http://schemas.microsoft.com/office/drawing/2014/main" id="{F51D280F-6729-BED0-95C1-DD52A0E25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0" y="3175"/>
            <a:ext cx="9144000" cy="6854825"/>
          </a:xfrm>
          <a:prstGeom prst="rect">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4E928A-CD73-F4CC-F6AC-371C75B1DACD}"/>
              </a:ext>
            </a:extLst>
          </p:cNvPr>
          <p:cNvSpPr txBox="1"/>
          <p:nvPr/>
        </p:nvSpPr>
        <p:spPr>
          <a:xfrm>
            <a:off x="9222377" y="391866"/>
            <a:ext cx="2891246" cy="6247864"/>
          </a:xfrm>
          <a:prstGeom prst="rect">
            <a:avLst/>
          </a:prstGeom>
          <a:solidFill>
            <a:schemeClr val="accent2">
              <a:lumMod val="60000"/>
              <a:lumOff val="40000"/>
            </a:schemeClr>
          </a:solidFill>
          <a:ln w="76200">
            <a:solidFill>
              <a:srgbClr val="00B050"/>
            </a:solidFill>
          </a:ln>
        </p:spPr>
        <p:txBody>
          <a:bodyPr wrap="square">
            <a:spAutoFit/>
          </a:bodyPr>
          <a:lstStyle/>
          <a:p>
            <a:pPr algn="ctr"/>
            <a:r>
              <a:rPr lang="ru-RU" sz="2000" b="1" dirty="0">
                <a:solidFill>
                  <a:srgbClr val="FF0000"/>
                </a:solidFill>
                <a:latin typeface="Times New Roman" panose="02020603050405020304" pitchFamily="18" charset="0"/>
                <a:cs typeface="Times New Roman" panose="02020603050405020304" pitchFamily="18" charset="0"/>
              </a:rPr>
              <a:t>Скульптура </a:t>
            </a:r>
          </a:p>
          <a:p>
            <a:pPr algn="ctr"/>
            <a:r>
              <a:rPr lang="ru-RU" sz="2000" b="1" dirty="0">
                <a:solidFill>
                  <a:srgbClr val="FF0000"/>
                </a:solidFill>
                <a:latin typeface="Times New Roman" panose="02020603050405020304" pitchFamily="18" charset="0"/>
                <a:cs typeface="Times New Roman" panose="02020603050405020304" pitchFamily="18" charset="0"/>
              </a:rPr>
              <a:t>«Скорбь матери»</a:t>
            </a:r>
          </a:p>
          <a:p>
            <a:pPr algn="just"/>
            <a:r>
              <a:rPr lang="ru-RU" b="1" dirty="0">
                <a:latin typeface="Times New Roman" panose="02020603050405020304" pitchFamily="18" charset="0"/>
                <a:cs typeface="Times New Roman" panose="02020603050405020304" pitchFamily="18" charset="0"/>
              </a:rPr>
              <a:t>Памятник расположен на Мамаевом Кургане, на площади Скорби. Склоненная женская фигура матери держит на руках умирающего сына. Одиннадцатиметровая скульптура сделана из железобетона. По замыслу автора фигуры матери и сына высечены не до конца. Это создает ощущение монолитности и щемящей тоски. Рядом с памятником находится бассейн «Озеро слез». Он символизирует боль матерей и жен, потерявших в бою своих близких</a:t>
            </a:r>
            <a:r>
              <a:rPr lang="ru-RU" dirty="0"/>
              <a:t>.</a:t>
            </a:r>
          </a:p>
        </p:txBody>
      </p:sp>
    </p:spTree>
    <p:extLst>
      <p:ext uri="{BB962C8B-B14F-4D97-AF65-F5344CB8AC3E}">
        <p14:creationId xmlns:p14="http://schemas.microsoft.com/office/powerpoint/2010/main" val="2557987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E4A175B-00AA-062C-60C2-7F4DC0BBB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icture 2">
            <a:extLst>
              <a:ext uri="{FF2B5EF4-FFF2-40B4-BE49-F238E27FC236}">
                <a16:creationId xmlns:a16="http://schemas.microsoft.com/office/drawing/2014/main" id="{A8C12495-639E-8FB9-0147-56932C702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76" y="71301"/>
            <a:ext cx="8953863" cy="6715397"/>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8" name="Прямоугольник: скругленные углы 7">
            <a:extLst>
              <a:ext uri="{FF2B5EF4-FFF2-40B4-BE49-F238E27FC236}">
                <a16:creationId xmlns:a16="http://schemas.microsoft.com/office/drawing/2014/main" id="{3B3604EE-80C4-0427-107D-D258041D0867}"/>
              </a:ext>
            </a:extLst>
          </p:cNvPr>
          <p:cNvSpPr/>
          <p:nvPr/>
        </p:nvSpPr>
        <p:spPr>
          <a:xfrm>
            <a:off x="8765175" y="142603"/>
            <a:ext cx="3300549" cy="6572794"/>
          </a:xfrm>
          <a:prstGeom prst="roundRect">
            <a:avLst/>
          </a:prstGeom>
          <a:solidFill>
            <a:schemeClr val="accent2">
              <a:lumMod val="60000"/>
              <a:lumOff val="4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ru-RU" b="1" dirty="0">
                <a:solidFill>
                  <a:srgbClr val="FF0000"/>
                </a:solidFill>
                <a:latin typeface="Times New Roman" panose="02020603050405020304" pitchFamily="18" charset="0"/>
                <a:cs typeface="Times New Roman" panose="02020603050405020304" pitchFamily="18" charset="0"/>
              </a:rPr>
              <a:t>«Стены – руины» </a:t>
            </a:r>
            <a:r>
              <a:rPr lang="ru-RU" sz="1600" b="1" dirty="0">
                <a:solidFill>
                  <a:schemeClr val="tx1"/>
                </a:solidFill>
                <a:latin typeface="Times New Roman" panose="02020603050405020304" pitchFamily="18" charset="0"/>
                <a:cs typeface="Times New Roman" panose="02020603050405020304" pitchFamily="18" charset="0"/>
              </a:rPr>
              <a:t>воспроизводят образ уничтоженного города. Барельефы на них рассказывают о подвигах героев Сталинграда. </a:t>
            </a:r>
          </a:p>
          <a:p>
            <a:pPr algn="just"/>
            <a:r>
              <a:rPr lang="ru-RU" sz="1600" b="1" dirty="0">
                <a:solidFill>
                  <a:schemeClr val="tx1"/>
                </a:solidFill>
                <a:latin typeface="Times New Roman" panose="02020603050405020304" pitchFamily="18" charset="0"/>
                <a:cs typeface="Times New Roman" panose="02020603050405020304" pitchFamily="18" charset="0"/>
              </a:rPr>
              <a:t>Это скульптурная композиция, ведущая вверх по лестнице. Находится следом за площадью «Стоять насмерть». Длина стены-мемориала 46 метров, высота 18 метров. Руины представляют собой героическую летопись Сталинградской битвы. В стене высечены фигуры солдат, знамена, боевые сражения. Проходя по лестнице, поневоле попадаешь во времена ВОВ. Поскольку место озвучивается сводками информбюро и песнями военных лет.</a:t>
            </a:r>
          </a:p>
        </p:txBody>
      </p:sp>
    </p:spTree>
    <p:extLst>
      <p:ext uri="{BB962C8B-B14F-4D97-AF65-F5344CB8AC3E}">
        <p14:creationId xmlns:p14="http://schemas.microsoft.com/office/powerpoint/2010/main" val="411591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98ED2A0-F186-7297-B094-07D9F09CC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2">
            <a:extLst>
              <a:ext uri="{FF2B5EF4-FFF2-40B4-BE49-F238E27FC236}">
                <a16:creationId xmlns:a16="http://schemas.microsoft.com/office/drawing/2014/main" id="{90E8C042-E36C-1332-DAEC-0D43349F8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46" y="86348"/>
            <a:ext cx="8765177" cy="6685304"/>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DA46F8-523D-B842-1DEA-A81288C7C4E4}"/>
              </a:ext>
            </a:extLst>
          </p:cNvPr>
          <p:cNvSpPr txBox="1"/>
          <p:nvPr/>
        </p:nvSpPr>
        <p:spPr>
          <a:xfrm>
            <a:off x="9144000" y="197346"/>
            <a:ext cx="2899954" cy="6463308"/>
          </a:xfrm>
          <a:prstGeom prst="rect">
            <a:avLst/>
          </a:prstGeom>
          <a:solidFill>
            <a:schemeClr val="accent2">
              <a:lumMod val="60000"/>
              <a:lumOff val="40000"/>
            </a:schemeClr>
          </a:solidFill>
          <a:ln w="76200">
            <a:solidFill>
              <a:srgbClr val="0070C0"/>
            </a:solidFill>
          </a:ln>
        </p:spPr>
        <p:txBody>
          <a:bodyPr wrap="square">
            <a:sp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Горельеф </a:t>
            </a:r>
          </a:p>
          <a:p>
            <a:pPr algn="ctr"/>
            <a:r>
              <a:rPr lang="ru-RU" sz="2400" b="1" dirty="0">
                <a:solidFill>
                  <a:srgbClr val="FF0000"/>
                </a:solidFill>
                <a:latin typeface="Times New Roman" panose="02020603050405020304" pitchFamily="18" charset="0"/>
                <a:cs typeface="Times New Roman" panose="02020603050405020304" pitchFamily="18" charset="0"/>
              </a:rPr>
              <a:t>«Память поколений».</a:t>
            </a:r>
          </a:p>
          <a:p>
            <a:pPr algn="just"/>
            <a:r>
              <a:rPr lang="ru-RU" b="1" dirty="0">
                <a:latin typeface="Times New Roman" panose="02020603050405020304" pitchFamily="18" charset="0"/>
                <a:cs typeface="Times New Roman" panose="02020603050405020304" pitchFamily="18" charset="0"/>
              </a:rPr>
              <a:t>Это центральный элемент Входной площади Мамаева Кургана. Многофигурный барельеф представляет собой каменную стену. На ней высечены фигуры мужчин, женщин и детей. Все они несут венки с цветами и приспущенные знамена. Тем самым люди отдают дань памяти воинам, погибшим в Сталинградской битве. Горельеф символизирует память потомков, они никогда не забудут о  подвиге.</a:t>
            </a:r>
          </a:p>
        </p:txBody>
      </p:sp>
    </p:spTree>
    <p:extLst>
      <p:ext uri="{BB962C8B-B14F-4D97-AF65-F5344CB8AC3E}">
        <p14:creationId xmlns:p14="http://schemas.microsoft.com/office/powerpoint/2010/main" val="4198588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28E4CAB-2FC2-A083-3180-1CACEC170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2">
            <a:extLst>
              <a:ext uri="{FF2B5EF4-FFF2-40B4-BE49-F238E27FC236}">
                <a16:creationId xmlns:a16="http://schemas.microsoft.com/office/drawing/2014/main" id="{B5C73101-C97B-9B81-5AED-23627F550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9563" cy="6858000"/>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1FA09-1959-5670-C596-5A93928C0A70}"/>
              </a:ext>
            </a:extLst>
          </p:cNvPr>
          <p:cNvSpPr txBox="1"/>
          <p:nvPr/>
        </p:nvSpPr>
        <p:spPr>
          <a:xfrm>
            <a:off x="8351520" y="58846"/>
            <a:ext cx="3840479" cy="6740307"/>
          </a:xfrm>
          <a:prstGeom prst="rect">
            <a:avLst/>
          </a:prstGeom>
          <a:solidFill>
            <a:schemeClr val="tx2">
              <a:lumMod val="40000"/>
              <a:lumOff val="60000"/>
            </a:schemeClr>
          </a:solidFill>
          <a:ln w="76200">
            <a:solidFill>
              <a:srgbClr val="0070C0"/>
            </a:solidFill>
          </a:ln>
        </p:spPr>
        <p:txBody>
          <a:bodyPr wrap="square">
            <a:spAutoFit/>
          </a:bodyPr>
          <a:lstStyle/>
          <a:p>
            <a:pPr algn="just"/>
            <a:r>
              <a:rPr lang="ru-RU" b="1" i="0" dirty="0">
                <a:effectLst/>
                <a:latin typeface="Times New Roman" panose="02020603050405020304" pitchFamily="18" charset="0"/>
                <a:cs typeface="Times New Roman" panose="02020603050405020304" pitchFamily="18" charset="0"/>
              </a:rPr>
              <a:t>Суммарные потери советской и немецкой сторон в Сталинградской битве превышают два миллиона человек. Это самое жестокое сражение в истории человечества, и воспоминания о том, что каждый квадратный метр </a:t>
            </a:r>
            <a:r>
              <a:rPr lang="ru-RU" b="1" i="0"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Мамаева кургана</a:t>
            </a:r>
            <a:r>
              <a:rPr lang="ru-RU" b="1" i="0" dirty="0">
                <a:effectLst/>
                <a:latin typeface="Times New Roman" panose="02020603050405020304" pitchFamily="18" charset="0"/>
                <a:cs typeface="Times New Roman" panose="02020603050405020304" pitchFamily="18" charset="0"/>
              </a:rPr>
              <a:t> был пропитан кровью, не являются художественным преувеличением. Строительство мемориала под руководством архитектора Вучетича длилось восемь лет. Все элементы мемориала — площади, скульптуры, барельефы, памятники — глубоко символичны. Включая и дорожку к главному монументу мемориала — памятнику «Родина‑мать зовет!». На ней ровно двести ступеней — как и ровно двести тех дней, которые длилась Сталинградская битва.</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3873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832DB1B-D297-AC81-4CCA-42877DE68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6" name="Picture 20" descr="muz4">
            <a:extLst>
              <a:ext uri="{FF2B5EF4-FFF2-40B4-BE49-F238E27FC236}">
                <a16:creationId xmlns:a16="http://schemas.microsoft.com/office/drawing/2014/main" id="{19041FD6-76B3-BBE1-BA09-343E3D1DB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18" y="155692"/>
            <a:ext cx="8067929" cy="6067305"/>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394B5C-6423-9ED9-C7F6-708863738811}"/>
              </a:ext>
            </a:extLst>
          </p:cNvPr>
          <p:cNvSpPr txBox="1"/>
          <p:nvPr/>
        </p:nvSpPr>
        <p:spPr>
          <a:xfrm>
            <a:off x="8778240" y="404134"/>
            <a:ext cx="3127538" cy="3785652"/>
          </a:xfrm>
          <a:prstGeom prst="rect">
            <a:avLst/>
          </a:prstGeom>
          <a:solidFill>
            <a:schemeClr val="accent2">
              <a:lumMod val="60000"/>
              <a:lumOff val="40000"/>
            </a:schemeClr>
          </a:solidFill>
          <a:ln w="76200">
            <a:solidFill>
              <a:srgbClr val="0070C0"/>
            </a:solidFill>
          </a:ln>
        </p:spPr>
        <p:txBody>
          <a:bodyPr wrap="square">
            <a:spAutoFit/>
          </a:bodyPr>
          <a:lstStyle/>
          <a:p>
            <a:pPr algn="just" eaLnBrk="1" hangingPunct="1">
              <a:buFont typeface="Wingdings" panose="05000000000000000000" pitchFamily="2" charset="2"/>
              <a:buNone/>
              <a:defRPr/>
            </a:pPr>
            <a:r>
              <a:rPr lang="ru-RU" sz="2400" b="1" dirty="0">
                <a:latin typeface="Times New Roman" panose="02020603050405020304" pitchFamily="18" charset="0"/>
                <a:cs typeface="Times New Roman" panose="02020603050405020304" pitchFamily="18" charset="0"/>
              </a:rPr>
              <a:t>Художественная панорама «Разгром немецко-фашистских войск под Сталинградом» размещается в специально построенном здании, имеющем круглую форму. </a:t>
            </a:r>
          </a:p>
        </p:txBody>
      </p:sp>
      <p:sp>
        <p:nvSpPr>
          <p:cNvPr id="2" name="Rectangle 4">
            <a:extLst>
              <a:ext uri="{FF2B5EF4-FFF2-40B4-BE49-F238E27FC236}">
                <a16:creationId xmlns:a16="http://schemas.microsoft.com/office/drawing/2014/main" id="{81E618F8-9833-57E2-D77D-A9DD3A0FF670}"/>
              </a:ext>
            </a:extLst>
          </p:cNvPr>
          <p:cNvSpPr txBox="1">
            <a:spLocks noChangeArrowheads="1"/>
          </p:cNvSpPr>
          <p:nvPr/>
        </p:nvSpPr>
        <p:spPr>
          <a:xfrm>
            <a:off x="233218" y="6199299"/>
            <a:ext cx="10972800" cy="509133"/>
          </a:xfrm>
          <a:prstGeom prst="rect">
            <a:avLst/>
          </a:prstGeom>
          <a:solidFill>
            <a:schemeClr val="accent2">
              <a:lumMod val="60000"/>
              <a:lumOff val="40000"/>
            </a:schemeClr>
          </a:solidFill>
          <a:ln w="76200">
            <a:solidFill>
              <a:srgbClr val="FF0000"/>
            </a:solid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2400" b="1" dirty="0">
                <a:latin typeface="Times New Roman" panose="02020603050405020304" pitchFamily="18" charset="0"/>
                <a:cs typeface="Times New Roman" panose="02020603050405020304" pitchFamily="18" charset="0"/>
              </a:rPr>
              <a:t>Художественная панорама «Разгром немецко-фашистских войск под Сталинградом» </a:t>
            </a:r>
          </a:p>
        </p:txBody>
      </p:sp>
    </p:spTree>
    <p:extLst>
      <p:ext uri="{BB962C8B-B14F-4D97-AF65-F5344CB8AC3E}">
        <p14:creationId xmlns:p14="http://schemas.microsoft.com/office/powerpoint/2010/main" val="212859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7E7D7E1-11B4-51B0-DB4A-9B452942F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Рисунок 4" descr="0_89dd1_a2ce9dca_L.jpg">
            <a:extLst>
              <a:ext uri="{FF2B5EF4-FFF2-40B4-BE49-F238E27FC236}">
                <a16:creationId xmlns:a16="http://schemas.microsoft.com/office/drawing/2014/main" id="{C88ED034-610A-74C9-6F08-4F6A773B252F}"/>
              </a:ext>
            </a:extLst>
          </p:cNvPr>
          <p:cNvPicPr>
            <a:picLocks noChangeAspect="1"/>
          </p:cNvPicPr>
          <p:nvPr/>
        </p:nvPicPr>
        <p:blipFill>
          <a:blip r:embed="rId3" cstate="screen"/>
          <a:stretch>
            <a:fillRect/>
          </a:stretch>
        </p:blipFill>
        <p:spPr>
          <a:xfrm>
            <a:off x="178525" y="95794"/>
            <a:ext cx="5004812" cy="3333206"/>
          </a:xfrm>
          <a:prstGeom prst="rect">
            <a:avLst/>
          </a:prstGeom>
          <a:solidFill>
            <a:srgbClr val="FFFFFF">
              <a:shade val="85000"/>
            </a:srgbClr>
          </a:solidFill>
          <a:ln w="88900"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DSCN0142.JPG">
            <a:extLst>
              <a:ext uri="{FF2B5EF4-FFF2-40B4-BE49-F238E27FC236}">
                <a16:creationId xmlns:a16="http://schemas.microsoft.com/office/drawing/2014/main" id="{A91ED97F-FF5F-6486-726A-F61D89D1E6F2}"/>
              </a:ext>
            </a:extLst>
          </p:cNvPr>
          <p:cNvPicPr>
            <a:picLocks noChangeAspect="1"/>
          </p:cNvPicPr>
          <p:nvPr/>
        </p:nvPicPr>
        <p:blipFill>
          <a:blip r:embed="rId4" cstate="screen"/>
          <a:srcRect/>
          <a:stretch>
            <a:fillRect/>
          </a:stretch>
        </p:blipFill>
        <p:spPr>
          <a:xfrm>
            <a:off x="7704943" y="3587932"/>
            <a:ext cx="4186680" cy="2991696"/>
          </a:xfrm>
          <a:prstGeom prst="rect">
            <a:avLst/>
          </a:prstGeom>
          <a:solidFill>
            <a:srgbClr val="FFFFFF">
              <a:shade val="85000"/>
            </a:srgbClr>
          </a:solidFill>
          <a:ln w="88900"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3.06.2009 г (2).JPG">
            <a:extLst>
              <a:ext uri="{FF2B5EF4-FFF2-40B4-BE49-F238E27FC236}">
                <a16:creationId xmlns:a16="http://schemas.microsoft.com/office/drawing/2014/main" id="{6BB16EC8-4505-D1D8-4B33-DC8D2403BD8C}"/>
              </a:ext>
            </a:extLst>
          </p:cNvPr>
          <p:cNvPicPr>
            <a:picLocks noChangeAspect="1"/>
          </p:cNvPicPr>
          <p:nvPr/>
        </p:nvPicPr>
        <p:blipFill>
          <a:blip r:embed="rId5" cstate="screen"/>
          <a:stretch>
            <a:fillRect/>
          </a:stretch>
        </p:blipFill>
        <p:spPr>
          <a:xfrm>
            <a:off x="178525" y="3587932"/>
            <a:ext cx="4158343" cy="3118757"/>
          </a:xfrm>
          <a:prstGeom prst="rect">
            <a:avLst/>
          </a:prstGeom>
          <a:solidFill>
            <a:srgbClr val="FFFFFF">
              <a:shade val="85000"/>
            </a:srgbClr>
          </a:solidFill>
          <a:ln w="88900"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DSCN0192.JPG">
            <a:extLst>
              <a:ext uri="{FF2B5EF4-FFF2-40B4-BE49-F238E27FC236}">
                <a16:creationId xmlns:a16="http://schemas.microsoft.com/office/drawing/2014/main" id="{521CA628-B0E3-99EE-5220-B914DB20ABBF}"/>
              </a:ext>
            </a:extLst>
          </p:cNvPr>
          <p:cNvPicPr>
            <a:picLocks noChangeAspect="1"/>
          </p:cNvPicPr>
          <p:nvPr/>
        </p:nvPicPr>
        <p:blipFill>
          <a:blip r:embed="rId6" cstate="screen"/>
          <a:srcRect/>
          <a:stretch>
            <a:fillRect/>
          </a:stretch>
        </p:blipFill>
        <p:spPr>
          <a:xfrm>
            <a:off x="7704943" y="151311"/>
            <a:ext cx="4119154" cy="3179938"/>
          </a:xfrm>
          <a:prstGeom prst="rect">
            <a:avLst/>
          </a:prstGeom>
          <a:solidFill>
            <a:srgbClr val="FFFFFF">
              <a:shade val="85000"/>
            </a:srgbClr>
          </a:solidFill>
          <a:ln w="88900"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D94DB833-CA57-198F-485C-B7345899D323}"/>
              </a:ext>
            </a:extLst>
          </p:cNvPr>
          <p:cNvSpPr txBox="1"/>
          <p:nvPr/>
        </p:nvSpPr>
        <p:spPr>
          <a:xfrm>
            <a:off x="2960913" y="151311"/>
            <a:ext cx="7323910" cy="461665"/>
          </a:xfrm>
          <a:prstGeom prst="rect">
            <a:avLst/>
          </a:prstGeom>
          <a:solidFill>
            <a:schemeClr val="accent2">
              <a:lumMod val="60000"/>
              <a:lumOff val="40000"/>
            </a:schemeClr>
          </a:solidFill>
          <a:ln w="76200">
            <a:solidFill>
              <a:srgbClr val="FF0000"/>
            </a:solidFill>
          </a:ln>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Музей – панорама «Сталинградская битва» </a:t>
            </a:r>
          </a:p>
        </p:txBody>
      </p:sp>
      <p:sp>
        <p:nvSpPr>
          <p:cNvPr id="12" name="TextBox 11">
            <a:extLst>
              <a:ext uri="{FF2B5EF4-FFF2-40B4-BE49-F238E27FC236}">
                <a16:creationId xmlns:a16="http://schemas.microsoft.com/office/drawing/2014/main" id="{52937703-7CA4-16D0-A1FD-428307AB3CD3}"/>
              </a:ext>
            </a:extLst>
          </p:cNvPr>
          <p:cNvSpPr txBox="1"/>
          <p:nvPr/>
        </p:nvSpPr>
        <p:spPr>
          <a:xfrm>
            <a:off x="4365201" y="721905"/>
            <a:ext cx="3339742" cy="6001643"/>
          </a:xfrm>
          <a:prstGeom prst="rect">
            <a:avLst/>
          </a:prstGeom>
          <a:solidFill>
            <a:schemeClr val="accent2">
              <a:lumMod val="60000"/>
              <a:lumOff val="40000"/>
            </a:schemeClr>
          </a:solidFill>
          <a:ln w="76200">
            <a:solidFill>
              <a:srgbClr val="FF0000"/>
            </a:solidFill>
          </a:ln>
        </p:spPr>
        <p:txBody>
          <a:bodyPr wrap="square">
            <a:spAutoFit/>
          </a:bodyPr>
          <a:lstStyle/>
          <a:p>
            <a:pPr algn="just"/>
            <a:r>
              <a:rPr lang="ru-RU" sz="1600" b="1" i="0" dirty="0">
                <a:solidFill>
                  <a:srgbClr val="000000"/>
                </a:solidFill>
                <a:effectLst/>
                <a:latin typeface="Times New Roman" panose="02020603050405020304" pitchFamily="18" charset="0"/>
                <a:cs typeface="Times New Roman" panose="02020603050405020304" pitchFamily="18" charset="0"/>
              </a:rPr>
              <a:t>Это </a:t>
            </a:r>
            <a:r>
              <a:rPr lang="ru-RU" sz="1600" b="1" i="0" dirty="0">
                <a:solidFill>
                  <a:srgbClr val="C31E2F"/>
                </a:solidFill>
                <a:effectLst/>
                <a:latin typeface="Times New Roman" panose="02020603050405020304" pitchFamily="18" charset="0"/>
                <a:cs typeface="Times New Roman" panose="02020603050405020304" pitchFamily="18" charset="0"/>
                <a:hlinkClick r:id="rId7"/>
              </a:rPr>
              <a:t>самое большое живописное полотно в России</a:t>
            </a:r>
            <a:r>
              <a:rPr lang="ru-RU" sz="1600" b="1" i="0" dirty="0">
                <a:solidFill>
                  <a:srgbClr val="000000"/>
                </a:solidFill>
                <a:effectLst/>
                <a:latin typeface="Times New Roman" panose="02020603050405020304" pitchFamily="18" charset="0"/>
                <a:cs typeface="Times New Roman" panose="02020603050405020304" pitchFamily="18" charset="0"/>
              </a:rPr>
              <a:t>, на котором изображен заключительный этап Сталинградской битвы в январе 1943 года, а точнее операция под названием «Кольцо». Во время изучения панорамы кажется, будто вы находитесь на вершине Мамаева кургана.</a:t>
            </a:r>
          </a:p>
          <a:p>
            <a:pPr algn="just"/>
            <a:r>
              <a:rPr lang="ru-RU" sz="1600" b="1" i="0" dirty="0">
                <a:solidFill>
                  <a:srgbClr val="000000"/>
                </a:solidFill>
                <a:effectLst/>
                <a:latin typeface="Times New Roman" panose="02020603050405020304" pitchFamily="18" charset="0"/>
                <a:cs typeface="Times New Roman" panose="02020603050405020304" pitchFamily="18" charset="0"/>
              </a:rPr>
              <a:t>Вокруг — заснеженные окопы, воронки от авиабомб и отряды бойцов, наверху — пикирующие самолеты, на горизонте — Волга. Художники студии Грекова включили в плотно и легендарные моменты сражения — например, подвиги пехотинца Михаила </a:t>
            </a:r>
            <a:r>
              <a:rPr lang="ru-RU" sz="1600" b="1" i="0" dirty="0" err="1">
                <a:solidFill>
                  <a:srgbClr val="000000"/>
                </a:solidFill>
                <a:effectLst/>
                <a:latin typeface="Times New Roman" panose="02020603050405020304" pitchFamily="18" charset="0"/>
                <a:cs typeface="Times New Roman" panose="02020603050405020304" pitchFamily="18" charset="0"/>
              </a:rPr>
              <a:t>Паникахи</a:t>
            </a:r>
            <a:r>
              <a:rPr lang="ru-RU" sz="1600" b="1" i="0" dirty="0">
                <a:solidFill>
                  <a:srgbClr val="000000"/>
                </a:solidFill>
                <a:effectLst/>
                <a:latin typeface="Times New Roman" panose="02020603050405020304" pitchFamily="18" charset="0"/>
                <a:cs typeface="Times New Roman" panose="02020603050405020304" pitchFamily="18" charset="0"/>
              </a:rPr>
              <a:t>, который, объятый огнем, бросился на немецкий танк, и снайпера Василия Зайцева, уничтожившего за всю Сталинградскую битву больше двух сотен вражеских солдат.</a:t>
            </a:r>
          </a:p>
        </p:txBody>
      </p:sp>
    </p:spTree>
    <p:extLst>
      <p:ext uri="{BB962C8B-B14F-4D97-AF65-F5344CB8AC3E}">
        <p14:creationId xmlns:p14="http://schemas.microsoft.com/office/powerpoint/2010/main" val="2125675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766CFC0-2674-5D53-AA3C-1C22E80FC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Picture 4">
            <a:extLst>
              <a:ext uri="{FF2B5EF4-FFF2-40B4-BE49-F238E27FC236}">
                <a16:creationId xmlns:a16="http://schemas.microsoft.com/office/drawing/2014/main" id="{8FAFC94D-EA18-79C7-4D18-B6F3D3278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06" y="224481"/>
            <a:ext cx="3829050" cy="5105400"/>
          </a:xfrm>
          <a:prstGeom prst="rect">
            <a:avLst/>
          </a:prstGeom>
          <a:noFill/>
          <a:ln w="76200" cmpd="tri">
            <a:solidFill>
              <a:schemeClr val="accent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7ECE8F7-042F-3724-7111-C8CFF0746613}"/>
              </a:ext>
            </a:extLst>
          </p:cNvPr>
          <p:cNvSpPr txBox="1"/>
          <p:nvPr/>
        </p:nvSpPr>
        <p:spPr>
          <a:xfrm>
            <a:off x="7865203" y="4300714"/>
            <a:ext cx="3812991" cy="2308324"/>
          </a:xfrm>
          <a:prstGeom prst="rect">
            <a:avLst/>
          </a:prstGeom>
          <a:solidFill>
            <a:schemeClr val="accent1">
              <a:lumMod val="40000"/>
              <a:lumOff val="60000"/>
            </a:schemeClr>
          </a:solidFill>
          <a:ln w="76200">
            <a:solidFill>
              <a:schemeClr val="accent2">
                <a:lumMod val="75000"/>
              </a:schemeClr>
            </a:solidFill>
          </a:ln>
        </p:spPr>
        <p:txBody>
          <a:bodyPr wrap="square">
            <a:spAutoFit/>
          </a:bodyPr>
          <a:lstStyle/>
          <a:p>
            <a:pPr algn="just"/>
            <a:r>
              <a:rPr lang="ru-RU" sz="1800" b="1" dirty="0">
                <a:solidFill>
                  <a:srgbClr val="333333"/>
                </a:solidFill>
                <a:effectLst/>
                <a:latin typeface="Times New Roman" panose="02020603050405020304" pitchFamily="18" charset="0"/>
                <a:ea typeface="Times New Roman" panose="02020603050405020304" pitchFamily="18" charset="0"/>
              </a:rPr>
              <a:t>Прошла война, прошла страда,</a:t>
            </a:r>
            <a:br>
              <a:rPr lang="ru-RU" sz="1800" b="1" dirty="0">
                <a:solidFill>
                  <a:srgbClr val="333333"/>
                </a:solidFill>
                <a:effectLst/>
                <a:latin typeface="Times New Roman" panose="02020603050405020304" pitchFamily="18" charset="0"/>
                <a:ea typeface="Times New Roman" panose="02020603050405020304" pitchFamily="18" charset="0"/>
              </a:rPr>
            </a:br>
            <a:r>
              <a:rPr lang="ru-RU" sz="1800" b="1" dirty="0">
                <a:solidFill>
                  <a:srgbClr val="333333"/>
                </a:solidFill>
                <a:effectLst/>
                <a:latin typeface="Times New Roman" panose="02020603050405020304" pitchFamily="18" charset="0"/>
                <a:ea typeface="Times New Roman" panose="02020603050405020304" pitchFamily="18" charset="0"/>
              </a:rPr>
              <a:t>Но боль взывает к людям:</a:t>
            </a:r>
            <a:br>
              <a:rPr lang="ru-RU" sz="1800" b="1" dirty="0">
                <a:solidFill>
                  <a:srgbClr val="333333"/>
                </a:solidFill>
                <a:effectLst/>
                <a:latin typeface="Times New Roman" panose="02020603050405020304" pitchFamily="18" charset="0"/>
                <a:ea typeface="Times New Roman" panose="02020603050405020304" pitchFamily="18" charset="0"/>
              </a:rPr>
            </a:br>
            <a:r>
              <a:rPr lang="ru-RU" sz="1800" b="1" dirty="0">
                <a:solidFill>
                  <a:srgbClr val="333333"/>
                </a:solidFill>
                <a:effectLst/>
                <a:latin typeface="Times New Roman" panose="02020603050405020304" pitchFamily="18" charset="0"/>
                <a:ea typeface="Times New Roman" panose="02020603050405020304" pitchFamily="18" charset="0"/>
              </a:rPr>
              <a:t>Давайте, люди, никогда</a:t>
            </a:r>
            <a:br>
              <a:rPr lang="ru-RU" sz="1800" b="1" dirty="0">
                <a:solidFill>
                  <a:srgbClr val="333333"/>
                </a:solidFill>
                <a:effectLst/>
                <a:latin typeface="Times New Roman" panose="02020603050405020304" pitchFamily="18" charset="0"/>
                <a:ea typeface="Times New Roman" panose="02020603050405020304" pitchFamily="18" charset="0"/>
              </a:rPr>
            </a:br>
            <a:r>
              <a:rPr lang="ru-RU" sz="1800" b="1" dirty="0">
                <a:solidFill>
                  <a:srgbClr val="333333"/>
                </a:solidFill>
                <a:effectLst/>
                <a:latin typeface="Times New Roman" panose="02020603050405020304" pitchFamily="18" charset="0"/>
                <a:ea typeface="Times New Roman" panose="02020603050405020304" pitchFamily="18" charset="0"/>
              </a:rPr>
              <a:t>Об этом не забудем.</a:t>
            </a:r>
            <a:br>
              <a:rPr lang="ru-RU" sz="1800" b="1" dirty="0">
                <a:solidFill>
                  <a:srgbClr val="333333"/>
                </a:solidFill>
                <a:effectLst/>
                <a:latin typeface="Times New Roman" panose="02020603050405020304" pitchFamily="18" charset="0"/>
                <a:ea typeface="Times New Roman" panose="02020603050405020304" pitchFamily="18" charset="0"/>
              </a:rPr>
            </a:br>
            <a:r>
              <a:rPr lang="ru-RU" sz="1800" b="1" dirty="0">
                <a:solidFill>
                  <a:srgbClr val="333333"/>
                </a:solidFill>
                <a:effectLst/>
                <a:latin typeface="Times New Roman" panose="02020603050405020304" pitchFamily="18" charset="0"/>
                <a:ea typeface="Times New Roman" panose="02020603050405020304" pitchFamily="18" charset="0"/>
              </a:rPr>
              <a:t>Пусть память верную о ней</a:t>
            </a:r>
            <a:br>
              <a:rPr lang="ru-RU" sz="1800" b="1" dirty="0">
                <a:solidFill>
                  <a:srgbClr val="333333"/>
                </a:solidFill>
                <a:effectLst/>
                <a:latin typeface="Times New Roman" panose="02020603050405020304" pitchFamily="18" charset="0"/>
                <a:ea typeface="Times New Roman" panose="02020603050405020304" pitchFamily="18" charset="0"/>
              </a:rPr>
            </a:br>
            <a:r>
              <a:rPr lang="ru-RU" sz="1800" b="1" dirty="0">
                <a:solidFill>
                  <a:srgbClr val="333333"/>
                </a:solidFill>
                <a:effectLst/>
                <a:latin typeface="Times New Roman" panose="02020603050405020304" pitchFamily="18" charset="0"/>
                <a:ea typeface="Times New Roman" panose="02020603050405020304" pitchFamily="18" charset="0"/>
              </a:rPr>
              <a:t>Хранят, об этой муке,</a:t>
            </a:r>
            <a:br>
              <a:rPr lang="ru-RU" sz="1800" b="1" dirty="0">
                <a:solidFill>
                  <a:srgbClr val="333333"/>
                </a:solidFill>
                <a:effectLst/>
                <a:latin typeface="Times New Roman" panose="02020603050405020304" pitchFamily="18" charset="0"/>
                <a:ea typeface="Times New Roman" panose="02020603050405020304" pitchFamily="18" charset="0"/>
              </a:rPr>
            </a:br>
            <a:r>
              <a:rPr lang="ru-RU" sz="1800" b="1" dirty="0">
                <a:solidFill>
                  <a:srgbClr val="333333"/>
                </a:solidFill>
                <a:effectLst/>
                <a:latin typeface="Times New Roman" panose="02020603050405020304" pitchFamily="18" charset="0"/>
                <a:ea typeface="Times New Roman" panose="02020603050405020304" pitchFamily="18" charset="0"/>
              </a:rPr>
              <a:t>И дети нынешних детей,</a:t>
            </a:r>
            <a:br>
              <a:rPr lang="ru-RU" sz="1800" b="1" dirty="0">
                <a:solidFill>
                  <a:srgbClr val="333333"/>
                </a:solidFill>
                <a:effectLst/>
                <a:latin typeface="Times New Roman" panose="02020603050405020304" pitchFamily="18" charset="0"/>
                <a:ea typeface="Times New Roman" panose="02020603050405020304" pitchFamily="18" charset="0"/>
              </a:rPr>
            </a:br>
            <a:r>
              <a:rPr lang="ru-RU" sz="1800" b="1" dirty="0">
                <a:solidFill>
                  <a:srgbClr val="333333"/>
                </a:solidFill>
                <a:effectLst/>
                <a:latin typeface="Times New Roman" panose="02020603050405020304" pitchFamily="18" charset="0"/>
                <a:ea typeface="Times New Roman" panose="02020603050405020304" pitchFamily="18" charset="0"/>
              </a:rPr>
              <a:t>И наших внуков внуки.</a:t>
            </a:r>
            <a:endParaRPr lang="ru-RU" sz="1600" b="1"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632656A5-A15B-532E-A8B5-4D0F3C04F29B}"/>
              </a:ext>
            </a:extLst>
          </p:cNvPr>
          <p:cNvSpPr txBox="1"/>
          <p:nvPr/>
        </p:nvSpPr>
        <p:spPr>
          <a:xfrm>
            <a:off x="134982" y="4865921"/>
            <a:ext cx="6596743" cy="1837426"/>
          </a:xfrm>
          <a:prstGeom prst="rect">
            <a:avLst/>
          </a:prstGeom>
          <a:solidFill>
            <a:schemeClr val="accent2">
              <a:lumMod val="60000"/>
              <a:lumOff val="40000"/>
            </a:schemeClr>
          </a:solidFill>
          <a:ln w="76200">
            <a:solidFill>
              <a:schemeClr val="accent2">
                <a:lumMod val="75000"/>
              </a:schemeClr>
            </a:solidFill>
          </a:ln>
        </p:spPr>
        <p:txBody>
          <a:bodyPr wrap="square">
            <a:spAutoFit/>
          </a:bodyPr>
          <a:lstStyle/>
          <a:p>
            <a:pPr algn="just" eaLnBrk="1" hangingPunct="1">
              <a:lnSpc>
                <a:spcPct val="90000"/>
              </a:lnSpc>
              <a:buFont typeface="Wingdings" panose="05000000000000000000" pitchFamily="2" charset="2"/>
              <a:buNone/>
              <a:defRPr/>
            </a:pPr>
            <a:r>
              <a:rPr lang="ru-RU" sz="1800" b="1" dirty="0">
                <a:latin typeface="Times New Roman" panose="02020603050405020304" pitchFamily="18" charset="0"/>
                <a:cs typeface="Times New Roman" panose="02020603050405020304" pitchFamily="18" charset="0"/>
              </a:rPr>
              <a:t>10 ноября 1961 года Президиум Верховного Совета РСФСР постановил переименовать</a:t>
            </a:r>
            <a:r>
              <a:rPr lang="ru-RU" sz="1600" b="1" dirty="0">
                <a:latin typeface="Times New Roman" panose="02020603050405020304" pitchFamily="18" charset="0"/>
                <a:cs typeface="Times New Roman" panose="02020603050405020304" pitchFamily="18" charset="0"/>
              </a:rPr>
              <a:t> </a:t>
            </a:r>
            <a:r>
              <a:rPr lang="ru-RU" sz="1800" b="1" dirty="0">
                <a:solidFill>
                  <a:srgbClr val="C00000"/>
                </a:solidFill>
                <a:latin typeface="Times New Roman" panose="02020603050405020304" pitchFamily="18" charset="0"/>
                <a:cs typeface="Times New Roman" panose="02020603050405020304" pitchFamily="18" charset="0"/>
              </a:rPr>
              <a:t>город Сталинград в город Волгоград.</a:t>
            </a:r>
          </a:p>
          <a:p>
            <a:pPr algn="just" eaLnBrk="1" hangingPunct="1">
              <a:lnSpc>
                <a:spcPct val="90000"/>
              </a:lnSpc>
              <a:buFont typeface="Wingdings" panose="05000000000000000000" pitchFamily="2" charset="2"/>
              <a:buNone/>
              <a:defRPr/>
            </a:pPr>
            <a:r>
              <a:rPr lang="ru-RU" sz="1800" b="1" dirty="0">
                <a:latin typeface="Times New Roman" panose="02020603050405020304" pitchFamily="18" charset="0"/>
                <a:cs typeface="Times New Roman" panose="02020603050405020304" pitchFamily="18" charset="0"/>
              </a:rPr>
              <a:t>8 мая 1965 года Президиум Верховного Совета СССР издал Указ об утверждении Положения о почетном звании,  в этот же день с вручением ордена Ленина и медали «Золотая Звезда» оно было присвоено городу </a:t>
            </a:r>
            <a:r>
              <a:rPr lang="ru-RU" sz="1800" b="1" u="sng" dirty="0">
                <a:solidFill>
                  <a:srgbClr val="C00000"/>
                </a:solidFill>
                <a:latin typeface="Times New Roman" panose="02020603050405020304" pitchFamily="18" charset="0"/>
                <a:cs typeface="Times New Roman" panose="02020603050405020304" pitchFamily="18" charset="0"/>
              </a:rPr>
              <a:t>Волгограду</a:t>
            </a:r>
            <a:r>
              <a:rPr lang="ru-RU" sz="1800" b="1" dirty="0">
                <a:solidFill>
                  <a:srgbClr val="C00000"/>
                </a:solidFill>
                <a:latin typeface="Times New Roman" panose="02020603050405020304" pitchFamily="18" charset="0"/>
                <a:cs typeface="Times New Roman" panose="02020603050405020304" pitchFamily="18" charset="0"/>
              </a:rPr>
              <a:t>. </a:t>
            </a:r>
          </a:p>
        </p:txBody>
      </p:sp>
      <p:pic>
        <p:nvPicPr>
          <p:cNvPr id="10" name="Picture 7" descr="2">
            <a:extLst>
              <a:ext uri="{FF2B5EF4-FFF2-40B4-BE49-F238E27FC236}">
                <a16:creationId xmlns:a16="http://schemas.microsoft.com/office/drawing/2014/main" id="{A18FE75A-7327-F2BE-1A4A-80476E30A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62" y="495300"/>
            <a:ext cx="1604963" cy="2933700"/>
          </a:xfrm>
          <a:prstGeom prst="rect">
            <a:avLst/>
          </a:prstGeom>
          <a:noFill/>
          <a:ln w="762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3" descr="1">
            <a:extLst>
              <a:ext uri="{FF2B5EF4-FFF2-40B4-BE49-F238E27FC236}">
                <a16:creationId xmlns:a16="http://schemas.microsoft.com/office/drawing/2014/main" id="{C1B274E8-BB72-3A53-63B4-4C565B88C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9009" y="689066"/>
            <a:ext cx="1595438" cy="2592388"/>
          </a:xfrm>
          <a:prstGeom prst="rect">
            <a:avLst/>
          </a:prstGeom>
          <a:noFill/>
          <a:ln w="762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5D8F3A2-5117-C00A-DA46-37178B98C2E3}"/>
              </a:ext>
            </a:extLst>
          </p:cNvPr>
          <p:cNvSpPr txBox="1"/>
          <p:nvPr/>
        </p:nvSpPr>
        <p:spPr>
          <a:xfrm>
            <a:off x="4996132" y="3739634"/>
            <a:ext cx="2005559" cy="369332"/>
          </a:xfrm>
          <a:prstGeom prst="rect">
            <a:avLst/>
          </a:prstGeom>
          <a:solidFill>
            <a:schemeClr val="accent2">
              <a:lumMod val="60000"/>
              <a:lumOff val="40000"/>
            </a:schemeClr>
          </a:solidFill>
          <a:ln w="76200">
            <a:solidFill>
              <a:schemeClr val="accent2">
                <a:lumMod val="75000"/>
              </a:schemeClr>
            </a:solidFill>
          </a:ln>
        </p:spPr>
        <p:txBody>
          <a:bodyPr wrap="square">
            <a:spAutoFit/>
          </a:bodyPr>
          <a:lstStyle/>
          <a:p>
            <a:r>
              <a:rPr lang="ru-RU" sz="1800" b="1" dirty="0">
                <a:latin typeface="Times New Roman" panose="02020603050405020304" pitchFamily="18" charset="0"/>
                <a:cs typeface="Times New Roman" panose="02020603050405020304" pitchFamily="18" charset="0"/>
              </a:rPr>
              <a:t>Орден Ленина </a:t>
            </a:r>
            <a:endParaRPr lang="ru-RU"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4D77C95-915C-9819-CBE2-7E5DDE6C0CAA}"/>
              </a:ext>
            </a:extLst>
          </p:cNvPr>
          <p:cNvSpPr txBox="1"/>
          <p:nvPr/>
        </p:nvSpPr>
        <p:spPr>
          <a:xfrm>
            <a:off x="8122920" y="3405421"/>
            <a:ext cx="2947851" cy="646331"/>
          </a:xfrm>
          <a:prstGeom prst="rect">
            <a:avLst/>
          </a:prstGeom>
          <a:solidFill>
            <a:schemeClr val="accent2">
              <a:lumMod val="60000"/>
              <a:lumOff val="40000"/>
            </a:schemeClr>
          </a:solidFill>
          <a:ln w="76200">
            <a:solidFill>
              <a:schemeClr val="accent2">
                <a:lumMod val="75000"/>
              </a:schemeClr>
            </a:solidFill>
          </a:ln>
        </p:spPr>
        <p:txBody>
          <a:bodyPr wrap="square">
            <a:spAutoFit/>
          </a:bodyPr>
          <a:lstStyle/>
          <a:p>
            <a:pPr algn="ctr" eaLnBrk="1" hangingPunct="1">
              <a:spcBef>
                <a:spcPct val="20000"/>
              </a:spcBef>
              <a:buClr>
                <a:schemeClr val="hlink"/>
              </a:buClr>
              <a:buSzPct val="80000"/>
              <a:buFont typeface="Wingdings" pitchFamily="2" charset="2"/>
              <a:buNone/>
              <a:defRPr/>
            </a:pPr>
            <a:r>
              <a:rPr lang="ru-RU" sz="1800" b="1" dirty="0">
                <a:latin typeface="Times New Roman" panose="02020603050405020304" pitchFamily="18" charset="0"/>
                <a:cs typeface="Times New Roman" panose="02020603050405020304" pitchFamily="18" charset="0"/>
              </a:rPr>
              <a:t>Медаль    "Золотая Звезда" </a:t>
            </a:r>
          </a:p>
        </p:txBody>
      </p:sp>
    </p:spTree>
    <p:extLst>
      <p:ext uri="{BB962C8B-B14F-4D97-AF65-F5344CB8AC3E}">
        <p14:creationId xmlns:p14="http://schemas.microsoft.com/office/powerpoint/2010/main" val="7242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90588FA-EE8E-2DF5-0164-D6F588ED8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015"/>
          </a:xfrm>
          <a:prstGeom prst="rect">
            <a:avLst/>
          </a:prstGeom>
        </p:spPr>
      </p:pic>
      <p:sp>
        <p:nvSpPr>
          <p:cNvPr id="2" name="Text Box 5">
            <a:extLst>
              <a:ext uri="{FF2B5EF4-FFF2-40B4-BE49-F238E27FC236}">
                <a16:creationId xmlns:a16="http://schemas.microsoft.com/office/drawing/2014/main" id="{9CEDA652-F754-6424-095E-70433C058642}"/>
              </a:ext>
            </a:extLst>
          </p:cNvPr>
          <p:cNvSpPr txBox="1">
            <a:spLocks noChangeArrowheads="1"/>
          </p:cNvSpPr>
          <p:nvPr/>
        </p:nvSpPr>
        <p:spPr bwMode="auto">
          <a:xfrm>
            <a:off x="4687389" y="5049594"/>
            <a:ext cx="7339148" cy="1631216"/>
          </a:xfrm>
          <a:prstGeom prst="rect">
            <a:avLst/>
          </a:prstGeom>
          <a:solidFill>
            <a:schemeClr val="accent1">
              <a:lumMod val="40000"/>
              <a:lumOff val="60000"/>
            </a:schemeClr>
          </a:solidFill>
          <a:ln w="76200">
            <a:solidFill>
              <a:srgbClr val="FF0000"/>
            </a:solid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ru-RU" altLang="ru-RU" sz="2000" b="1" dirty="0">
                <a:latin typeface="Times New Roman" panose="02020603050405020304" pitchFamily="18" charset="0"/>
                <a:cs typeface="Times New Roman" panose="02020603050405020304" pitchFamily="18" charset="0"/>
              </a:rPr>
              <a:t>Сталинград! Крепость на Волге. Город – легенда. Город –герой. Здесь люди стояли, как скалы. Здесь жизнь победила смерть. </a:t>
            </a:r>
            <a:r>
              <a:rPr lang="ru-RU" sz="2000" b="1" dirty="0">
                <a:effectLst/>
                <a:latin typeface="Times New Roman" panose="02020603050405020304" pitchFamily="18" charset="0"/>
                <a:ea typeface="Times New Roman" panose="02020603050405020304" pitchFamily="18" charset="0"/>
              </a:rPr>
              <a:t>Вечная слава героям, павшим за свободу и независимость. Поклонимся памяти погибшим. Отдадим дань памяти живым.</a:t>
            </a:r>
            <a:endParaRPr lang="ru-RU" sz="1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9531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9D9A29C-0B20-6D89-FF29-FEFA10ACA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Прямоугольник 4">
            <a:extLst>
              <a:ext uri="{FF2B5EF4-FFF2-40B4-BE49-F238E27FC236}">
                <a16:creationId xmlns:a16="http://schemas.microsoft.com/office/drawing/2014/main" id="{4028E448-91D8-B145-C26F-4EBFCD65276F}"/>
              </a:ext>
            </a:extLst>
          </p:cNvPr>
          <p:cNvSpPr>
            <a:spLocks noChangeArrowheads="1"/>
          </p:cNvSpPr>
          <p:nvPr/>
        </p:nvSpPr>
        <p:spPr bwMode="auto">
          <a:xfrm>
            <a:off x="299177" y="317888"/>
            <a:ext cx="6407750" cy="6186309"/>
          </a:xfrm>
          <a:prstGeom prst="rect">
            <a:avLst/>
          </a:prstGeom>
          <a:solidFill>
            <a:schemeClr val="accent2">
              <a:lumMod val="60000"/>
              <a:lumOff val="40000"/>
            </a:schemeClr>
          </a:solidFill>
          <a:ln w="76200">
            <a:solidFill>
              <a:schemeClr val="tx2">
                <a:lumMod val="60000"/>
                <a:lumOff val="40000"/>
              </a:schemeClr>
            </a:solidFill>
          </a:ln>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0"/>
              </a:spcBef>
              <a:buFontTx/>
              <a:buNone/>
            </a:pPr>
            <a:r>
              <a:rPr lang="ru-RU" altLang="ru-RU" sz="2200" b="1" dirty="0"/>
              <a:t>Второе февраля – </a:t>
            </a:r>
          </a:p>
          <a:p>
            <a:pPr algn="just" eaLnBrk="1" hangingPunct="1">
              <a:spcBef>
                <a:spcPct val="0"/>
              </a:spcBef>
              <a:buFontTx/>
              <a:buNone/>
            </a:pPr>
            <a:r>
              <a:rPr lang="ru-RU" altLang="ru-RU" sz="2200" b="1" dirty="0"/>
              <a:t>Победа в Сталинградской битве!</a:t>
            </a:r>
          </a:p>
          <a:p>
            <a:pPr algn="just" eaLnBrk="1" hangingPunct="1">
              <a:spcBef>
                <a:spcPct val="0"/>
              </a:spcBef>
              <a:buFontTx/>
              <a:buNone/>
            </a:pPr>
            <a:r>
              <a:rPr lang="ru-RU" altLang="ru-RU" sz="2200" b="1" dirty="0"/>
              <a:t>Курган, скульптура Матери-Отчизны, тишина…</a:t>
            </a:r>
          </a:p>
          <a:p>
            <a:pPr algn="just" eaLnBrk="1" hangingPunct="1">
              <a:spcBef>
                <a:spcPct val="0"/>
              </a:spcBef>
              <a:buFontTx/>
              <a:buNone/>
            </a:pPr>
            <a:r>
              <a:rPr lang="ru-RU" altLang="ru-RU" sz="2200" b="1" dirty="0"/>
              <a:t>И как в немом… и чёрно-белом, старом фильме </a:t>
            </a:r>
          </a:p>
          <a:p>
            <a:pPr algn="just" eaLnBrk="1" hangingPunct="1">
              <a:spcBef>
                <a:spcPct val="0"/>
              </a:spcBef>
              <a:buFontTx/>
              <a:buNone/>
            </a:pPr>
            <a:r>
              <a:rPr lang="ru-RU" altLang="ru-RU" sz="2200" b="1" dirty="0"/>
              <a:t>Печален шаг Потомков… Сердце… и Душа… </a:t>
            </a:r>
          </a:p>
          <a:p>
            <a:pPr algn="just" eaLnBrk="1" hangingPunct="1">
              <a:spcBef>
                <a:spcPct val="0"/>
              </a:spcBef>
              <a:buFontTx/>
              <a:buNone/>
            </a:pPr>
            <a:r>
              <a:rPr lang="ru-RU" altLang="ru-RU" sz="2200" b="1" dirty="0"/>
              <a:t>Здесь не чеканят шаг. Здесь всё открыто…</a:t>
            </a:r>
          </a:p>
          <a:p>
            <a:pPr algn="just" eaLnBrk="1" hangingPunct="1">
              <a:spcBef>
                <a:spcPct val="0"/>
              </a:spcBef>
              <a:buFontTx/>
              <a:buNone/>
            </a:pPr>
            <a:r>
              <a:rPr lang="ru-RU" altLang="ru-RU" sz="2200" b="1" dirty="0"/>
              <a:t>Идут и Ветераны, Деды и Отцы…</a:t>
            </a:r>
          </a:p>
          <a:p>
            <a:pPr algn="just" eaLnBrk="1" hangingPunct="1">
              <a:spcBef>
                <a:spcPct val="0"/>
              </a:spcBef>
              <a:buFontTx/>
              <a:buNone/>
            </a:pPr>
            <a:r>
              <a:rPr lang="ru-RU" altLang="ru-RU" sz="2200" b="1" dirty="0"/>
              <a:t>И преклоняются к Фамилиям убитых</a:t>
            </a:r>
          </a:p>
          <a:p>
            <a:pPr algn="just" eaLnBrk="1" hangingPunct="1">
              <a:spcBef>
                <a:spcPct val="0"/>
              </a:spcBef>
              <a:buFontTx/>
              <a:buNone/>
            </a:pPr>
            <a:r>
              <a:rPr lang="ru-RU" altLang="ru-RU" sz="2200" b="1" dirty="0"/>
              <a:t>За Жизнь что после… Матери… Сыны… </a:t>
            </a:r>
          </a:p>
          <a:p>
            <a:pPr algn="just" eaLnBrk="1" hangingPunct="1">
              <a:spcBef>
                <a:spcPct val="0"/>
              </a:spcBef>
              <a:buFontTx/>
              <a:buNone/>
            </a:pPr>
            <a:r>
              <a:rPr lang="ru-RU" altLang="ru-RU" sz="2200" b="1" dirty="0"/>
              <a:t> </a:t>
            </a:r>
          </a:p>
          <a:p>
            <a:pPr algn="just" eaLnBrk="1" hangingPunct="1">
              <a:spcBef>
                <a:spcPct val="0"/>
              </a:spcBef>
              <a:buFontTx/>
              <a:buNone/>
            </a:pPr>
            <a:r>
              <a:rPr lang="ru-RU" altLang="ru-RU" sz="2200" b="1" dirty="0"/>
              <a:t>Звенят Медали… Алые гвоздики -</a:t>
            </a:r>
          </a:p>
          <a:p>
            <a:pPr algn="just" eaLnBrk="1" hangingPunct="1">
              <a:spcBef>
                <a:spcPct val="0"/>
              </a:spcBef>
              <a:buFontTx/>
              <a:buNone/>
            </a:pPr>
            <a:r>
              <a:rPr lang="ru-RU" altLang="ru-RU" sz="2200" b="1" dirty="0"/>
              <a:t>На мрамор Памяти от всех Живых!</a:t>
            </a:r>
          </a:p>
          <a:p>
            <a:pPr algn="just" eaLnBrk="1" hangingPunct="1">
              <a:spcBef>
                <a:spcPct val="0"/>
              </a:spcBef>
              <a:buFontTx/>
              <a:buNone/>
            </a:pPr>
            <a:r>
              <a:rPr lang="ru-RU" altLang="ru-RU" sz="2200" b="1" dirty="0"/>
              <a:t>И Русское, извечное Простите…</a:t>
            </a:r>
          </a:p>
          <a:p>
            <a:pPr algn="just" eaLnBrk="1" hangingPunct="1">
              <a:spcBef>
                <a:spcPct val="0"/>
              </a:spcBef>
              <a:buFontTx/>
              <a:buNone/>
            </a:pPr>
            <a:r>
              <a:rPr lang="ru-RU" altLang="ru-RU" sz="2200" b="1" dirty="0"/>
              <a:t>На склоне… в Храме Всех Святых… </a:t>
            </a:r>
          </a:p>
          <a:p>
            <a:pPr algn="just" eaLnBrk="1" hangingPunct="1">
              <a:spcBef>
                <a:spcPct val="0"/>
              </a:spcBef>
              <a:buFontTx/>
              <a:buNone/>
            </a:pPr>
            <a:r>
              <a:rPr lang="ru-RU" altLang="ru-RU" sz="2200" b="1" dirty="0"/>
              <a:t>Минута длится… в Слёзы верить…</a:t>
            </a:r>
          </a:p>
          <a:p>
            <a:pPr algn="just" eaLnBrk="1" hangingPunct="1">
              <a:spcBef>
                <a:spcPct val="0"/>
              </a:spcBef>
              <a:buFontTx/>
              <a:buNone/>
            </a:pPr>
            <a:r>
              <a:rPr lang="ru-RU" altLang="ru-RU" sz="2200" b="1" dirty="0"/>
              <a:t>И Жизнь, как Покаяние – длинна!</a:t>
            </a:r>
          </a:p>
          <a:p>
            <a:pPr algn="just" eaLnBrk="1" hangingPunct="1">
              <a:spcBef>
                <a:spcPct val="0"/>
              </a:spcBef>
              <a:buFontTx/>
              <a:buNone/>
            </a:pPr>
            <a:r>
              <a:rPr lang="ru-RU" altLang="ru-RU" sz="2200" b="1" dirty="0"/>
              <a:t>А Подвиг Ваш… конечно не измерить…</a:t>
            </a:r>
          </a:p>
          <a:p>
            <a:pPr algn="just" eaLnBrk="1" hangingPunct="1">
              <a:spcBef>
                <a:spcPct val="0"/>
              </a:spcBef>
              <a:buFontTx/>
              <a:buNone/>
            </a:pPr>
            <a:r>
              <a:rPr lang="ru-RU" altLang="ru-RU" sz="2200" b="1" dirty="0"/>
              <a:t>Всё потому… что Родина… Одна!</a:t>
            </a:r>
          </a:p>
        </p:txBody>
      </p:sp>
      <p:pic>
        <p:nvPicPr>
          <p:cNvPr id="7" name="Рисунок 6">
            <a:extLst>
              <a:ext uri="{FF2B5EF4-FFF2-40B4-BE49-F238E27FC236}">
                <a16:creationId xmlns:a16="http://schemas.microsoft.com/office/drawing/2014/main" id="{2F8E4E0A-B7A3-B377-7AC5-DBC73283E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06927" y="253118"/>
            <a:ext cx="5368776" cy="6139566"/>
          </a:xfrm>
          <a:prstGeom prst="rect">
            <a:avLst/>
          </a:prstGeom>
        </p:spPr>
      </p:pic>
      <p:pic>
        <p:nvPicPr>
          <p:cNvPr id="8" name="Рисунок 7">
            <a:extLst>
              <a:ext uri="{FF2B5EF4-FFF2-40B4-BE49-F238E27FC236}">
                <a16:creationId xmlns:a16="http://schemas.microsoft.com/office/drawing/2014/main" id="{8CF2D6A8-63D1-E0C3-2CED-1C3BB9B7A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5075" y="5015838"/>
            <a:ext cx="1588427" cy="1553129"/>
          </a:xfrm>
          <a:prstGeom prst="rect">
            <a:avLst/>
          </a:prstGeom>
        </p:spPr>
      </p:pic>
    </p:spTree>
    <p:extLst>
      <p:ext uri="{BB962C8B-B14F-4D97-AF65-F5344CB8AC3E}">
        <p14:creationId xmlns:p14="http://schemas.microsoft.com/office/powerpoint/2010/main" val="88194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D98754-F40A-29C5-F15B-71D31297442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6B19B397-A8D8-22AE-B577-7A2CD7239533}"/>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4ABFF004-93D2-B6B3-4221-389909970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Рисунок 5" descr="4992.jpg">
            <a:extLst>
              <a:ext uri="{FF2B5EF4-FFF2-40B4-BE49-F238E27FC236}">
                <a16:creationId xmlns:a16="http://schemas.microsoft.com/office/drawing/2014/main" id="{31164736-0056-E6CE-75C7-E0BCF6453E3B}"/>
              </a:ext>
            </a:extLst>
          </p:cNvPr>
          <p:cNvPicPr>
            <a:picLocks noChangeAspect="1"/>
          </p:cNvPicPr>
          <p:nvPr/>
        </p:nvPicPr>
        <p:blipFill>
          <a:blip r:embed="rId3" cstate="screen"/>
          <a:stretch>
            <a:fillRect/>
          </a:stretch>
        </p:blipFill>
        <p:spPr>
          <a:xfrm>
            <a:off x="6376486" y="176983"/>
            <a:ext cx="5428796" cy="4062549"/>
          </a:xfrm>
          <a:prstGeom prst="rect">
            <a:avLst/>
          </a:prstGeom>
          <a:solidFill>
            <a:srgbClr val="FFFFFF">
              <a:shade val="85000"/>
            </a:srgbClr>
          </a:solidFill>
          <a:ln w="88900"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a:extLst>
              <a:ext uri="{FF2B5EF4-FFF2-40B4-BE49-F238E27FC236}">
                <a16:creationId xmlns:a16="http://schemas.microsoft.com/office/drawing/2014/main" id="{5BB6469D-B948-E695-F28E-DC51E2D83CEA}"/>
              </a:ext>
            </a:extLst>
          </p:cNvPr>
          <p:cNvSpPr/>
          <p:nvPr/>
        </p:nvSpPr>
        <p:spPr>
          <a:xfrm>
            <a:off x="104502" y="4649742"/>
            <a:ext cx="12087498" cy="1692771"/>
          </a:xfrm>
          <a:prstGeom prst="rect">
            <a:avLst/>
          </a:prstGeom>
          <a:solidFill>
            <a:schemeClr val="accent4">
              <a:lumMod val="40000"/>
              <a:lumOff val="60000"/>
            </a:schemeClr>
          </a:solidFill>
          <a:ln w="76200">
            <a:solidFill>
              <a:schemeClr val="accent1">
                <a:lumMod val="75000"/>
              </a:schemeClr>
            </a:solidFill>
          </a:ln>
        </p:spPr>
        <p:txBody>
          <a:bodyPr wrap="square">
            <a:spAutoFit/>
          </a:bodyPr>
          <a:lstStyle/>
          <a:p>
            <a:pPr algn="just"/>
            <a:r>
              <a:rPr lang="ru-RU" sz="3200" b="1" dirty="0">
                <a:solidFill>
                  <a:srgbClr val="002060"/>
                </a:solidFill>
              </a:rPr>
              <a:t> </a:t>
            </a:r>
            <a:r>
              <a:rPr lang="ru-RU" sz="2400" b="1" dirty="0">
                <a:latin typeface="Times New Roman" panose="02020603050405020304" pitchFamily="18" charset="0"/>
                <a:cs typeface="Times New Roman" panose="02020603050405020304" pitchFamily="18" charset="0"/>
              </a:rPr>
              <a:t>Во время Великой Отечественной войны, в августе 1942 г. в Сталинград ворвались фашистские танки, а за ними шла вражеская пехота. Над городом, словно хищные птицы, кружили бомбардировщики. Они сбрасывали на дома тысячи бомб. Так началось наступление на Сталинград.</a:t>
            </a:r>
          </a:p>
        </p:txBody>
      </p:sp>
      <p:pic>
        <p:nvPicPr>
          <p:cNvPr id="8" name="Picture 12">
            <a:extLst>
              <a:ext uri="{FF2B5EF4-FFF2-40B4-BE49-F238E27FC236}">
                <a16:creationId xmlns:a16="http://schemas.microsoft.com/office/drawing/2014/main" id="{3B84AD91-E924-664F-FA84-0AB4E1CDA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15" y="222069"/>
            <a:ext cx="5897256" cy="3981942"/>
          </a:xfrm>
          <a:prstGeom prst="rect">
            <a:avLst/>
          </a:prstGeom>
          <a:noFill/>
          <a:ln w="127000" cmpd="tri">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25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CDC6F5F-B897-762D-6B1A-3927D9335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w="76200">
            <a:solidFill>
              <a:schemeClr val="accent1">
                <a:lumMod val="75000"/>
              </a:schemeClr>
            </a:solidFill>
          </a:ln>
        </p:spPr>
      </p:pic>
      <p:sp>
        <p:nvSpPr>
          <p:cNvPr id="5" name="WordArt 2">
            <a:extLst>
              <a:ext uri="{FF2B5EF4-FFF2-40B4-BE49-F238E27FC236}">
                <a16:creationId xmlns:a16="http://schemas.microsoft.com/office/drawing/2014/main" id="{1ED23940-FBFF-FB11-C5BE-65D4A60F072F}"/>
              </a:ext>
            </a:extLst>
          </p:cNvPr>
          <p:cNvSpPr>
            <a:spLocks noChangeArrowheads="1" noChangeShapeType="1" noTextEdit="1"/>
          </p:cNvSpPr>
          <p:nvPr/>
        </p:nvSpPr>
        <p:spPr bwMode="auto">
          <a:xfrm>
            <a:off x="1672046" y="394063"/>
            <a:ext cx="10319657" cy="1779588"/>
          </a:xfrm>
          <a:prstGeom prst="rect">
            <a:avLst/>
          </a:prstGeom>
          <a:solidFill>
            <a:schemeClr val="accent2">
              <a:lumMod val="40000"/>
              <a:lumOff val="60000"/>
            </a:schemeClr>
          </a:solidFill>
        </p:spPr>
        <p:txBody>
          <a:bodyPr wrap="none" fromWordArt="1">
            <a:prstTxWarp prst="textPlain">
              <a:avLst>
                <a:gd name="adj" fmla="val 50000"/>
              </a:avLst>
            </a:prstTxWarp>
          </a:bodyPr>
          <a:lstStyle/>
          <a:p>
            <a:pPr algn="ctr"/>
            <a:r>
              <a:rPr lang="ru-RU" sz="3600" b="1" kern="10" dirty="0">
                <a:ln w="12700">
                  <a:solidFill>
                    <a:schemeClr val="tx1"/>
                  </a:solidFill>
                  <a:round/>
                  <a:headEnd/>
                  <a:tailEnd/>
                </a:ln>
                <a:gradFill rotWithShape="1">
                  <a:gsLst>
                    <a:gs pos="0">
                      <a:schemeClr val="bg2"/>
                    </a:gs>
                    <a:gs pos="100000">
                      <a:srgbClr val="FF3300">
                        <a:alpha val="99001"/>
                      </a:srgbClr>
                    </a:gs>
                  </a:gsLst>
                  <a:path path="rect">
                    <a:fillToRect l="50000" t="50000" r="50000" b="50000"/>
                  </a:path>
                </a:gradFill>
                <a:effectLst>
                  <a:outerShdw dist="45791" dir="2021404" algn="ctr" rotWithShape="0">
                    <a:srgbClr val="9999FF"/>
                  </a:outerShdw>
                </a:effectLst>
              </a:rPr>
              <a:t>Спасибо за мир на земле!</a:t>
            </a:r>
          </a:p>
        </p:txBody>
      </p:sp>
      <p:pic>
        <p:nvPicPr>
          <p:cNvPr id="3" name="Рисунок 2">
            <a:extLst>
              <a:ext uri="{FF2B5EF4-FFF2-40B4-BE49-F238E27FC236}">
                <a16:creationId xmlns:a16="http://schemas.microsoft.com/office/drawing/2014/main" id="{92FDC33F-FBDB-C7D7-8873-DAECF8496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708" y="2429521"/>
            <a:ext cx="7991203" cy="2315969"/>
          </a:xfrm>
          <a:prstGeom prst="rect">
            <a:avLst/>
          </a:prstGeom>
        </p:spPr>
      </p:pic>
      <p:pic>
        <p:nvPicPr>
          <p:cNvPr id="7" name="Рисунок 6">
            <a:extLst>
              <a:ext uri="{FF2B5EF4-FFF2-40B4-BE49-F238E27FC236}">
                <a16:creationId xmlns:a16="http://schemas.microsoft.com/office/drawing/2014/main" id="{AF503524-028A-A8B9-49E3-ED9BA4F06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97" y="178244"/>
            <a:ext cx="1588427" cy="1553129"/>
          </a:xfrm>
          <a:prstGeom prst="rect">
            <a:avLst/>
          </a:prstGeom>
        </p:spPr>
      </p:pic>
    </p:spTree>
    <p:extLst>
      <p:ext uri="{BB962C8B-B14F-4D97-AF65-F5344CB8AC3E}">
        <p14:creationId xmlns:p14="http://schemas.microsoft.com/office/powerpoint/2010/main" val="1309496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F42752F-B640-440A-9CD3-422D5C700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6" name="Рисунок 5">
            <a:extLst>
              <a:ext uri="{FF2B5EF4-FFF2-40B4-BE49-F238E27FC236}">
                <a16:creationId xmlns:a16="http://schemas.microsoft.com/office/drawing/2014/main" id="{913ED4B8-5836-29F2-EEB3-179F857BA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84" y="313508"/>
            <a:ext cx="3563142" cy="5316583"/>
          </a:xfrm>
          <a:prstGeom prst="rect">
            <a:avLst/>
          </a:prstGeom>
          <a:ln w="76200">
            <a:solidFill>
              <a:schemeClr val="bg1">
                <a:lumMod val="65000"/>
              </a:schemeClr>
            </a:solidFill>
          </a:ln>
        </p:spPr>
      </p:pic>
      <p:pic>
        <p:nvPicPr>
          <p:cNvPr id="8" name="Рисунок 7">
            <a:extLst>
              <a:ext uri="{FF2B5EF4-FFF2-40B4-BE49-F238E27FC236}">
                <a16:creationId xmlns:a16="http://schemas.microsoft.com/office/drawing/2014/main" id="{ABF1E8AD-0616-4DC9-4DC7-866C260C2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259" y="332699"/>
            <a:ext cx="3563143" cy="5297392"/>
          </a:xfrm>
          <a:prstGeom prst="rect">
            <a:avLst/>
          </a:prstGeom>
          <a:ln w="76200">
            <a:solidFill>
              <a:schemeClr val="bg1">
                <a:lumMod val="65000"/>
              </a:schemeClr>
            </a:solidFill>
          </a:ln>
        </p:spPr>
      </p:pic>
      <p:sp>
        <p:nvSpPr>
          <p:cNvPr id="2" name="Прямоугольник: скругленные углы 1">
            <a:extLst>
              <a:ext uri="{FF2B5EF4-FFF2-40B4-BE49-F238E27FC236}">
                <a16:creationId xmlns:a16="http://schemas.microsoft.com/office/drawing/2014/main" id="{280D4BBB-B8D9-7366-CFFE-D8BBEE4C624F}"/>
              </a:ext>
            </a:extLst>
          </p:cNvPr>
          <p:cNvSpPr/>
          <p:nvPr/>
        </p:nvSpPr>
        <p:spPr>
          <a:xfrm>
            <a:off x="668923" y="5812972"/>
            <a:ext cx="3823063" cy="731520"/>
          </a:xfrm>
          <a:prstGeom prst="roundRect">
            <a:avLst/>
          </a:prstGeom>
          <a:solidFill>
            <a:schemeClr val="bg2">
              <a:lumMod val="75000"/>
            </a:schemeClr>
          </a:solidFill>
          <a:ln w="762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Фюрер Германии</a:t>
            </a:r>
          </a:p>
          <a:p>
            <a:pPr algn="ctr"/>
            <a:r>
              <a:rPr lang="ru-RU" sz="2400" b="1" dirty="0">
                <a:solidFill>
                  <a:schemeClr val="tx1"/>
                </a:solidFill>
                <a:latin typeface="Times New Roman" panose="02020603050405020304" pitchFamily="18" charset="0"/>
                <a:cs typeface="Times New Roman" panose="02020603050405020304" pitchFamily="18" charset="0"/>
              </a:rPr>
              <a:t>Адольф Гитлер</a:t>
            </a:r>
          </a:p>
        </p:txBody>
      </p:sp>
      <p:sp>
        <p:nvSpPr>
          <p:cNvPr id="3" name="Прямоугольник: скругленные углы 2">
            <a:extLst>
              <a:ext uri="{FF2B5EF4-FFF2-40B4-BE49-F238E27FC236}">
                <a16:creationId xmlns:a16="http://schemas.microsoft.com/office/drawing/2014/main" id="{287770A6-3839-D2B1-D736-5BF402939951}"/>
              </a:ext>
            </a:extLst>
          </p:cNvPr>
          <p:cNvSpPr/>
          <p:nvPr/>
        </p:nvSpPr>
        <p:spPr>
          <a:xfrm>
            <a:off x="6377392" y="5878285"/>
            <a:ext cx="4969877" cy="731520"/>
          </a:xfrm>
          <a:prstGeom prst="roundRect">
            <a:avLst/>
          </a:prstGeom>
          <a:solidFill>
            <a:schemeClr val="bg2">
              <a:lumMod val="75000"/>
            </a:schemeClr>
          </a:solidFill>
          <a:ln w="762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Верховный главнокомандующий Иосиф Виссарионович Сталин</a:t>
            </a:r>
          </a:p>
        </p:txBody>
      </p:sp>
    </p:spTree>
    <p:extLst>
      <p:ext uri="{BB962C8B-B14F-4D97-AF65-F5344CB8AC3E}">
        <p14:creationId xmlns:p14="http://schemas.microsoft.com/office/powerpoint/2010/main" val="642485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DB31ED6-9B47-B728-2733-C161C1BFE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icture 2">
            <a:extLst>
              <a:ext uri="{FF2B5EF4-FFF2-40B4-BE49-F238E27FC236}">
                <a16:creationId xmlns:a16="http://schemas.microsoft.com/office/drawing/2014/main" id="{A91B4A2A-1DC6-BCA1-1B65-90D59A663AC8}"/>
              </a:ext>
            </a:extLst>
          </p:cNvPr>
          <p:cNvPicPr>
            <a:picLocks noChangeAspect="1" noChangeArrowheads="1"/>
          </p:cNvPicPr>
          <p:nvPr/>
        </p:nvPicPr>
        <p:blipFill>
          <a:blip r:embed="rId3" cstate="print"/>
          <a:srcRect l="9418" r="9418"/>
          <a:stretch>
            <a:fillRect/>
          </a:stretch>
        </p:blipFill>
        <p:spPr>
          <a:xfrm>
            <a:off x="166440" y="252550"/>
            <a:ext cx="5369280" cy="5114388"/>
          </a:xfrm>
          <a:prstGeom prst="rect">
            <a:avLst/>
          </a:prstGeom>
          <a:noFill/>
          <a:ln w="762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a16="http://schemas.microsoft.com/office/drawing/2014/main" id="{A9D7E02B-C22B-7BE5-B174-80917029D8ED}"/>
              </a:ext>
            </a:extLst>
          </p:cNvPr>
          <p:cNvSpPr>
            <a:spLocks noGrp="1"/>
          </p:cNvSpPr>
          <p:nvPr>
            <p:ph type="title"/>
          </p:nvPr>
        </p:nvSpPr>
        <p:spPr>
          <a:xfrm>
            <a:off x="5640341" y="104503"/>
            <a:ext cx="6447036" cy="6559733"/>
          </a:xfrm>
          <a:solidFill>
            <a:schemeClr val="accent1">
              <a:lumMod val="40000"/>
              <a:lumOff val="60000"/>
            </a:schemeClr>
          </a:solidFill>
          <a:ln w="76200">
            <a:solidFill>
              <a:schemeClr val="bg1">
                <a:lumMod val="50000"/>
              </a:schemeClr>
            </a:solidFill>
          </a:ln>
        </p:spPr>
        <p:txBody>
          <a:bodyPr>
            <a:noAutofit/>
          </a:bodyPr>
          <a:lstStyle/>
          <a:p>
            <a:pPr marL="342900" indent="-342900" algn="just">
              <a:lnSpc>
                <a:spcPct val="80000"/>
              </a:lnSpc>
              <a:buFont typeface="Wingdings" panose="05000000000000000000" pitchFamily="2" charset="2"/>
              <a:buChar char="§"/>
            </a:pPr>
            <a:br>
              <a:rPr lang="ru-RU" sz="2400" b="1" dirty="0">
                <a:solidFill>
                  <a:schemeClr val="tx1"/>
                </a:solidFill>
                <a:latin typeface="Times New Roman" panose="02020603050405020304" pitchFamily="18" charset="0"/>
                <a:cs typeface="Times New Roman" panose="02020603050405020304" pitchFamily="18" charset="0"/>
              </a:rPr>
            </a:br>
            <a:r>
              <a:rPr lang="ru-RU" sz="2400" b="1" u="sng" dirty="0">
                <a:solidFill>
                  <a:schemeClr val="folHlink"/>
                </a:solidFill>
                <a:latin typeface="Times New Roman" panose="02020603050405020304" pitchFamily="18" charset="0"/>
                <a:cs typeface="Times New Roman" panose="02020603050405020304" pitchFamily="18" charset="0"/>
              </a:rPr>
              <a:t>Цель немецкого командования</a:t>
            </a:r>
            <a:r>
              <a:rPr lang="ru-RU" sz="2400" b="1" dirty="0">
                <a:solidFill>
                  <a:schemeClr val="folHlink"/>
                </a:solidFill>
                <a:latin typeface="Times New Roman" panose="02020603050405020304" pitchFamily="18" charset="0"/>
                <a:cs typeface="Times New Roman" panose="02020603050405020304" pitchFamily="18" charset="0"/>
              </a:rPr>
              <a:t>:</a:t>
            </a:r>
            <a:br>
              <a:rPr lang="ru-RU" sz="2400" b="1" dirty="0">
                <a:solidFill>
                  <a:schemeClr val="folHlink"/>
                </a:solidFill>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овладеть промышленным городом, предприятия которого выпускали военную продукцию. Этот замысел Гитлер планирует осуществить силами одной 6-й полевой армии Паулюса всего за неделю — к 25 июля 1942.</a:t>
            </a:r>
            <a:r>
              <a:rPr lang="ru-RU" sz="2400" b="1" dirty="0">
                <a:solidFill>
                  <a:srgbClr val="333333"/>
                </a:solidFill>
                <a:effectLst/>
                <a:latin typeface="Times New Roman" panose="02020603050405020304" pitchFamily="18" charset="0"/>
                <a:ea typeface="Times New Roman" panose="02020603050405020304" pitchFamily="18" charset="0"/>
              </a:rPr>
              <a:t> Захват Сталинграда был очень важен Гитлеру еще по нескольким причинам. Это был главный промышленный город на берегах Волги (жизненно важный транспортный маршрут между </a:t>
            </a:r>
            <a:r>
              <a:rPr lang="ru-RU" sz="2400" b="1" u="sng" dirty="0">
                <a:solidFill>
                  <a:srgbClr val="008738"/>
                </a:solidFill>
                <a:effectLst/>
                <a:latin typeface="Times New Roman" panose="02020603050405020304" pitchFamily="18" charset="0"/>
                <a:ea typeface="Times New Roman" panose="02020603050405020304" pitchFamily="18" charset="0"/>
                <a:hlinkClick r:id="rId4"/>
              </a:rPr>
              <a:t>Каспийским морем</a:t>
            </a:r>
            <a:r>
              <a:rPr lang="ru-RU" sz="2400" b="1" dirty="0">
                <a:solidFill>
                  <a:srgbClr val="333333"/>
                </a:solidFill>
                <a:effectLst/>
                <a:latin typeface="Times New Roman" panose="02020603050405020304" pitchFamily="18" charset="0"/>
                <a:ea typeface="Times New Roman" panose="02020603050405020304" pitchFamily="18" charset="0"/>
              </a:rPr>
              <a:t> и северной Россией), </a:t>
            </a:r>
            <a:r>
              <a:rPr lang="ru-RU" altLang="ru-RU" sz="2400" b="1" dirty="0">
                <a:latin typeface="Times New Roman" panose="02020603050405020304" pitchFamily="18" charset="0"/>
                <a:cs typeface="Times New Roman" panose="02020603050405020304" pitchFamily="18" charset="0"/>
              </a:rPr>
              <a:t>город носил имя Сталина - его захват  выигрышный идеологический ход; установление контроля над нефтяными месторождениями Кавказа и плодородными регионами Дона, Кубани и Нижней Волги; захват Закавказья нарушит связи СССР с союзниками через Кавказ и Иран, поможет втянуть Турцию в войну против него.</a:t>
            </a:r>
            <a:br>
              <a:rPr lang="ru-RU" altLang="ru-RU" sz="2400" b="1" dirty="0">
                <a:latin typeface="Times New Roman" panose="02020603050405020304" pitchFamily="18" charset="0"/>
                <a:cs typeface="Times New Roman" panose="02020603050405020304" pitchFamily="18" charset="0"/>
              </a:rPr>
            </a:b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08BF497-4768-34AC-3FB4-36ED55EB5079}"/>
              </a:ext>
            </a:extLst>
          </p:cNvPr>
          <p:cNvSpPr txBox="1"/>
          <p:nvPr/>
        </p:nvSpPr>
        <p:spPr>
          <a:xfrm>
            <a:off x="290077" y="5619488"/>
            <a:ext cx="4850674" cy="707886"/>
          </a:xfrm>
          <a:prstGeom prst="rect">
            <a:avLst/>
          </a:prstGeom>
          <a:solidFill>
            <a:schemeClr val="accent4"/>
          </a:solidFill>
          <a:ln w="76200">
            <a:solidFill>
              <a:schemeClr val="bg1">
                <a:lumMod val="50000"/>
              </a:schemeClr>
            </a:solidFill>
          </a:ln>
        </p:spPr>
        <p:txBody>
          <a:bodyPr wrap="square">
            <a:spAutoFit/>
          </a:bodyPr>
          <a:lstStyle/>
          <a:p>
            <a:r>
              <a:rPr lang="ru-RU" sz="2000" b="1" dirty="0">
                <a:solidFill>
                  <a:schemeClr val="tx1"/>
                </a:solidFill>
                <a:latin typeface="Times New Roman" panose="02020603050405020304" pitchFamily="18" charset="0"/>
                <a:cs typeface="Times New Roman" panose="02020603050405020304" pitchFamily="18" charset="0"/>
              </a:rPr>
              <a:t>План летней кампании был разработан </a:t>
            </a:r>
            <a:r>
              <a:rPr lang="ru-RU" sz="2000" b="1" dirty="0">
                <a:latin typeface="Times New Roman" panose="02020603050405020304" pitchFamily="18" charset="0"/>
                <a:cs typeface="Times New Roman" panose="02020603050405020304" pitchFamily="18" charset="0"/>
              </a:rPr>
              <a:t>Гитлером </a:t>
            </a:r>
            <a:r>
              <a:rPr lang="ru-RU" sz="2000" b="1" dirty="0">
                <a:solidFill>
                  <a:schemeClr val="tx1"/>
                </a:solidFill>
                <a:latin typeface="Times New Roman" panose="02020603050405020304" pitchFamily="18" charset="0"/>
                <a:cs typeface="Times New Roman" panose="02020603050405020304" pitchFamily="18" charset="0"/>
              </a:rPr>
              <a:t>в январе-марте 1942 года. </a:t>
            </a:r>
            <a:endParaRPr lang="ru-RU" sz="2000" dirty="0"/>
          </a:p>
        </p:txBody>
      </p:sp>
    </p:spTree>
    <p:extLst>
      <p:ext uri="{BB962C8B-B14F-4D97-AF65-F5344CB8AC3E}">
        <p14:creationId xmlns:p14="http://schemas.microsoft.com/office/powerpoint/2010/main" val="3578718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D5E1F74-B5ED-2C02-24F8-2CC714773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D95D1EEA-FA62-796A-6609-3200CFCA525D}"/>
              </a:ext>
            </a:extLst>
          </p:cNvPr>
          <p:cNvSpPr txBox="1"/>
          <p:nvPr/>
        </p:nvSpPr>
        <p:spPr>
          <a:xfrm>
            <a:off x="204650" y="166191"/>
            <a:ext cx="11782697" cy="1372683"/>
          </a:xfrm>
          <a:prstGeom prst="rect">
            <a:avLst/>
          </a:prstGeom>
          <a:solidFill>
            <a:schemeClr val="accent2">
              <a:lumMod val="40000"/>
              <a:lumOff val="60000"/>
            </a:schemeClr>
          </a:solidFill>
          <a:ln w="76200">
            <a:solidFill>
              <a:schemeClr val="accent2">
                <a:lumMod val="75000"/>
              </a:schemeClr>
            </a:solidFill>
          </a:ln>
        </p:spPr>
        <p:txBody>
          <a:bodyPr wrap="square">
            <a:spAutoFit/>
          </a:bodyPr>
          <a:lstStyle/>
          <a:p>
            <a:pPr>
              <a:lnSpc>
                <a:spcPct val="80000"/>
              </a:lnSpc>
            </a:pPr>
            <a:r>
              <a:rPr lang="ru-RU" altLang="ru-RU" sz="2000" b="1" dirty="0">
                <a:latin typeface="Times New Roman" panose="02020603050405020304" pitchFamily="18" charset="0"/>
                <a:cs typeface="Times New Roman" panose="02020603050405020304" pitchFamily="18" charset="0"/>
              </a:rPr>
              <a:t>Сталинградская битва — сражение между войсками СССР, с одной стороны, и войсками нацистской Германии, Румынии, Италии и Венгрии в ходе Великой Отечественной войны. Битва была одним из важнейших событий Второй мировой войны</a:t>
            </a:r>
            <a:r>
              <a:rPr lang="ru-RU" altLang="ru-RU" sz="2400" b="1" dirty="0">
                <a:latin typeface="Times New Roman" panose="02020603050405020304" pitchFamily="18" charset="0"/>
                <a:cs typeface="Times New Roman" panose="02020603050405020304" pitchFamily="18" charset="0"/>
              </a:rPr>
              <a:t>. </a:t>
            </a:r>
            <a:r>
              <a:rPr lang="ru-RU" altLang="ru-RU" sz="2000" b="1" dirty="0">
                <a:latin typeface="Times New Roman" panose="02020603050405020304" pitchFamily="18" charset="0"/>
                <a:cs typeface="Times New Roman" panose="02020603050405020304" pitchFamily="18" charset="0"/>
              </a:rPr>
              <a:t>К началу Сталинградской битвы противник имел превосходство над советскими войсками в танках и артиллерии — в 1,3 и в самолётах — более чем в 2 раза, а в людях уступал в 2 раза.</a:t>
            </a:r>
            <a:endParaRPr lang="ru-RU" sz="2000" dirty="0">
              <a:latin typeface="Times New Roman" panose="02020603050405020304" pitchFamily="18" charset="0"/>
              <a:cs typeface="Times New Roman" panose="02020603050405020304" pitchFamily="18" charset="0"/>
            </a:endParaRPr>
          </a:p>
        </p:txBody>
      </p:sp>
      <p:pic>
        <p:nvPicPr>
          <p:cNvPr id="9" name="Рисунок 9" descr="Файл:Flag of the Soviet Union.svg">
            <a:extLst>
              <a:ext uri="{FF2B5EF4-FFF2-40B4-BE49-F238E27FC236}">
                <a16:creationId xmlns:a16="http://schemas.microsoft.com/office/drawing/2014/main" id="{1DC831E1-A3A4-50DF-0AC5-A6C9346B1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115" y="3375191"/>
            <a:ext cx="3172579" cy="198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6E92E23-E4F2-85C9-D307-ED069B8511D9}"/>
              </a:ext>
            </a:extLst>
          </p:cNvPr>
          <p:cNvSpPr txBox="1"/>
          <p:nvPr/>
        </p:nvSpPr>
        <p:spPr>
          <a:xfrm>
            <a:off x="2257788" y="4007056"/>
            <a:ext cx="1680754" cy="584775"/>
          </a:xfrm>
          <a:prstGeom prst="rect">
            <a:avLst/>
          </a:prstGeom>
          <a:noFill/>
        </p:spPr>
        <p:txBody>
          <a:bodyPr wrap="square">
            <a:spAutoFit/>
          </a:bodyPr>
          <a:lstStyle/>
          <a:p>
            <a:r>
              <a:rPr kumimoji="0" lang="ru-RU" altLang="ru-RU" sz="3200" b="1" i="0" u="none" strike="noStrike" cap="none" normalizeH="0" baseline="0" dirty="0">
                <a:ln>
                  <a:noFill/>
                </a:ln>
                <a:solidFill>
                  <a:schemeClr val="tx1"/>
                </a:solidFill>
                <a:effectLst/>
                <a:latin typeface="Calibri" pitchFamily="34" charset="0"/>
                <a:cs typeface="Times New Roman" pitchFamily="18" charset="0"/>
              </a:rPr>
              <a:t>СССР</a:t>
            </a:r>
            <a:endParaRPr lang="ru-RU" sz="3200" dirty="0"/>
          </a:p>
        </p:txBody>
      </p:sp>
      <p:graphicFrame>
        <p:nvGraphicFramePr>
          <p:cNvPr id="11" name="Таблица 10">
            <a:extLst>
              <a:ext uri="{FF2B5EF4-FFF2-40B4-BE49-F238E27FC236}">
                <a16:creationId xmlns:a16="http://schemas.microsoft.com/office/drawing/2014/main" id="{95DC88A2-2858-2AF6-43F6-17331763026A}"/>
              </a:ext>
            </a:extLst>
          </p:cNvPr>
          <p:cNvGraphicFramePr>
            <a:graphicFrameLocks noGrp="1"/>
          </p:cNvGraphicFramePr>
          <p:nvPr>
            <p:extLst>
              <p:ext uri="{D42A27DB-BD31-4B8C-83A1-F6EECF244321}">
                <p14:modId xmlns:p14="http://schemas.microsoft.com/office/powerpoint/2010/main" val="2311404621"/>
              </p:ext>
            </p:extLst>
          </p:nvPr>
        </p:nvGraphicFramePr>
        <p:xfrm>
          <a:off x="6130814" y="1964455"/>
          <a:ext cx="2333896" cy="4772949"/>
        </p:xfrm>
        <a:graphic>
          <a:graphicData uri="http://schemas.openxmlformats.org/drawingml/2006/table">
            <a:tbl>
              <a:tblPr firstRow="1" bandRow="1">
                <a:tableStyleId>{5C22544A-7EE6-4342-B048-85BDC9FD1C3A}</a:tableStyleId>
              </a:tblPr>
              <a:tblGrid>
                <a:gridCol w="2333896">
                  <a:extLst>
                    <a:ext uri="{9D8B030D-6E8A-4147-A177-3AD203B41FA5}">
                      <a16:colId xmlns:a16="http://schemas.microsoft.com/office/drawing/2014/main" val="1025863014"/>
                    </a:ext>
                  </a:extLst>
                </a:gridCol>
              </a:tblGrid>
              <a:tr h="766576">
                <a:tc>
                  <a:txBody>
                    <a:bodyPr/>
                    <a:lstStyle/>
                    <a:p>
                      <a:endParaRPr kumimoji="0" lang="ru-RU" sz="1800" b="1" i="0" u="none" strike="noStrike" cap="none" normalizeH="0" baseline="0" dirty="0">
                        <a:ln>
                          <a:noFill/>
                        </a:ln>
                        <a:solidFill>
                          <a:schemeClr val="tx1"/>
                        </a:solidFill>
                        <a:effectLst/>
                        <a:latin typeface="Calibri" pitchFamily="34" charset="0"/>
                        <a:cs typeface="Times New Roman" pitchFamily="18" charset="0"/>
                      </a:endParaRPr>
                    </a:p>
                    <a:p>
                      <a:r>
                        <a:rPr kumimoji="0" 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Германия</a:t>
                      </a:r>
                      <a:endParaRPr lang="ru-RU" sz="2800" dirty="0">
                        <a:latin typeface="Times New Roman" panose="02020603050405020304" pitchFamily="18" charset="0"/>
                        <a:cs typeface="Times New Roman" panose="02020603050405020304" pitchFamily="18" charset="0"/>
                      </a:endParaRPr>
                    </a:p>
                  </a:txBody>
                  <a:tcPr marT="45724" marB="45724"/>
                </a:tc>
                <a:extLst>
                  <a:ext uri="{0D108BD9-81ED-4DB2-BD59-A6C34878D82A}">
                    <a16:rowId xmlns:a16="http://schemas.microsoft.com/office/drawing/2014/main" val="513866055"/>
                  </a:ext>
                </a:extLst>
              </a:tr>
              <a:tr h="990158">
                <a:tc>
                  <a:txBody>
                    <a:bodyPr/>
                    <a:lstStyle/>
                    <a:p>
                      <a:r>
                        <a:rPr kumimoji="0" lang="ru-RU" altLang="ru-RU"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r>
                        <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Румыния</a:t>
                      </a:r>
                      <a:endParaRPr lang="ru-RU" sz="2800" dirty="0">
                        <a:latin typeface="Times New Roman" panose="02020603050405020304" pitchFamily="18" charset="0"/>
                        <a:cs typeface="Times New Roman" panose="02020603050405020304" pitchFamily="18" charset="0"/>
                      </a:endParaRPr>
                    </a:p>
                  </a:txBody>
                  <a:tcPr marT="45724" marB="45724"/>
                </a:tc>
                <a:extLst>
                  <a:ext uri="{0D108BD9-81ED-4DB2-BD59-A6C34878D82A}">
                    <a16:rowId xmlns:a16="http://schemas.microsoft.com/office/drawing/2014/main" val="643567205"/>
                  </a:ext>
                </a:extLst>
              </a:tr>
              <a:tr h="990158">
                <a:tc>
                  <a:txBody>
                    <a:bodyPr/>
                    <a:lstStyle/>
                    <a:p>
                      <a:endPar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r>
                        <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Италия</a:t>
                      </a:r>
                      <a:endParaRPr lang="ru-RU" sz="2800" dirty="0">
                        <a:latin typeface="Times New Roman" panose="02020603050405020304" pitchFamily="18" charset="0"/>
                        <a:cs typeface="Times New Roman" panose="02020603050405020304" pitchFamily="18" charset="0"/>
                      </a:endParaRPr>
                    </a:p>
                  </a:txBody>
                  <a:tcPr marT="45724" marB="45724"/>
                </a:tc>
                <a:extLst>
                  <a:ext uri="{0D108BD9-81ED-4DB2-BD59-A6C34878D82A}">
                    <a16:rowId xmlns:a16="http://schemas.microsoft.com/office/drawing/2014/main" val="2820896219"/>
                  </a:ext>
                </a:extLst>
              </a:tr>
              <a:tr h="990158">
                <a:tc>
                  <a:txBody>
                    <a:bodyPr/>
                    <a:lstStyle/>
                    <a:p>
                      <a:endPar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r>
                        <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Венгрия</a:t>
                      </a:r>
                      <a:endParaRPr lang="ru-RU" sz="2800" dirty="0">
                        <a:latin typeface="Times New Roman" panose="02020603050405020304" pitchFamily="18" charset="0"/>
                        <a:cs typeface="Times New Roman" panose="02020603050405020304" pitchFamily="18" charset="0"/>
                      </a:endParaRPr>
                    </a:p>
                  </a:txBody>
                  <a:tcPr marT="45724" marB="45724"/>
                </a:tc>
                <a:extLst>
                  <a:ext uri="{0D108BD9-81ED-4DB2-BD59-A6C34878D82A}">
                    <a16:rowId xmlns:a16="http://schemas.microsoft.com/office/drawing/2014/main" val="296577622"/>
                  </a:ext>
                </a:extLst>
              </a:tr>
              <a:tr h="1009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Хорватия</a:t>
                      </a:r>
                      <a:endParaRPr lang="ru-RU" sz="2800" dirty="0">
                        <a:latin typeface="Times New Roman" panose="02020603050405020304" pitchFamily="18" charset="0"/>
                        <a:cs typeface="Times New Roman" panose="02020603050405020304" pitchFamily="18" charset="0"/>
                      </a:endParaRPr>
                    </a:p>
                  </a:txBody>
                  <a:tcPr marT="45724" marB="45724"/>
                </a:tc>
                <a:extLst>
                  <a:ext uri="{0D108BD9-81ED-4DB2-BD59-A6C34878D82A}">
                    <a16:rowId xmlns:a16="http://schemas.microsoft.com/office/drawing/2014/main" val="3242540287"/>
                  </a:ext>
                </a:extLst>
              </a:tr>
            </a:tbl>
          </a:graphicData>
        </a:graphic>
      </p:graphicFrame>
      <p:pic>
        <p:nvPicPr>
          <p:cNvPr id="12" name="Рисунок 1" descr="Файл:Flag of Nazi Germany (1933-1945).svg">
            <a:extLst>
              <a:ext uri="{FF2B5EF4-FFF2-40B4-BE49-F238E27FC236}">
                <a16:creationId xmlns:a16="http://schemas.microsoft.com/office/drawing/2014/main" id="{6ECC5FCB-525C-0DFD-0FC4-602FBFA6D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0577" y="1964455"/>
            <a:ext cx="1240438" cy="78035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Рисунок 3" descr="Файл:Flag of Romania.svg">
            <a:extLst>
              <a:ext uri="{FF2B5EF4-FFF2-40B4-BE49-F238E27FC236}">
                <a16:creationId xmlns:a16="http://schemas.microsoft.com/office/drawing/2014/main" id="{08D682D8-D6C6-08B9-2C6F-7018BC0E1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3420" y="2979729"/>
            <a:ext cx="1340853" cy="6629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Рисунок 5" descr="Flag of Italy (1861-1946).svg">
            <a:extLst>
              <a:ext uri="{FF2B5EF4-FFF2-40B4-BE49-F238E27FC236}">
                <a16:creationId xmlns:a16="http://schemas.microsoft.com/office/drawing/2014/main" id="{4A6120F7-F130-1DEC-B376-2DA37152A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6311" y="3967957"/>
            <a:ext cx="1340853" cy="6629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Рисунок 6" descr="Flag of Hungary.svg">
            <a:extLst>
              <a:ext uri="{FF2B5EF4-FFF2-40B4-BE49-F238E27FC236}">
                <a16:creationId xmlns:a16="http://schemas.microsoft.com/office/drawing/2014/main" id="{817E165A-E484-0A21-5722-815C42BB44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8217" y="4967755"/>
            <a:ext cx="1275759" cy="698009"/>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Рисунок 7" descr="Flag of Croatia Ustasa.svg">
            <a:extLst>
              <a:ext uri="{FF2B5EF4-FFF2-40B4-BE49-F238E27FC236}">
                <a16:creationId xmlns:a16="http://schemas.microsoft.com/office/drawing/2014/main" id="{22A54E27-4EDF-E58B-2FB6-4EDBBDCBA5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8425" y="6096682"/>
            <a:ext cx="1316239" cy="6629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Стрелка: вниз 16">
            <a:extLst>
              <a:ext uri="{FF2B5EF4-FFF2-40B4-BE49-F238E27FC236}">
                <a16:creationId xmlns:a16="http://schemas.microsoft.com/office/drawing/2014/main" id="{C4F87176-9FA0-1949-10F0-6986DEC3A886}"/>
              </a:ext>
            </a:extLst>
          </p:cNvPr>
          <p:cNvSpPr/>
          <p:nvPr/>
        </p:nvSpPr>
        <p:spPr>
          <a:xfrm rot="4519036">
            <a:off x="4756426" y="1806384"/>
            <a:ext cx="775063" cy="16448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a:extLst>
              <a:ext uri="{FF2B5EF4-FFF2-40B4-BE49-F238E27FC236}">
                <a16:creationId xmlns:a16="http://schemas.microsoft.com/office/drawing/2014/main" id="{4D660D1F-6B6B-6DBB-8C7B-934FED0AC84C}"/>
              </a:ext>
            </a:extLst>
          </p:cNvPr>
          <p:cNvSpPr/>
          <p:nvPr/>
        </p:nvSpPr>
        <p:spPr>
          <a:xfrm rot="4567604">
            <a:off x="4799046" y="2621849"/>
            <a:ext cx="775063" cy="16448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низ 18">
            <a:extLst>
              <a:ext uri="{FF2B5EF4-FFF2-40B4-BE49-F238E27FC236}">
                <a16:creationId xmlns:a16="http://schemas.microsoft.com/office/drawing/2014/main" id="{D6A45ADF-97BB-6BC6-58F1-ED704BFE7019}"/>
              </a:ext>
            </a:extLst>
          </p:cNvPr>
          <p:cNvSpPr/>
          <p:nvPr/>
        </p:nvSpPr>
        <p:spPr>
          <a:xfrm rot="5400000">
            <a:off x="4869069" y="3601045"/>
            <a:ext cx="775063" cy="16448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a:extLst>
              <a:ext uri="{FF2B5EF4-FFF2-40B4-BE49-F238E27FC236}">
                <a16:creationId xmlns:a16="http://schemas.microsoft.com/office/drawing/2014/main" id="{2C488A67-DD93-9FA5-8E73-5CA9A483BE6D}"/>
              </a:ext>
            </a:extLst>
          </p:cNvPr>
          <p:cNvSpPr/>
          <p:nvPr/>
        </p:nvSpPr>
        <p:spPr>
          <a:xfrm rot="6350288">
            <a:off x="4756427" y="4494318"/>
            <a:ext cx="775063" cy="16448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низ 20">
            <a:extLst>
              <a:ext uri="{FF2B5EF4-FFF2-40B4-BE49-F238E27FC236}">
                <a16:creationId xmlns:a16="http://schemas.microsoft.com/office/drawing/2014/main" id="{16491ECE-D930-6B11-D8D8-0A6B87FD7C70}"/>
              </a:ext>
            </a:extLst>
          </p:cNvPr>
          <p:cNvSpPr/>
          <p:nvPr/>
        </p:nvSpPr>
        <p:spPr>
          <a:xfrm rot="6284536">
            <a:off x="4565631" y="5269572"/>
            <a:ext cx="775063" cy="16965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52999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CFA1794-255B-6345-3633-EF1839F9F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icture 6" descr="hitler1-24">
            <a:extLst>
              <a:ext uri="{FF2B5EF4-FFF2-40B4-BE49-F238E27FC236}">
                <a16:creationId xmlns:a16="http://schemas.microsoft.com/office/drawing/2014/main" id="{620D82C7-E7CE-6487-0F4A-164D094F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17" y="221887"/>
            <a:ext cx="4367462" cy="492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t_98">
            <a:extLst>
              <a:ext uri="{FF2B5EF4-FFF2-40B4-BE49-F238E27FC236}">
                <a16:creationId xmlns:a16="http://schemas.microsoft.com/office/drawing/2014/main" id="{73708982-ED9B-6E43-24B3-9459B6E53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424" y="221887"/>
            <a:ext cx="4919246" cy="470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3E55974-9614-B309-A64E-4F7333E7E8E5}"/>
              </a:ext>
            </a:extLst>
          </p:cNvPr>
          <p:cNvSpPr txBox="1"/>
          <p:nvPr/>
        </p:nvSpPr>
        <p:spPr>
          <a:xfrm>
            <a:off x="313509" y="5435377"/>
            <a:ext cx="4153988" cy="1323439"/>
          </a:xfrm>
          <a:prstGeom prst="rect">
            <a:avLst/>
          </a:prstGeom>
          <a:solidFill>
            <a:schemeClr val="accent1">
              <a:lumMod val="40000"/>
              <a:lumOff val="60000"/>
            </a:schemeClr>
          </a:solidFill>
          <a:ln w="76200">
            <a:solidFill>
              <a:schemeClr val="bg2">
                <a:lumMod val="50000"/>
              </a:schemeClr>
            </a:solidFill>
          </a:ln>
        </p:spPr>
        <p:txBody>
          <a:bodyPr wrap="square">
            <a:spAutoFit/>
          </a:bodyPr>
          <a:lstStyle/>
          <a:p>
            <a:r>
              <a:rPr lang="ru-RU" sz="2000" b="1" dirty="0">
                <a:latin typeface="Times New Roman" panose="02020603050405020304" pitchFamily="18" charset="0"/>
                <a:cs typeface="Times New Roman" panose="02020603050405020304" pitchFamily="18" charset="0"/>
              </a:rPr>
              <a:t>Гитлер своим армиям: «Сходу с юга овладеть городом, взяв в клещи войска Сталинградского фронта».</a:t>
            </a:r>
          </a:p>
        </p:txBody>
      </p:sp>
      <p:sp>
        <p:nvSpPr>
          <p:cNvPr id="10" name="TextBox 9">
            <a:extLst>
              <a:ext uri="{FF2B5EF4-FFF2-40B4-BE49-F238E27FC236}">
                <a16:creationId xmlns:a16="http://schemas.microsoft.com/office/drawing/2014/main" id="{B411A112-6261-2891-85E6-53EFA21965C6}"/>
              </a:ext>
            </a:extLst>
          </p:cNvPr>
          <p:cNvSpPr txBox="1"/>
          <p:nvPr/>
        </p:nvSpPr>
        <p:spPr>
          <a:xfrm>
            <a:off x="6740434" y="5158785"/>
            <a:ext cx="4615543" cy="1631216"/>
          </a:xfrm>
          <a:prstGeom prst="rect">
            <a:avLst/>
          </a:prstGeom>
          <a:solidFill>
            <a:schemeClr val="accent1">
              <a:lumMod val="40000"/>
              <a:lumOff val="60000"/>
            </a:schemeClr>
          </a:solidFill>
          <a:ln w="76200">
            <a:solidFill>
              <a:schemeClr val="bg2">
                <a:lumMod val="50000"/>
              </a:schemeClr>
            </a:solidFill>
          </a:ln>
        </p:spPr>
        <p:txBody>
          <a:bodyPr wrap="square">
            <a:spAutoFit/>
          </a:bodyPr>
          <a:lstStyle/>
          <a:p>
            <a:pPr eaLnBrk="1" hangingPunct="1">
              <a:buFont typeface="Wingdings" panose="05000000000000000000" pitchFamily="2" charset="2"/>
              <a:buNone/>
              <a:defRPr/>
            </a:pPr>
            <a:r>
              <a:rPr lang="ru-RU" sz="2000" b="1" dirty="0">
                <a:latin typeface="Times New Roman" panose="02020603050405020304" pitchFamily="18" charset="0"/>
                <a:cs typeface="Times New Roman" panose="02020603050405020304" pitchFamily="18" charset="0"/>
              </a:rPr>
              <a:t>Нарком обороны </a:t>
            </a:r>
            <a:r>
              <a:rPr lang="ru-RU" sz="2000" b="1" dirty="0" err="1">
                <a:latin typeface="Times New Roman" panose="02020603050405020304" pitchFamily="18" charset="0"/>
                <a:cs typeface="Times New Roman" panose="02020603050405020304" pitchFamily="18" charset="0"/>
              </a:rPr>
              <a:t>И.В.Сталин</a:t>
            </a:r>
            <a:r>
              <a:rPr lang="ru-RU" sz="2000" b="1" dirty="0">
                <a:latin typeface="Times New Roman" panose="02020603050405020304" pitchFamily="18" charset="0"/>
                <a:cs typeface="Times New Roman" panose="02020603050405020304" pitchFamily="18" charset="0"/>
              </a:rPr>
              <a:t>. Приказ № 227: «…Отступать дальше – значит загубить себя и Родину…Отныне железный закон – </a:t>
            </a:r>
          </a:p>
          <a:p>
            <a:pPr eaLnBrk="1" hangingPunct="1">
              <a:buFont typeface="Wingdings" panose="05000000000000000000" pitchFamily="2" charset="2"/>
              <a:buNone/>
              <a:defRPr/>
            </a:pPr>
            <a:r>
              <a:rPr lang="ru-RU" sz="2000" b="1" dirty="0">
                <a:latin typeface="Times New Roman" panose="02020603050405020304" pitchFamily="18" charset="0"/>
                <a:cs typeface="Times New Roman" panose="02020603050405020304" pitchFamily="18" charset="0"/>
              </a:rPr>
              <a:t>                          </a:t>
            </a:r>
            <a:r>
              <a:rPr lang="ru-RU" sz="2000" b="1" dirty="0">
                <a:solidFill>
                  <a:srgbClr val="C00000"/>
                </a:solidFill>
                <a:latin typeface="Times New Roman" panose="02020603050405020304" pitchFamily="18" charset="0"/>
                <a:cs typeface="Times New Roman" panose="02020603050405020304" pitchFamily="18" charset="0"/>
              </a:rPr>
              <a:t>НИ ШАГУ НАЗАД!»</a:t>
            </a:r>
          </a:p>
        </p:txBody>
      </p:sp>
    </p:spTree>
    <p:extLst>
      <p:ext uri="{BB962C8B-B14F-4D97-AF65-F5344CB8AC3E}">
        <p14:creationId xmlns:p14="http://schemas.microsoft.com/office/powerpoint/2010/main" val="251601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4)">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3678</Words>
  <Application>Microsoft Office PowerPoint</Application>
  <PresentationFormat>Широкоэкранный</PresentationFormat>
  <Paragraphs>160</Paragraphs>
  <Slides>50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50</vt:i4>
      </vt:variant>
    </vt:vector>
  </HeadingPairs>
  <TitlesOfParts>
    <vt:vector size="56" baseType="lpstr">
      <vt:lpstr>Arial</vt:lpstr>
      <vt:lpstr>Calibri</vt:lpstr>
      <vt:lpstr>Calibri Light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Цель немецкого командования: овладеть промышленным городом, предприятия которого выпускали военную продукцию. Этот замысел Гитлер планирует осуществить силами одной 6-й полевой армии Паулюса всего за неделю — к 25 июля 1942. Захват Сталинграда был очень важен Гитлеру еще по нескольким причинам. Это был главный промышленный город на берегах Волги (жизненно важный транспортный маршрут между Каспийским морем и северной Россией), город носил имя Сталина - его захват  выигрышный идеологический ход; установление контроля над нефтяными месторождениями Кавказа и плодородными регионами Дона, Кубани и Нижней Волги; захват Закавказья нарушит связи СССР с союзниками через Кавказ и Иран, поможет втянуть Турцию в войну против него.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14 октября 1942 года немцы предприняли генеральный штурм Сталинграда.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Скульптура «Родина-мать!»</vt:lpstr>
      <vt:lpstr>Зал Воинской славы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Myhome</dc:creator>
  <cp:lastModifiedBy>Myhome</cp:lastModifiedBy>
  <cp:revision>7</cp:revision>
  <dcterms:created xsi:type="dcterms:W3CDTF">2024-01-27T06:25:54Z</dcterms:created>
  <dcterms:modified xsi:type="dcterms:W3CDTF">2024-01-30T05:42:41Z</dcterms:modified>
</cp:coreProperties>
</file>