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3" r:id="rId14"/>
    <p:sldId id="276" r:id="rId15"/>
    <p:sldId id="275" r:id="rId16"/>
    <p:sldId id="277" r:id="rId17"/>
    <p:sldId id="280" r:id="rId18"/>
    <p:sldId id="281" r:id="rId19"/>
    <p:sldId id="279" r:id="rId20"/>
    <p:sldId id="278" r:id="rId21"/>
    <p:sldId id="284" r:id="rId22"/>
    <p:sldId id="283" r:id="rId23"/>
    <p:sldId id="282" r:id="rId24"/>
    <p:sldId id="287" r:id="rId25"/>
    <p:sldId id="286" r:id="rId26"/>
    <p:sldId id="285" r:id="rId27"/>
    <p:sldId id="300" r:id="rId28"/>
    <p:sldId id="274" r:id="rId29"/>
    <p:sldId id="289" r:id="rId30"/>
    <p:sldId id="288" r:id="rId31"/>
    <p:sldId id="291" r:id="rId32"/>
    <p:sldId id="297" r:id="rId33"/>
    <p:sldId id="294" r:id="rId34"/>
    <p:sldId id="295" r:id="rId35"/>
    <p:sldId id="298" r:id="rId36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383"/>
    <a:srgbClr val="9999FF"/>
    <a:srgbClr val="6666FF"/>
    <a:srgbClr val="FF33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multiLvlStrRef>
              <c:f>Лист1!$A$2:$A$6</c:f>
            </c:multiLvl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</c:v>
                </c:pt>
                <c:pt idx="1">
                  <c:v>34.200000000000003</c:v>
                </c:pt>
                <c:pt idx="2">
                  <c:v>31</c:v>
                </c:pt>
                <c:pt idx="3">
                  <c:v>25.4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C-4AF3-9862-FB5BBEC3D9EE}"/>
            </c:ext>
          </c:extLst>
        </c:ser>
      </c:pie3DChart>
    </c:plotArea>
    <c:plotVisOnly val="1"/>
  </c:chart>
  <c:txPr>
    <a:bodyPr/>
    <a:lstStyle/>
    <a:p>
      <a:pPr>
        <a:defRPr sz="1800" smtId="429496729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031662464141873E-2"/>
          <c:y val="0.15672363340854645"/>
          <c:w val="0.88987237215042114"/>
          <c:h val="0.7064856886863708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trendline>
            <c:trendlineType val="movingAvg"/>
            <c:period val="2"/>
          </c:trendline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8A8-49A2-B8A1-258691D86F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8A8-49A2-B8A1-258691D86F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mtId="4294967295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11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8-49A2-B8A1-258691D86F67}"/>
            </c:ext>
          </c:extLst>
        </c:ser>
        <c:marker val="1"/>
        <c:axId val="105933824"/>
        <c:axId val="105935616"/>
      </c:lineChart>
      <c:catAx>
        <c:axId val="1059338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1" smtId="429496729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05935616"/>
        <c:crosses val="autoZero"/>
        <c:lblAlgn val="ctr"/>
        <c:lblOffset val="100"/>
      </c:catAx>
      <c:valAx>
        <c:axId val="105935616"/>
        <c:scaling>
          <c:orientation val="minMax"/>
          <c:max val="14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smtId="429496729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05933824"/>
        <c:crosses val="autoZero"/>
        <c:crossBetween val="between"/>
        <c:majorUnit val="1"/>
        <c:minorUnit val="1"/>
      </c:valAx>
    </c:plotArea>
    <c:plotVisOnly val="1"/>
    <c:dispBlanksAs val="gap"/>
  </c:chart>
  <c:txPr>
    <a:bodyPr/>
    <a:lstStyle/>
    <a:p>
      <a:pPr>
        <a:defRPr sz="1800" smtId="4294967295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/>
          </c:dLbls>
          <c:cat>
            <c:strRef>
              <c:f>Лист1!$A$2:$A$28</c:f>
              <c:strCache>
                <c:ptCount val="27"/>
                <c:pt idx="0">
                  <c:v>Аксёнов ваня</c:v>
                </c:pt>
                <c:pt idx="1">
                  <c:v>Беляева    Аня</c:v>
                </c:pt>
                <c:pt idx="2">
                  <c:v>Бородина Настя</c:v>
                </c:pt>
                <c:pt idx="3">
                  <c:v>Белых  Артём</c:v>
                </c:pt>
                <c:pt idx="4">
                  <c:v>Герасимов Ярослав</c:v>
                </c:pt>
                <c:pt idx="5">
                  <c:v>Дементьева Алёна</c:v>
                </c:pt>
                <c:pt idx="6">
                  <c:v>Ерзиков   Коля</c:v>
                </c:pt>
                <c:pt idx="7">
                  <c:v>Ефременко   Надя</c:v>
                </c:pt>
                <c:pt idx="8">
                  <c:v>Карачебекова  Раксалана</c:v>
                </c:pt>
                <c:pt idx="9">
                  <c:v>Кенжекулова  Бермет</c:v>
                </c:pt>
                <c:pt idx="10">
                  <c:v>Кузнецова Настя</c:v>
                </c:pt>
                <c:pt idx="11">
                  <c:v>Ляпнев  Миша</c:v>
                </c:pt>
                <c:pt idx="12">
                  <c:v>Михов   Артём</c:v>
                </c:pt>
                <c:pt idx="13">
                  <c:v>Нестеренко Вова</c:v>
                </c:pt>
                <c:pt idx="14">
                  <c:v>Соболев Кирилл </c:v>
                </c:pt>
                <c:pt idx="15">
                  <c:v>Самкова Соня</c:v>
                </c:pt>
                <c:pt idx="16">
                  <c:v>Селина   Саша</c:v>
                </c:pt>
                <c:pt idx="17">
                  <c:v>Сивухин Кирилл</c:v>
                </c:pt>
                <c:pt idx="18">
                  <c:v>Тазетдинов Дима</c:v>
                </c:pt>
                <c:pt idx="19">
                  <c:v>Тараканова Лиза</c:v>
                </c:pt>
                <c:pt idx="20">
                  <c:v>Толмачёва Ксюша</c:v>
                </c:pt>
                <c:pt idx="21">
                  <c:v>Тихонов Матвей</c:v>
                </c:pt>
                <c:pt idx="22">
                  <c:v>Харина лиза</c:v>
                </c:pt>
                <c:pt idx="23">
                  <c:v>Черных Илья</c:v>
                </c:pt>
                <c:pt idx="24">
                  <c:v>Чумичёв Матвей</c:v>
                </c:pt>
                <c:pt idx="25">
                  <c:v>Нестеров Артём</c:v>
                </c:pt>
                <c:pt idx="26">
                  <c:v>Средний показатель по группе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2.2000000000000002</c:v>
                </c:pt>
                <c:pt idx="1">
                  <c:v>2.6</c:v>
                </c:pt>
                <c:pt idx="2">
                  <c:v>2.2000000000000002</c:v>
                </c:pt>
                <c:pt idx="3">
                  <c:v>3</c:v>
                </c:pt>
                <c:pt idx="4">
                  <c:v>2.2000000000000002</c:v>
                </c:pt>
                <c:pt idx="5">
                  <c:v>3.2</c:v>
                </c:pt>
                <c:pt idx="6">
                  <c:v>3</c:v>
                </c:pt>
                <c:pt idx="7">
                  <c:v>3.2</c:v>
                </c:pt>
                <c:pt idx="8">
                  <c:v>3</c:v>
                </c:pt>
                <c:pt idx="9">
                  <c:v>3</c:v>
                </c:pt>
                <c:pt idx="10">
                  <c:v>3.1</c:v>
                </c:pt>
                <c:pt idx="11">
                  <c:v>3</c:v>
                </c:pt>
                <c:pt idx="12">
                  <c:v>2.2999999999999998</c:v>
                </c:pt>
                <c:pt idx="13">
                  <c:v>2.4</c:v>
                </c:pt>
                <c:pt idx="14">
                  <c:v>2.4</c:v>
                </c:pt>
                <c:pt idx="15">
                  <c:v>2.8</c:v>
                </c:pt>
                <c:pt idx="16">
                  <c:v>2.6</c:v>
                </c:pt>
                <c:pt idx="17">
                  <c:v>3</c:v>
                </c:pt>
                <c:pt idx="18">
                  <c:v>3</c:v>
                </c:pt>
                <c:pt idx="19">
                  <c:v>2.2999999999999998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2.8</c:v>
                </c:pt>
                <c:pt idx="24">
                  <c:v>3</c:v>
                </c:pt>
                <c:pt idx="25">
                  <c:v>2.2000000000000002</c:v>
                </c:pt>
                <c:pt idx="2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B-4ABF-AA58-5C75B23A6E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/>
          </c:dLbls>
          <c:cat>
            <c:strRef>
              <c:f>Лист1!$A$2:$A$28</c:f>
              <c:strCache>
                <c:ptCount val="27"/>
                <c:pt idx="0">
                  <c:v>Аксёнов ваня</c:v>
                </c:pt>
                <c:pt idx="1">
                  <c:v>Беляева    Аня</c:v>
                </c:pt>
                <c:pt idx="2">
                  <c:v>Бородина Настя</c:v>
                </c:pt>
                <c:pt idx="3">
                  <c:v>Белых  Артём</c:v>
                </c:pt>
                <c:pt idx="4">
                  <c:v>Герасимов Ярослав</c:v>
                </c:pt>
                <c:pt idx="5">
                  <c:v>Дементьева Алёна</c:v>
                </c:pt>
                <c:pt idx="6">
                  <c:v>Ерзиков   Коля</c:v>
                </c:pt>
                <c:pt idx="7">
                  <c:v>Ефременко   Надя</c:v>
                </c:pt>
                <c:pt idx="8">
                  <c:v>Карачебекова  Раксалана</c:v>
                </c:pt>
                <c:pt idx="9">
                  <c:v>Кенжекулова  Бермет</c:v>
                </c:pt>
                <c:pt idx="10">
                  <c:v>Кузнецова Настя</c:v>
                </c:pt>
                <c:pt idx="11">
                  <c:v>Ляпнев  Миша</c:v>
                </c:pt>
                <c:pt idx="12">
                  <c:v>Михов   Артём</c:v>
                </c:pt>
                <c:pt idx="13">
                  <c:v>Нестеренко Вова</c:v>
                </c:pt>
                <c:pt idx="14">
                  <c:v>Соболев Кирилл </c:v>
                </c:pt>
                <c:pt idx="15">
                  <c:v>Самкова Соня</c:v>
                </c:pt>
                <c:pt idx="16">
                  <c:v>Селина   Саша</c:v>
                </c:pt>
                <c:pt idx="17">
                  <c:v>Сивухин Кирилл</c:v>
                </c:pt>
                <c:pt idx="18">
                  <c:v>Тазетдинов Дима</c:v>
                </c:pt>
                <c:pt idx="19">
                  <c:v>Тараканова Лиза</c:v>
                </c:pt>
                <c:pt idx="20">
                  <c:v>Толмачёва Ксюша</c:v>
                </c:pt>
                <c:pt idx="21">
                  <c:v>Тихонов Матвей</c:v>
                </c:pt>
                <c:pt idx="22">
                  <c:v>Харина лиза</c:v>
                </c:pt>
                <c:pt idx="23">
                  <c:v>Черных Илья</c:v>
                </c:pt>
                <c:pt idx="24">
                  <c:v>Чумичёв Матвей</c:v>
                </c:pt>
                <c:pt idx="25">
                  <c:v>Нестеров Артём</c:v>
                </c:pt>
                <c:pt idx="26">
                  <c:v>Средний показатель по группе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3.8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3.8</c:v>
                </c:pt>
                <c:pt idx="8">
                  <c:v>3</c:v>
                </c:pt>
                <c:pt idx="9">
                  <c:v>3.2</c:v>
                </c:pt>
                <c:pt idx="10">
                  <c:v>3.8</c:v>
                </c:pt>
                <c:pt idx="11">
                  <c:v>3.6</c:v>
                </c:pt>
                <c:pt idx="12">
                  <c:v>3.2</c:v>
                </c:pt>
                <c:pt idx="13">
                  <c:v>3.2</c:v>
                </c:pt>
                <c:pt idx="14">
                  <c:v>3.3</c:v>
                </c:pt>
                <c:pt idx="15">
                  <c:v>3.5</c:v>
                </c:pt>
                <c:pt idx="16">
                  <c:v>3.6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3.4</c:v>
                </c:pt>
                <c:pt idx="25">
                  <c:v>3</c:v>
                </c:pt>
                <c:pt idx="2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B-4ABF-AA58-5C75B23A6ED7}"/>
            </c:ext>
          </c:extLst>
        </c:ser>
        <c:marker val="1"/>
        <c:axId val="87370368"/>
        <c:axId val="105963904"/>
      </c:lineChart>
      <c:catAx>
        <c:axId val="87370368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05963904"/>
        <c:crosses val="autoZero"/>
        <c:lblAlgn val="ctr"/>
        <c:lblOffset val="100"/>
      </c:catAx>
      <c:valAx>
        <c:axId val="105963904"/>
        <c:scaling>
          <c:orientation val="minMax"/>
          <c:max val="4"/>
          <c:min val="0"/>
        </c:scaling>
        <c:axPos val="l"/>
        <c:majorGridlines/>
        <c:minorGridlines/>
        <c:numFmt formatCode="General" sourceLinked="1"/>
        <c:tickLblPos val="nextTo"/>
        <c:crossAx val="87370368"/>
        <c:crosses val="autoZero"/>
        <c:crossBetween val="between"/>
        <c:majorUnit val="1"/>
      </c:valAx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F5E3-D11D-4EB6-B0BB-371915AF7402}" type="doc">
      <dgm:prSet loTypeId="urn:microsoft.com/office/officeart/2005/8/layout/pyramid1" loCatId="pyramid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/>
        </a:p>
      </dgm:t>
    </dgm:pt>
    <dgm:pt modelId="{FF500F10-D38E-41C7-AFAE-095DEAEE309E}" type="parTrans" cxnId="{03F1F53F-5CF9-4108-AACB-D5D90B2CF91B}">
      <dgm:prSet/>
      <dgm:spPr/>
      <dgm:t>
        <a:bodyPr/>
        <a:lstStyle/>
        <a:p>
          <a:endParaRPr lang="ru-RU"/>
        </a:p>
      </dgm:t>
    </dgm:pt>
    <dgm:pt modelId="{BB41DAB7-75D2-43F8-ADC0-D587DF899143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600" smtClean="0">
            <a:ln>
              <a:solidFill>
                <a:srgbClr val="C00000"/>
              </a:solidFill>
            </a:ln>
          </a:endParaRPr>
        </a:p>
        <a:p>
          <a:endParaRPr lang="ru-RU" sz="1600" smtClean="0">
            <a:ln>
              <a:solidFill>
                <a:srgbClr val="C00000"/>
              </a:solidFill>
            </a:ln>
          </a:endParaRPr>
        </a:p>
        <a:p>
          <a:endParaRPr lang="ru-RU" sz="1600" smtClean="0">
            <a:ln>
              <a:solidFill>
                <a:srgbClr val="C00000"/>
              </a:solidFill>
            </a:ln>
          </a:endParaRPr>
        </a:p>
        <a:p>
          <a:r>
            <a:rPr lang="ru-RU" sz="1600" b="1" i="1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Заболеваемость</a:t>
          </a:r>
        </a:p>
        <a:p>
          <a:r>
            <a:rPr lang="ru-RU" sz="1600" b="1" i="1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8,4 д/дн</a:t>
          </a:r>
          <a:endParaRPr lang="ru-RU" sz="1600" b="1" i="1">
            <a:ln>
              <a:solidFill>
                <a:srgbClr val="C00000"/>
              </a:solidFill>
            </a:ln>
            <a:solidFill>
              <a:srgbClr val="FF0000"/>
            </a:solidFill>
          </a:endParaRPr>
        </a:p>
      </dgm:t>
    </dgm:pt>
    <dgm:pt modelId="{A18807F9-80BA-4C6A-9060-7AE0F0868EDF}" type="sibTrans" cxnId="{03F1F53F-5CF9-4108-AACB-D5D90B2CF91B}">
      <dgm:prSet/>
      <dgm:spPr/>
      <dgm:t>
        <a:bodyPr/>
        <a:lstStyle/>
        <a:p>
          <a:endParaRPr lang="ru-RU"/>
        </a:p>
      </dgm:t>
    </dgm:pt>
    <dgm:pt modelId="{A81B2794-DB00-46CB-8F9B-B9341422D9A1}" type="parTrans" cxnId="{809BF6D0-E1B8-4AB2-A357-F57DB4166949}">
      <dgm:prSet/>
      <dgm:spPr/>
      <dgm:t>
        <a:bodyPr/>
        <a:lstStyle/>
        <a:p>
          <a:endParaRPr lang="ru-RU"/>
        </a:p>
      </dgm:t>
    </dgm:pt>
    <dgm:pt modelId="{50FE03A0-00F2-4013-A155-1875E747DE81}">
      <dgm:prSet phldrT="[Текст]"/>
      <dgm:spPr/>
      <dgm:t>
        <a:bodyPr/>
        <a:lstStyle/>
        <a:p>
          <a:r>
            <a:rPr lang="ru-RU" b="1" i="1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Уровень</a:t>
          </a:r>
          <a:r>
            <a:rPr lang="ru-RU" b="1" i="1" smtClean="0">
              <a:solidFill>
                <a:srgbClr val="FF0000"/>
              </a:solidFill>
            </a:rPr>
            <a:t> </a:t>
          </a:r>
          <a:r>
            <a:rPr lang="ru-RU" b="1" i="1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физического развития  31% </a:t>
          </a:r>
          <a:endParaRPr lang="ru-RU" b="1" i="1">
            <a:ln>
              <a:solidFill>
                <a:srgbClr val="C00000"/>
              </a:solidFill>
            </a:ln>
            <a:solidFill>
              <a:srgbClr val="FF0000"/>
            </a:solidFill>
          </a:endParaRPr>
        </a:p>
      </dgm:t>
    </dgm:pt>
    <dgm:pt modelId="{F5891CE2-C628-4843-AC5E-1961EA54FDF4}" type="sibTrans" cxnId="{809BF6D0-E1B8-4AB2-A357-F57DB4166949}">
      <dgm:prSet/>
      <dgm:spPr/>
      <dgm:t>
        <a:bodyPr/>
        <a:lstStyle/>
        <a:p>
          <a:endParaRPr lang="ru-RU"/>
        </a:p>
      </dgm:t>
    </dgm:pt>
    <dgm:pt modelId="{EBAB60A6-8945-45DA-BCBC-5D3E8CC0618D}" type="parTrans" cxnId="{B8925DE3-50E8-4B50-B1F6-2CAAFD5CA54D}">
      <dgm:prSet/>
      <dgm:spPr/>
      <dgm:t>
        <a:bodyPr/>
        <a:lstStyle/>
        <a:p>
          <a:endParaRPr lang="ru-RU"/>
        </a:p>
      </dgm:t>
    </dgm:pt>
    <dgm:pt modelId="{783705BD-2DE6-454C-846A-481C26DDFE11}">
      <dgm:prSet phldrT="[Текст]"/>
      <dgm:spPr/>
      <dgm:t>
        <a:bodyPr/>
        <a:lstStyle/>
        <a:p>
          <a:r>
            <a:rPr lang="ru-RU" b="1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Группы</a:t>
          </a:r>
          <a:r>
            <a:rPr lang="ru-RU" b="1" baseline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 здоровья</a:t>
          </a:r>
        </a:p>
        <a:p>
          <a:r>
            <a:rPr lang="ru-RU" b="1" baseline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1гр. – 15 детей</a:t>
          </a:r>
        </a:p>
        <a:p>
          <a:r>
            <a:rPr lang="ru-RU" b="1" baseline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2гр.- 11 детей</a:t>
          </a:r>
        </a:p>
        <a:p>
          <a:endParaRPr lang="ru-RU"/>
        </a:p>
      </dgm:t>
    </dgm:pt>
    <dgm:pt modelId="{EE371515-B4D8-4C3B-947C-226A673083E8}" type="sibTrans" cxnId="{B8925DE3-50E8-4B50-B1F6-2CAAFD5CA54D}">
      <dgm:prSet/>
      <dgm:spPr/>
      <dgm:t>
        <a:bodyPr/>
        <a:lstStyle/>
        <a:p>
          <a:endParaRPr lang="ru-RU"/>
        </a:p>
      </dgm:t>
    </dgm:pt>
    <dgm:pt modelId="{4ECEBAB8-75AF-49A7-B940-DF8534499400}" type="pres">
      <dgm:prSet presAssocID="{F5D9F5E3-D11D-4EB6-B0BB-371915AF74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A3125514-FD16-417C-8259-EC736CA54EFD}" type="pres">
      <dgm:prSet presAssocID="{BB41DAB7-75D2-43F8-ADC0-D587DF899143}" presName="Name8" presStyleCnt="0"/>
      <dgm:spPr/>
      <dgm:t>
        <a:bodyPr/>
        <a:lstStyle/>
        <a:p>
          <a:endParaRPr/>
        </a:p>
      </dgm:t>
    </dgm:pt>
    <dgm:pt modelId="{FE284168-12FC-44B8-A7E8-7DF8D1B0B9C8}" type="pres">
      <dgm:prSet presAssocID="{BB41DAB7-75D2-43F8-ADC0-D587DF89914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7520-80CF-497A-ADF9-43B4C26564EB}" type="pres">
      <dgm:prSet presAssocID="{BB41DAB7-75D2-43F8-ADC0-D587DF8991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6BF9-0B66-4185-B6D7-CA5F1551B0EA}" type="pres">
      <dgm:prSet presAssocID="{50FE03A0-00F2-4013-A155-1875E747DE81}" presName="Name8" presStyleCnt="0"/>
      <dgm:spPr/>
      <dgm:t>
        <a:bodyPr/>
        <a:lstStyle/>
        <a:p>
          <a:endParaRPr/>
        </a:p>
      </dgm:t>
    </dgm:pt>
    <dgm:pt modelId="{38F5A434-B08D-4B22-8E26-67D8D52D5818}" type="pres">
      <dgm:prSet presAssocID="{50FE03A0-00F2-4013-A155-1875E747DE8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67079-105C-4384-B037-65FB0F06773D}" type="pres">
      <dgm:prSet presAssocID="{50FE03A0-00F2-4013-A155-1875E747DE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CB568-15D0-4627-98F0-52B415D4EE39}" type="pres">
      <dgm:prSet presAssocID="{783705BD-2DE6-454C-846A-481C26DDFE11}" presName="Name8" presStyleCnt="0"/>
      <dgm:spPr/>
      <dgm:t>
        <a:bodyPr/>
        <a:lstStyle/>
        <a:p>
          <a:endParaRPr/>
        </a:p>
      </dgm:t>
    </dgm:pt>
    <dgm:pt modelId="{6F76D965-399B-4CEB-B6D9-ABC502619CFA}" type="pres">
      <dgm:prSet presAssocID="{783705BD-2DE6-454C-846A-481C26DDFE1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7F16-F718-4EEE-A603-2468442028E8}" type="pres">
      <dgm:prSet presAssocID="{783705BD-2DE6-454C-846A-481C26DDFE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B5B11-0872-4425-9AC3-3D1EF8E5A40D}" type="presOf" srcId="{50FE03A0-00F2-4013-A155-1875E747DE81}" destId="{38F5A434-B08D-4B22-8E26-67D8D52D5818}" srcOrd="0" destOrd="0" presId="urn:microsoft.com/office/officeart/2005/8/layout/pyramid1"/>
    <dgm:cxn modelId="{809BF6D0-E1B8-4AB2-A357-F57DB4166949}" srcId="{F5D9F5E3-D11D-4EB6-B0BB-371915AF7402}" destId="{50FE03A0-00F2-4013-A155-1875E747DE81}" srcOrd="1" destOrd="0" parTransId="{A81B2794-DB00-46CB-8F9B-B9341422D9A1}" sibTransId="{F5891CE2-C628-4843-AC5E-1961EA54FDF4}"/>
    <dgm:cxn modelId="{3EA91BF5-54E1-45E0-B464-422942E37769}" type="presOf" srcId="{783705BD-2DE6-454C-846A-481C26DDFE11}" destId="{6F76D965-399B-4CEB-B6D9-ABC502619CFA}" srcOrd="0" destOrd="0" presId="urn:microsoft.com/office/officeart/2005/8/layout/pyramid1"/>
    <dgm:cxn modelId="{679F47C9-383E-4BD0-AA0A-B5FDF68C5C85}" type="presOf" srcId="{BB41DAB7-75D2-43F8-ADC0-D587DF899143}" destId="{FE284168-12FC-44B8-A7E8-7DF8D1B0B9C8}" srcOrd="0" destOrd="0" presId="urn:microsoft.com/office/officeart/2005/8/layout/pyramid1"/>
    <dgm:cxn modelId="{B8925DE3-50E8-4B50-B1F6-2CAAFD5CA54D}" srcId="{F5D9F5E3-D11D-4EB6-B0BB-371915AF7402}" destId="{783705BD-2DE6-454C-846A-481C26DDFE11}" srcOrd="2" destOrd="0" parTransId="{EBAB60A6-8945-45DA-BCBC-5D3E8CC0618D}" sibTransId="{EE371515-B4D8-4C3B-947C-226A673083E8}"/>
    <dgm:cxn modelId="{8A14A9AD-8BD2-46ED-9881-0C2D89AD3A87}" type="presOf" srcId="{783705BD-2DE6-454C-846A-481C26DDFE11}" destId="{DC967F16-F718-4EEE-A603-2468442028E8}" srcOrd="1" destOrd="0" presId="urn:microsoft.com/office/officeart/2005/8/layout/pyramid1"/>
    <dgm:cxn modelId="{03F1F53F-5CF9-4108-AACB-D5D90B2CF91B}" srcId="{F5D9F5E3-D11D-4EB6-B0BB-371915AF7402}" destId="{BB41DAB7-75D2-43F8-ADC0-D587DF899143}" srcOrd="0" destOrd="0" parTransId="{FF500F10-D38E-41C7-AFAE-095DEAEE309E}" sibTransId="{A18807F9-80BA-4C6A-9060-7AE0F0868EDF}"/>
    <dgm:cxn modelId="{3C209504-6B83-4DB7-8DC4-0A147E72B918}" type="presOf" srcId="{50FE03A0-00F2-4013-A155-1875E747DE81}" destId="{81D67079-105C-4384-B037-65FB0F06773D}" srcOrd="1" destOrd="0" presId="urn:microsoft.com/office/officeart/2005/8/layout/pyramid1"/>
    <dgm:cxn modelId="{6C63BBF7-FEC3-4815-AAA3-913A151A35B5}" type="presOf" srcId="{F5D9F5E3-D11D-4EB6-B0BB-371915AF7402}" destId="{4ECEBAB8-75AF-49A7-B940-DF8534499400}" srcOrd="0" destOrd="0" presId="urn:microsoft.com/office/officeart/2005/8/layout/pyramid1"/>
    <dgm:cxn modelId="{F363C5A1-634C-4287-B7B4-657F1EDAF527}" type="presOf" srcId="{BB41DAB7-75D2-43F8-ADC0-D587DF899143}" destId="{A18C7520-80CF-497A-ADF9-43B4C26564EB}" srcOrd="1" destOrd="0" presId="urn:microsoft.com/office/officeart/2005/8/layout/pyramid1"/>
    <dgm:cxn modelId="{D97014C5-543E-4CEE-834F-0CD66B91817E}" type="presParOf" srcId="{4ECEBAB8-75AF-49A7-B940-DF8534499400}" destId="{A3125514-FD16-417C-8259-EC736CA54EFD}" srcOrd="0" destOrd="0" presId="urn:microsoft.com/office/officeart/2005/8/layout/pyramid1"/>
    <dgm:cxn modelId="{2C5E6896-8DC6-4249-B564-FF0D1E03B795}" type="presParOf" srcId="{A3125514-FD16-417C-8259-EC736CA54EFD}" destId="{FE284168-12FC-44B8-A7E8-7DF8D1B0B9C8}" srcOrd="0" destOrd="0" presId="urn:microsoft.com/office/officeart/2005/8/layout/pyramid1"/>
    <dgm:cxn modelId="{EAF7359B-8013-44E9-80C1-668E472F6B58}" type="presParOf" srcId="{A3125514-FD16-417C-8259-EC736CA54EFD}" destId="{A18C7520-80CF-497A-ADF9-43B4C26564EB}" srcOrd="1" destOrd="0" presId="urn:microsoft.com/office/officeart/2005/8/layout/pyramid1"/>
    <dgm:cxn modelId="{90554348-1026-4FA1-AB71-257143547597}" type="presParOf" srcId="{4ECEBAB8-75AF-49A7-B940-DF8534499400}" destId="{8ED06BF9-0B66-4185-B6D7-CA5F1551B0EA}" srcOrd="1" destOrd="0" presId="urn:microsoft.com/office/officeart/2005/8/layout/pyramid1"/>
    <dgm:cxn modelId="{5D4338AE-6641-43D1-8949-F300949A953C}" type="presParOf" srcId="{8ED06BF9-0B66-4185-B6D7-CA5F1551B0EA}" destId="{38F5A434-B08D-4B22-8E26-67D8D52D5818}" srcOrd="0" destOrd="0" presId="urn:microsoft.com/office/officeart/2005/8/layout/pyramid1"/>
    <dgm:cxn modelId="{9370F906-5FD6-41EF-91CC-BC2151CC8AF9}" type="presParOf" srcId="{8ED06BF9-0B66-4185-B6D7-CA5F1551B0EA}" destId="{81D67079-105C-4384-B037-65FB0F06773D}" srcOrd="1" destOrd="0" presId="urn:microsoft.com/office/officeart/2005/8/layout/pyramid1"/>
    <dgm:cxn modelId="{12B04C49-B35B-41D6-9A9A-D3DE09D97153}" type="presParOf" srcId="{4ECEBAB8-75AF-49A7-B940-DF8534499400}" destId="{B71CB568-15D0-4627-98F0-52B415D4EE39}" srcOrd="2" destOrd="0" presId="urn:microsoft.com/office/officeart/2005/8/layout/pyramid1"/>
    <dgm:cxn modelId="{E7BBFD56-02A6-4A6A-82A4-DFF0CC8B1C6D}" type="presParOf" srcId="{B71CB568-15D0-4627-98F0-52B415D4EE39}" destId="{6F76D965-399B-4CEB-B6D9-ABC502619CFA}" srcOrd="0" destOrd="0" presId="urn:microsoft.com/office/officeart/2005/8/layout/pyramid1"/>
    <dgm:cxn modelId="{9405637D-3944-448B-B846-9392131F7BFA}" type="presParOf" srcId="{B71CB568-15D0-4627-98F0-52B415D4EE39}" destId="{DC967F16-F718-4EEE-A603-2468442028E8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="" xmlns:r="http://schemas.openxmlformats.org/officeDocument/2006/relationships"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43DA7-77FB-4166-BDE0-B774280B687F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6C9CD2-B7BA-45A9-B9E5-6EFAA7FF746B}" type="parTrans" cxnId="{610DCC96-0092-4122-9633-BAD8B9241548}">
      <dgm:prSet/>
      <dgm:spPr/>
      <dgm:t>
        <a:bodyPr/>
        <a:lstStyle/>
        <a:p>
          <a:endParaRPr lang="ru-RU"/>
        </a:p>
      </dgm:t>
    </dgm:pt>
    <dgm:pt modelId="{7AB1DAD5-90F6-4B68-BEAD-A4F7D77130D8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1</a:t>
          </a:r>
        </a:p>
        <a:p>
          <a:r>
            <a: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Внедрения здоровьесберегающих технологий в процесс физического развития и воспитания детей</a:t>
          </a:r>
          <a:endParaRPr lang="ru-RU" sz="20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4E831-2FB8-4C10-A5CC-0391E393CE32}" type="sibTrans" cxnId="{610DCC96-0092-4122-9633-BAD8B9241548}">
      <dgm:prSet/>
      <dgm:spPr/>
      <dgm:t>
        <a:bodyPr/>
        <a:lstStyle/>
        <a:p>
          <a:endParaRPr lang="ru-RU"/>
        </a:p>
      </dgm:t>
    </dgm:pt>
    <dgm:pt modelId="{08F813C8-C99C-46E5-97B3-0F15A51E19BE}" type="parTrans" cxnId="{3F7FB05C-665A-44B4-8F14-2E2327F4FD59}">
      <dgm:prSet/>
      <dgm:spPr/>
      <dgm:t>
        <a:bodyPr/>
        <a:lstStyle/>
        <a:p>
          <a:endParaRPr lang="ru-RU"/>
        </a:p>
      </dgm:t>
    </dgm:pt>
    <dgm:pt modelId="{B78B8B88-8075-4DAF-946A-C8DA92DC1168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2</a:t>
          </a:r>
        </a:p>
        <a:p>
          <a:r>
            <a: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Приобщение родителей к ЗОЖ</a:t>
          </a:r>
          <a:endParaRPr lang="ru-RU" sz="20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D65670-5138-498C-B5F6-F27623B27C60}" type="sibTrans" cxnId="{3F7FB05C-665A-44B4-8F14-2E2327F4FD59}">
      <dgm:prSet/>
      <dgm:spPr/>
      <dgm:t>
        <a:bodyPr/>
        <a:lstStyle/>
        <a:p>
          <a:endParaRPr lang="ru-RU"/>
        </a:p>
      </dgm:t>
    </dgm:pt>
    <dgm:pt modelId="{2416AE56-72CD-4D18-9BC0-674B91428CA2}" type="pres">
      <dgm:prSet presAssocID="{FD843DA7-77FB-4166-BDE0-B774280B6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EFF75-FE89-42CB-9425-9390D8FD537A}" type="pres">
      <dgm:prSet presAssocID="{7AB1DAD5-90F6-4B68-BEAD-A4F7D77130D8}" presName="node" presStyleLbl="node1" presStyleIdx="0" presStyleCnt="2" custScaleX="109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5BA29-0D0E-4E76-93E1-74D3E45F248D}" type="pres">
      <dgm:prSet presAssocID="{57D4E831-2FB8-4C10-A5CC-0391E393CE32}" presName="sibTrans" presStyleCnt="0"/>
      <dgm:spPr/>
      <dgm:t>
        <a:bodyPr/>
        <a:lstStyle/>
        <a:p>
          <a:endParaRPr/>
        </a:p>
      </dgm:t>
    </dgm:pt>
    <dgm:pt modelId="{5EABBF00-79FC-43DF-9C01-C7905223E318}" type="pres">
      <dgm:prSet presAssocID="{B78B8B88-8075-4DAF-946A-C8DA92DC116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DCC96-0092-4122-9633-BAD8B9241548}" srcId="{FD843DA7-77FB-4166-BDE0-B774280B687F}" destId="{7AB1DAD5-90F6-4B68-BEAD-A4F7D77130D8}" srcOrd="0" destOrd="0" parTransId="{146C9CD2-B7BA-45A9-B9E5-6EFAA7FF746B}" sibTransId="{57D4E831-2FB8-4C10-A5CC-0391E393CE32}"/>
    <dgm:cxn modelId="{9489EB1C-F3A8-4BF1-85EF-C1EFC40B2672}" type="presOf" srcId="{7AB1DAD5-90F6-4B68-BEAD-A4F7D77130D8}" destId="{6C0EFF75-FE89-42CB-9425-9390D8FD537A}" srcOrd="0" destOrd="0" presId="urn:microsoft.com/office/officeart/2005/8/layout/hList6"/>
    <dgm:cxn modelId="{E15A91D3-7098-4D56-BFC7-FA30C0F8515C}" type="presOf" srcId="{FD843DA7-77FB-4166-BDE0-B774280B687F}" destId="{2416AE56-72CD-4D18-9BC0-674B91428CA2}" srcOrd="0" destOrd="0" presId="urn:microsoft.com/office/officeart/2005/8/layout/hList6"/>
    <dgm:cxn modelId="{33567F39-A4AF-45B0-A0BB-B48B2ACB8F1E}" type="presOf" srcId="{B78B8B88-8075-4DAF-946A-C8DA92DC1168}" destId="{5EABBF00-79FC-43DF-9C01-C7905223E318}" srcOrd="0" destOrd="0" presId="urn:microsoft.com/office/officeart/2005/8/layout/hList6"/>
    <dgm:cxn modelId="{3F7FB05C-665A-44B4-8F14-2E2327F4FD59}" srcId="{FD843DA7-77FB-4166-BDE0-B774280B687F}" destId="{B78B8B88-8075-4DAF-946A-C8DA92DC1168}" srcOrd="1" destOrd="0" parTransId="{08F813C8-C99C-46E5-97B3-0F15A51E19BE}" sibTransId="{8CD65670-5138-498C-B5F6-F27623B27C60}"/>
    <dgm:cxn modelId="{5FF8EE70-672C-4660-B7D9-87B22A019FB1}" type="presParOf" srcId="{2416AE56-72CD-4D18-9BC0-674B91428CA2}" destId="{6C0EFF75-FE89-42CB-9425-9390D8FD537A}" srcOrd="0" destOrd="0" presId="urn:microsoft.com/office/officeart/2005/8/layout/hList6"/>
    <dgm:cxn modelId="{F3CE2525-CF69-481D-B174-306A099145B4}" type="presParOf" srcId="{2416AE56-72CD-4D18-9BC0-674B91428CA2}" destId="{F555BA29-0D0E-4E76-93E1-74D3E45F248D}" srcOrd="1" destOrd="0" presId="urn:microsoft.com/office/officeart/2005/8/layout/hList6"/>
    <dgm:cxn modelId="{52C0B60E-AAA4-4E56-BB23-024B2A0B0EA1}" type="presParOf" srcId="{2416AE56-72CD-4D18-9BC0-674B91428CA2}" destId="{5EABBF00-79FC-43DF-9C01-C7905223E318}" srcOrd="2" destOrd="0" presId="urn:microsoft.com/office/officeart/2005/8/layout/hList6"/>
  </dgm:cxnLst>
  <dgm:bg/>
  <dgm:whole/>
  <dgm:extLst>
    <a:ext uri="http://schemas.microsoft.com/office/drawing/2008/diagram">
      <dsp:dataModelExt xmlns="" xmlns:r="http://schemas.openxmlformats.org/officeDocument/2006/relationships"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A3D98-E560-411A-9528-4302A5A7FA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CEED20-F80F-466D-B397-F96FBECF8982}" type="parTrans" cxnId="{4288EE28-AE42-4B21-AD8B-336D6A188BE0}">
      <dgm:prSet/>
      <dgm:spPr/>
      <dgm:t>
        <a:bodyPr/>
        <a:lstStyle/>
        <a:p>
          <a:endParaRPr lang="ru-RU"/>
        </a:p>
      </dgm:t>
    </dgm:pt>
    <dgm:pt modelId="{59C50AF3-2EF4-4067-9822-D8D076723424}">
      <dgm:prSet phldrT="[Текст]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направление</a:t>
          </a:r>
          <a:endParaRPr lang="ru-RU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2D67D-B515-4452-88DC-6875EA894C15}" type="parTrans" cxnId="{CCDB7953-6087-4301-ACCA-A91A74B24D70}">
      <dgm:prSet/>
      <dgm:spPr/>
      <dgm:t>
        <a:bodyPr/>
        <a:lstStyle/>
        <a:p>
          <a:endParaRPr lang="ru-RU"/>
        </a:p>
      </dgm:t>
    </dgm:pt>
    <dgm:pt modelId="{C3D6C82C-8873-4BFF-975D-3E9858EA0B6F}">
      <dgm:prSet phldrT="[Текст]"/>
      <dgm:spPr>
        <a:solidFill>
          <a:srgbClr val="FFFF66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 Я - человек. Что я знаю о себе?»</a:t>
          </a:r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F4874-1FFD-4E52-A6B8-FE4618849D6C}" type="sibTrans" cxnId="{CCDB7953-6087-4301-ACCA-A91A74B24D70}">
      <dgm:prSet/>
      <dgm:spPr/>
      <dgm:t>
        <a:bodyPr/>
        <a:lstStyle/>
        <a:p>
          <a:endParaRPr lang="ru-RU"/>
        </a:p>
      </dgm:t>
    </dgm:pt>
    <dgm:pt modelId="{0A4B875D-8577-41FB-8CBC-6F71F75C6B83}" type="sibTrans" cxnId="{4288EE28-AE42-4B21-AD8B-336D6A188BE0}">
      <dgm:prSet/>
      <dgm:spPr/>
      <dgm:t>
        <a:bodyPr/>
        <a:lstStyle/>
        <a:p>
          <a:endParaRPr lang="ru-RU"/>
        </a:p>
      </dgm:t>
    </dgm:pt>
    <dgm:pt modelId="{A54EB5B0-5A92-4963-805A-C20EA88A80EE}" type="parTrans" cxnId="{B25A9576-951A-4881-B8FA-0543D3D68E4F}">
      <dgm:prSet/>
      <dgm:spPr/>
      <dgm:t>
        <a:bodyPr/>
        <a:lstStyle/>
        <a:p>
          <a:endParaRPr lang="ru-RU"/>
        </a:p>
      </dgm:t>
    </dgm:pt>
    <dgm:pt modelId="{7C423051-9172-4216-B000-10C0E121239A}">
      <dgm:prSet phldrT="[Текст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направление</a:t>
          </a:r>
          <a:endParaRPr lang="ru-RU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CECC3-7853-4AC3-B9D6-592F78E6D007}" type="parTrans" cxnId="{DD13D93A-53C5-452A-96EE-A301BE0A0468}">
      <dgm:prSet/>
      <dgm:spPr/>
      <dgm:t>
        <a:bodyPr/>
        <a:lstStyle/>
        <a:p>
          <a:endParaRPr lang="ru-RU"/>
        </a:p>
      </dgm:t>
    </dgm:pt>
    <dgm:pt modelId="{5A4D8DC1-8E8D-40AD-A01D-1277C4234175}">
      <dgm:prSet phldrT="[Текст]"/>
      <dgm:spPr>
        <a:solidFill>
          <a:srgbClr val="92D05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 Образ жизни человека и здоровье»</a:t>
          </a:r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A0D6D-CDE4-4F32-A35F-EEEEAE968D71}" type="sibTrans" cxnId="{DD13D93A-53C5-452A-96EE-A301BE0A0468}">
      <dgm:prSet/>
      <dgm:spPr/>
      <dgm:t>
        <a:bodyPr/>
        <a:lstStyle/>
        <a:p>
          <a:endParaRPr lang="ru-RU"/>
        </a:p>
      </dgm:t>
    </dgm:pt>
    <dgm:pt modelId="{CCAEE679-84FA-49DF-B5F6-AC8CCD7E7650}" type="sibTrans" cxnId="{B25A9576-951A-4881-B8FA-0543D3D68E4F}">
      <dgm:prSet/>
      <dgm:spPr/>
      <dgm:t>
        <a:bodyPr/>
        <a:lstStyle/>
        <a:p>
          <a:endParaRPr lang="ru-RU"/>
        </a:p>
      </dgm:t>
    </dgm:pt>
    <dgm:pt modelId="{C8624952-52E1-4F3B-A181-0AEDB59AA68F}" type="parTrans" cxnId="{DBF4CF6C-4D51-4B99-B247-EB9024ACEC9B}">
      <dgm:prSet/>
      <dgm:spPr/>
      <dgm:t>
        <a:bodyPr/>
        <a:lstStyle/>
        <a:p>
          <a:endParaRPr lang="ru-RU"/>
        </a:p>
      </dgm:t>
    </dgm:pt>
    <dgm:pt modelId="{6E25C3A5-03A2-4741-BE39-8BC5CF84591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направление</a:t>
          </a:r>
          <a:endParaRPr lang="ru-RU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C7C5C-AB0B-425B-8AF0-356D87F4C65C}" type="parTrans" cxnId="{8A9BAF22-FEF1-4FCD-86AB-1EBB7B12B636}">
      <dgm:prSet/>
      <dgm:spPr/>
      <dgm:t>
        <a:bodyPr/>
        <a:lstStyle/>
        <a:p>
          <a:endParaRPr lang="ru-RU"/>
        </a:p>
      </dgm:t>
    </dgm:pt>
    <dgm:pt modelId="{648DB15E-5343-4441-965C-49762B12A98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 Здоровый образ жизни в условиях посёлка»</a:t>
          </a:r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E50E4-3DBD-4593-A9FA-349C7B6FAB27}" type="sibTrans" cxnId="{8A9BAF22-FEF1-4FCD-86AB-1EBB7B12B636}">
      <dgm:prSet/>
      <dgm:spPr/>
      <dgm:t>
        <a:bodyPr/>
        <a:lstStyle/>
        <a:p>
          <a:endParaRPr lang="ru-RU"/>
        </a:p>
      </dgm:t>
    </dgm:pt>
    <dgm:pt modelId="{7F3692D7-3B9B-4BCD-B616-3EB40EE7F499}" type="sibTrans" cxnId="{DBF4CF6C-4D51-4B99-B247-EB9024ACEC9B}">
      <dgm:prSet/>
      <dgm:spPr/>
      <dgm:t>
        <a:bodyPr/>
        <a:lstStyle/>
        <a:p>
          <a:endParaRPr lang="ru-RU"/>
        </a:p>
      </dgm:t>
    </dgm:pt>
    <dgm:pt modelId="{AAE11B7F-5D04-4BE9-B80E-984407EA31BA}" type="pres">
      <dgm:prSet presAssocID="{176A3D98-E560-411A-9528-4302A5A7FA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7C345-8060-4B3D-8E6E-FDFEB4601B56}" type="pres">
      <dgm:prSet presAssocID="{59C50AF3-2EF4-4067-9822-D8D076723424}" presName="composite" presStyleCnt="0"/>
      <dgm:spPr/>
      <dgm:t>
        <a:bodyPr/>
        <a:lstStyle/>
        <a:p>
          <a:endParaRPr/>
        </a:p>
      </dgm:t>
    </dgm:pt>
    <dgm:pt modelId="{ABEAEB6C-1F73-465B-A5C6-8EFDF590D973}" type="pres">
      <dgm:prSet presAssocID="{59C50AF3-2EF4-4067-9822-D8D0767234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7BFA7-67F0-4A68-9149-D08FFF3FE1B8}" type="pres">
      <dgm:prSet presAssocID="{59C50AF3-2EF4-4067-9822-D8D0767234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D5529-1DA4-4032-8EB0-BE85BEA3351F}" type="pres">
      <dgm:prSet presAssocID="{0A4B875D-8577-41FB-8CBC-6F71F75C6B83}" presName="sp" presStyleCnt="0"/>
      <dgm:spPr/>
      <dgm:t>
        <a:bodyPr/>
        <a:lstStyle/>
        <a:p>
          <a:endParaRPr/>
        </a:p>
      </dgm:t>
    </dgm:pt>
    <dgm:pt modelId="{DA959C3C-DDF9-4425-A31E-CBD3860D8186}" type="pres">
      <dgm:prSet presAssocID="{7C423051-9172-4216-B000-10C0E121239A}" presName="composite" presStyleCnt="0"/>
      <dgm:spPr/>
      <dgm:t>
        <a:bodyPr/>
        <a:lstStyle/>
        <a:p>
          <a:endParaRPr/>
        </a:p>
      </dgm:t>
    </dgm:pt>
    <dgm:pt modelId="{191B0F08-9915-47E5-8FBA-8F69D4957E04}" type="pres">
      <dgm:prSet presAssocID="{7C423051-9172-4216-B000-10C0E121239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1C8C-F6F3-4580-9DDA-D38982C840B9}" type="pres">
      <dgm:prSet presAssocID="{7C423051-9172-4216-B000-10C0E121239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492A1-B766-44A6-B5CB-7211A52A4593}" type="pres">
      <dgm:prSet presAssocID="{CCAEE679-84FA-49DF-B5F6-AC8CCD7E7650}" presName="sp" presStyleCnt="0"/>
      <dgm:spPr/>
      <dgm:t>
        <a:bodyPr/>
        <a:lstStyle/>
        <a:p>
          <a:endParaRPr/>
        </a:p>
      </dgm:t>
    </dgm:pt>
    <dgm:pt modelId="{912D4682-77D0-4E49-A090-579A0B2FADE4}" type="pres">
      <dgm:prSet presAssocID="{6E25C3A5-03A2-4741-BE39-8BC5CF845916}" presName="composite" presStyleCnt="0"/>
      <dgm:spPr/>
      <dgm:t>
        <a:bodyPr/>
        <a:lstStyle/>
        <a:p>
          <a:endParaRPr/>
        </a:p>
      </dgm:t>
    </dgm:pt>
    <dgm:pt modelId="{2969D881-4E30-425E-80DB-858CE8227B55}" type="pres">
      <dgm:prSet presAssocID="{6E25C3A5-03A2-4741-BE39-8BC5CF8459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3F7D1-0264-4B06-A2EF-F918D84AB374}" type="pres">
      <dgm:prSet presAssocID="{6E25C3A5-03A2-4741-BE39-8BC5CF8459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0D956-C188-43D7-A812-5C5F35D93443}" type="presOf" srcId="{648DB15E-5343-4441-965C-49762B12A980}" destId="{1033F7D1-0264-4B06-A2EF-F918D84AB374}" srcOrd="0" destOrd="0" presId="urn:microsoft.com/office/officeart/2005/8/layout/chevron2"/>
    <dgm:cxn modelId="{FA782EB0-DD53-43FE-BC55-5D07E0D2FA01}" type="presOf" srcId="{59C50AF3-2EF4-4067-9822-D8D076723424}" destId="{ABEAEB6C-1F73-465B-A5C6-8EFDF590D973}" srcOrd="0" destOrd="0" presId="urn:microsoft.com/office/officeart/2005/8/layout/chevron2"/>
    <dgm:cxn modelId="{C0F7EFB7-200E-41DB-BF0B-621272801265}" type="presOf" srcId="{176A3D98-E560-411A-9528-4302A5A7FA32}" destId="{AAE11B7F-5D04-4BE9-B80E-984407EA31BA}" srcOrd="0" destOrd="0" presId="urn:microsoft.com/office/officeart/2005/8/layout/chevron2"/>
    <dgm:cxn modelId="{9F02FF51-034F-43CC-913B-0CE54CB0737A}" type="presOf" srcId="{5A4D8DC1-8E8D-40AD-A01D-1277C4234175}" destId="{C2B71C8C-F6F3-4580-9DDA-D38982C840B9}" srcOrd="0" destOrd="0" presId="urn:microsoft.com/office/officeart/2005/8/layout/chevron2"/>
    <dgm:cxn modelId="{DBF4CF6C-4D51-4B99-B247-EB9024ACEC9B}" srcId="{176A3D98-E560-411A-9528-4302A5A7FA32}" destId="{6E25C3A5-03A2-4741-BE39-8BC5CF845916}" srcOrd="2" destOrd="0" parTransId="{C8624952-52E1-4F3B-A181-0AEDB59AA68F}" sibTransId="{7F3692D7-3B9B-4BCD-B616-3EB40EE7F499}"/>
    <dgm:cxn modelId="{468C3E20-CC38-4BC5-9651-11F0344AF083}" type="presOf" srcId="{7C423051-9172-4216-B000-10C0E121239A}" destId="{191B0F08-9915-47E5-8FBA-8F69D4957E04}" srcOrd="0" destOrd="0" presId="urn:microsoft.com/office/officeart/2005/8/layout/chevron2"/>
    <dgm:cxn modelId="{4288EE28-AE42-4B21-AD8B-336D6A188BE0}" srcId="{176A3D98-E560-411A-9528-4302A5A7FA32}" destId="{59C50AF3-2EF4-4067-9822-D8D076723424}" srcOrd="0" destOrd="0" parTransId="{CFCEED20-F80F-466D-B397-F96FBECF8982}" sibTransId="{0A4B875D-8577-41FB-8CBC-6F71F75C6B83}"/>
    <dgm:cxn modelId="{CCDB7953-6087-4301-ACCA-A91A74B24D70}" srcId="{59C50AF3-2EF4-4067-9822-D8D076723424}" destId="{C3D6C82C-8873-4BFF-975D-3E9858EA0B6F}" srcOrd="0" destOrd="0" parTransId="{A982D67D-B515-4452-88DC-6875EA894C15}" sibTransId="{073F4874-1FFD-4E52-A6B8-FE4618849D6C}"/>
    <dgm:cxn modelId="{418939A8-D4F2-4DAA-9244-CF0F97437D86}" type="presOf" srcId="{C3D6C82C-8873-4BFF-975D-3E9858EA0B6F}" destId="{3817BFA7-67F0-4A68-9149-D08FFF3FE1B8}" srcOrd="0" destOrd="0" presId="urn:microsoft.com/office/officeart/2005/8/layout/chevron2"/>
    <dgm:cxn modelId="{DD13D93A-53C5-452A-96EE-A301BE0A0468}" srcId="{7C423051-9172-4216-B000-10C0E121239A}" destId="{5A4D8DC1-8E8D-40AD-A01D-1277C4234175}" srcOrd="0" destOrd="0" parTransId="{CBACECC3-7853-4AC3-B9D6-592F78E6D007}" sibTransId="{DAAA0D6D-CDE4-4F32-A35F-EEEEAE968D71}"/>
    <dgm:cxn modelId="{16721568-2215-486D-A28B-39B92024D6E8}" type="presOf" srcId="{6E25C3A5-03A2-4741-BE39-8BC5CF845916}" destId="{2969D881-4E30-425E-80DB-858CE8227B55}" srcOrd="0" destOrd="0" presId="urn:microsoft.com/office/officeart/2005/8/layout/chevron2"/>
    <dgm:cxn modelId="{B25A9576-951A-4881-B8FA-0543D3D68E4F}" srcId="{176A3D98-E560-411A-9528-4302A5A7FA32}" destId="{7C423051-9172-4216-B000-10C0E121239A}" srcOrd="1" destOrd="0" parTransId="{A54EB5B0-5A92-4963-805A-C20EA88A80EE}" sibTransId="{CCAEE679-84FA-49DF-B5F6-AC8CCD7E7650}"/>
    <dgm:cxn modelId="{8A9BAF22-FEF1-4FCD-86AB-1EBB7B12B636}" srcId="{6E25C3A5-03A2-4741-BE39-8BC5CF845916}" destId="{648DB15E-5343-4441-965C-49762B12A980}" srcOrd="0" destOrd="0" parTransId="{2E3C7C5C-AB0B-425B-8AF0-356D87F4C65C}" sibTransId="{F5FE50E4-3DBD-4593-A9FA-349C7B6FAB27}"/>
    <dgm:cxn modelId="{A74C3719-52E6-41BF-9649-5EF6338DD92F}" type="presParOf" srcId="{AAE11B7F-5D04-4BE9-B80E-984407EA31BA}" destId="{4ED7C345-8060-4B3D-8E6E-FDFEB4601B56}" srcOrd="0" destOrd="0" presId="urn:microsoft.com/office/officeart/2005/8/layout/chevron2"/>
    <dgm:cxn modelId="{84B05240-44A5-4D05-8629-5ECA8D559EC1}" type="presParOf" srcId="{4ED7C345-8060-4B3D-8E6E-FDFEB4601B56}" destId="{ABEAEB6C-1F73-465B-A5C6-8EFDF590D973}" srcOrd="0" destOrd="0" presId="urn:microsoft.com/office/officeart/2005/8/layout/chevron2"/>
    <dgm:cxn modelId="{9AD91A11-A364-44D7-BE51-5E1D9C99366A}" type="presParOf" srcId="{4ED7C345-8060-4B3D-8E6E-FDFEB4601B56}" destId="{3817BFA7-67F0-4A68-9149-D08FFF3FE1B8}" srcOrd="1" destOrd="0" presId="urn:microsoft.com/office/officeart/2005/8/layout/chevron2"/>
    <dgm:cxn modelId="{B66B1A9D-143D-4799-882D-2D04672C240E}" type="presParOf" srcId="{AAE11B7F-5D04-4BE9-B80E-984407EA31BA}" destId="{E40D5529-1DA4-4032-8EB0-BE85BEA3351F}" srcOrd="1" destOrd="0" presId="urn:microsoft.com/office/officeart/2005/8/layout/chevron2"/>
    <dgm:cxn modelId="{6D83FA76-8311-4AD1-85DF-8320E7600F01}" type="presParOf" srcId="{AAE11B7F-5D04-4BE9-B80E-984407EA31BA}" destId="{DA959C3C-DDF9-4425-A31E-CBD3860D8186}" srcOrd="2" destOrd="0" presId="urn:microsoft.com/office/officeart/2005/8/layout/chevron2"/>
    <dgm:cxn modelId="{1ACA1BB4-A4BA-4D2C-AE2A-8022CC22B3AE}" type="presParOf" srcId="{DA959C3C-DDF9-4425-A31E-CBD3860D8186}" destId="{191B0F08-9915-47E5-8FBA-8F69D4957E04}" srcOrd="0" destOrd="0" presId="urn:microsoft.com/office/officeart/2005/8/layout/chevron2"/>
    <dgm:cxn modelId="{13948803-9A9A-41BC-B24A-E8F707137755}" type="presParOf" srcId="{DA959C3C-DDF9-4425-A31E-CBD3860D8186}" destId="{C2B71C8C-F6F3-4580-9DDA-D38982C840B9}" srcOrd="1" destOrd="0" presId="urn:microsoft.com/office/officeart/2005/8/layout/chevron2"/>
    <dgm:cxn modelId="{A24105CB-8B7A-45E8-9A12-EF62F1D52920}" type="presParOf" srcId="{AAE11B7F-5D04-4BE9-B80E-984407EA31BA}" destId="{DDB492A1-B766-44A6-B5CB-7211A52A4593}" srcOrd="3" destOrd="0" presId="urn:microsoft.com/office/officeart/2005/8/layout/chevron2"/>
    <dgm:cxn modelId="{38AFD726-21F9-4F48-A462-D37BBB46F1B5}" type="presParOf" srcId="{AAE11B7F-5D04-4BE9-B80E-984407EA31BA}" destId="{912D4682-77D0-4E49-A090-579A0B2FADE4}" srcOrd="4" destOrd="0" presId="urn:microsoft.com/office/officeart/2005/8/layout/chevron2"/>
    <dgm:cxn modelId="{8C1DC398-2515-431D-A9B5-F351EE7C8096}" type="presParOf" srcId="{912D4682-77D0-4E49-A090-579A0B2FADE4}" destId="{2969D881-4E30-425E-80DB-858CE8227B55}" srcOrd="0" destOrd="0" presId="urn:microsoft.com/office/officeart/2005/8/layout/chevron2"/>
    <dgm:cxn modelId="{41606090-EA54-4961-88EF-BEE50F26906E}" type="presParOf" srcId="{912D4682-77D0-4E49-A090-579A0B2FADE4}" destId="{1033F7D1-0264-4B06-A2EF-F918D84AB374}" srcOrd="1" destOrd="0" presId="urn:microsoft.com/office/officeart/2005/8/layout/chevron2"/>
  </dgm:cxnLst>
  <dgm:bg/>
  <dgm:whole/>
  <dgm:extLst>
    <a:ext uri="http://schemas.microsoft.com/office/drawing/2008/diagram">
      <dsp:dataModelExt xmlns="" xmlns:r="http://schemas.openxmlformats.org/officeDocument/2006/relationships"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75" name=""/>
      <dsp:cNvGrpSpPr/>
    </dsp:nvGrpSpPr>
    <dsp:grpSpPr/>
    <dsp:sp modelId="{FE284168-12FC-44B8-A7E8-7DF8D1B0B9C8}">
      <dsp:nvSpPr>
        <dsp:cNvPr id="3076" name=""/>
        <dsp:cNvSpPr/>
      </dsp:nvSpPr>
      <dsp:spPr>
        <a:xfrm>
          <a:off x="2524142" y="0"/>
          <a:ext cx="2524142" cy="1486964"/>
        </a:xfrm>
        <a:prstGeom prst="trapezoid">
          <a:avLst>
            <a:gd name="adj" fmla="val 84876"/>
          </a:avLst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smtClean="0">
            <a:ln>
              <a:solidFill>
                <a:srgbClr val="C00000"/>
              </a:solidFill>
            </a:ln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smtClean="0">
            <a:ln>
              <a:solidFill>
                <a:srgbClr val="C00000"/>
              </a:solidFill>
            </a:ln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smtClean="0">
            <a:ln>
              <a:solidFill>
                <a:srgbClr val="C00000"/>
              </a:solidFill>
            </a:ln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Заболеваемость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8,4 д/дн</a:t>
          </a:r>
          <a:endParaRPr lang="ru-RU" sz="1600" b="1" i="1" kern="1200">
            <a:ln>
              <a:solidFill>
                <a:srgbClr val="C00000"/>
              </a:solidFill>
            </a:ln>
            <a:solidFill>
              <a:srgbClr val="FF0000"/>
            </a:solidFill>
          </a:endParaRPr>
        </a:p>
      </dsp:txBody>
      <dsp:txXfrm>
        <a:off x="2524142" y="0"/>
        <a:ext cx="2524142" cy="1486964"/>
      </dsp:txXfrm>
    </dsp:sp>
    <dsp:sp modelId="{38F5A434-B08D-4B22-8E26-67D8D52D5818}">
      <dsp:nvSpPr>
        <dsp:cNvPr id="3077" name=""/>
        <dsp:cNvSpPr/>
      </dsp:nvSpPr>
      <dsp:spPr>
        <a:xfrm>
          <a:off x="1262071" y="1486963"/>
          <a:ext cx="5048285" cy="1486964"/>
        </a:xfrm>
        <a:prstGeom prst="trapezoid">
          <a:avLst>
            <a:gd name="adj" fmla="val 848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Уровень</a:t>
          </a:r>
          <a:r>
            <a:rPr lang="ru-RU" sz="1900" b="1" i="1" kern="1200" smtClean="0">
              <a:solidFill>
                <a:srgbClr val="FF0000"/>
              </a:solidFill>
            </a:rPr>
            <a:t> </a:t>
          </a:r>
          <a:r>
            <a:rPr lang="ru-RU" sz="1900" b="1" i="1" kern="120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физического развития  31% </a:t>
          </a:r>
          <a:endParaRPr lang="ru-RU" sz="1900" b="1" i="1" kern="1200">
            <a:ln>
              <a:solidFill>
                <a:srgbClr val="C00000"/>
              </a:solidFill>
            </a:ln>
            <a:solidFill>
              <a:srgbClr val="FF0000"/>
            </a:solidFill>
          </a:endParaRPr>
        </a:p>
      </dsp:txBody>
      <dsp:txXfrm>
        <a:off x="2145521" y="1486963"/>
        <a:ext cx="3281385" cy="1486964"/>
      </dsp:txXfrm>
    </dsp:sp>
    <dsp:sp modelId="{6F76D965-399B-4CEB-B6D9-ABC502619CFA}">
      <dsp:nvSpPr>
        <dsp:cNvPr id="3078" name=""/>
        <dsp:cNvSpPr/>
      </dsp:nvSpPr>
      <dsp:spPr>
        <a:xfrm>
          <a:off x="0" y="2973927"/>
          <a:ext cx="7572428" cy="1486964"/>
        </a:xfrm>
        <a:prstGeom prst="trapezoid">
          <a:avLst>
            <a:gd name="adj" fmla="val 8487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Группы</a:t>
          </a:r>
          <a:r>
            <a:rPr lang="ru-RU" sz="1900" b="1" kern="1200" baseline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 здоровья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1гр. – 15 детей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rPr>
            <a:t>2гр.- 11 детей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325174" y="2973927"/>
        <a:ext cx="4922078" cy="1486964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75" name=""/>
      <dsp:cNvGrpSpPr/>
    </dsp:nvGrpSpPr>
    <dsp:grpSpPr/>
    <dsp:sp modelId="{6C0EFF75-FE89-42CB-9425-9390D8FD537A}">
      <dsp:nvSpPr>
        <dsp:cNvPr id="3076" name=""/>
        <dsp:cNvSpPr/>
      </dsp:nvSpPr>
      <dsp:spPr>
        <a:xfrm rot="16200000">
          <a:off x="-261367" y="265956"/>
          <a:ext cx="5032395" cy="450048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Внедрения здоровьесберегающих технологий в процесс физического развития и воспитания детей</a:t>
          </a:r>
          <a:endParaRPr lang="ru-RU" sz="2000" b="1" kern="120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590" y="1006478"/>
        <a:ext cx="4500482" cy="3019437"/>
      </dsp:txXfrm>
    </dsp:sp>
    <dsp:sp modelId="{5EABBF00-79FC-43DF-9C01-C7905223E318}">
      <dsp:nvSpPr>
        <dsp:cNvPr id="3077" name=""/>
        <dsp:cNvSpPr/>
      </dsp:nvSpPr>
      <dsp:spPr>
        <a:xfrm rot="16200000">
          <a:off x="4353090" y="460357"/>
          <a:ext cx="5032395" cy="4111681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Приобщение родителей к ЗОЖ</a:t>
          </a:r>
          <a:endParaRPr lang="ru-RU" sz="2000" b="1" kern="120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813447" y="1006479"/>
        <a:ext cx="4111681" cy="3019437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75" name=""/>
      <dsp:cNvGrpSpPr/>
    </dsp:nvGrpSpPr>
    <dsp:grpSpPr/>
    <dsp:sp modelId="{ABEAEB6C-1F73-465B-A5C6-8EFDF590D973}">
      <dsp:nvSpPr>
        <dsp:cNvPr id="3076" name=""/>
        <dsp:cNvSpPr/>
      </dsp:nvSpPr>
      <dsp:spPr>
        <a:xfrm rot="5400000">
          <a:off x="-226693" y="226847"/>
          <a:ext cx="1511290" cy="105790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направление</a:t>
          </a:r>
          <a:endParaRPr lang="ru-RU" sz="1400" b="1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529105"/>
        <a:ext cx="1057903" cy="453387"/>
      </dsp:txXfrm>
    </dsp:sp>
    <dsp:sp modelId="{3817BFA7-67F0-4A68-9149-D08FFF3FE1B8}">
      <dsp:nvSpPr>
        <dsp:cNvPr id="3077" name=""/>
        <dsp:cNvSpPr/>
      </dsp:nvSpPr>
      <dsp:spPr>
        <a:xfrm rot="5400000">
          <a:off x="4038310" y="-2980253"/>
          <a:ext cx="982338" cy="6943152"/>
        </a:xfrm>
        <a:prstGeom prst="round2SameRect">
          <a:avLst/>
        </a:prstGeom>
        <a:solidFill>
          <a:srgbClr val="FFFF66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i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 Я - человек. Что я знаю о себе?»</a:t>
          </a:r>
          <a:endParaRPr lang="ru-RU" sz="3000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57903" y="48108"/>
        <a:ext cx="6895199" cy="886430"/>
      </dsp:txXfrm>
    </dsp:sp>
    <dsp:sp modelId="{191B0F08-9915-47E5-8FBA-8F69D4957E04}">
      <dsp:nvSpPr>
        <dsp:cNvPr id="3078" name=""/>
        <dsp:cNvSpPr/>
      </dsp:nvSpPr>
      <dsp:spPr>
        <a:xfrm rot="5400000">
          <a:off x="-226693" y="1542750"/>
          <a:ext cx="1511290" cy="105790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направление</a:t>
          </a:r>
          <a:endParaRPr lang="ru-RU" sz="1400" b="1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845008"/>
        <a:ext cx="1057903" cy="453387"/>
      </dsp:txXfrm>
    </dsp:sp>
    <dsp:sp modelId="{C2B71C8C-F6F3-4580-9DDA-D38982C840B9}">
      <dsp:nvSpPr>
        <dsp:cNvPr id="3079" name=""/>
        <dsp:cNvSpPr/>
      </dsp:nvSpPr>
      <dsp:spPr>
        <a:xfrm rot="5400000">
          <a:off x="4038310" y="-1664350"/>
          <a:ext cx="982338" cy="6943152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i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 Образ жизни человека и здоровье»</a:t>
          </a:r>
          <a:endParaRPr lang="ru-RU" sz="3000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57902" y="1364011"/>
        <a:ext cx="6895199" cy="886430"/>
      </dsp:txXfrm>
    </dsp:sp>
    <dsp:sp modelId="{2969D881-4E30-425E-80DB-858CE8227B55}">
      <dsp:nvSpPr>
        <dsp:cNvPr id="3080" name=""/>
        <dsp:cNvSpPr/>
      </dsp:nvSpPr>
      <dsp:spPr>
        <a:xfrm rot="5400000">
          <a:off x="-226693" y="2858653"/>
          <a:ext cx="1511290" cy="1057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направление</a:t>
          </a:r>
          <a:endParaRPr lang="ru-RU" sz="1400" b="1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3160911"/>
        <a:ext cx="1057903" cy="453387"/>
      </dsp:txXfrm>
    </dsp:sp>
    <dsp:sp modelId="{1033F7D1-0264-4B06-A2EF-F918D84AB374}">
      <dsp:nvSpPr>
        <dsp:cNvPr id="3081" name=""/>
        <dsp:cNvSpPr/>
      </dsp:nvSpPr>
      <dsp:spPr>
        <a:xfrm rot="5400000">
          <a:off x="4038310" y="-348446"/>
          <a:ext cx="982338" cy="694315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i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 Здоровый образ жизни в условиях посёлка»</a:t>
          </a:r>
          <a:endParaRPr lang="ru-RU" sz="3000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57902" y="2679915"/>
        <a:ext cx="6895199" cy="88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0.62963</cdr:x>
      <cdr:y>0.20233</cdr:y>
    </cdr:from>
    <cdr:to>
      <cdr:x>0.81481</cdr:x>
      <cdr:y>0.36789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12792" y="960374"/>
          <a:ext cx="1415542" cy="7858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4400" smtClean="0">
              <a:solidFill>
                <a:srgbClr val="FF0000"/>
              </a:solidFill>
            </a:rPr>
            <a:t>79%</a:t>
          </a:r>
          <a:endParaRPr lang="ru-RU" sz="44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0.53703</cdr:x>
      <cdr:y>0.54849</cdr:y>
    </cdr:from>
    <cdr:to>
      <cdr:x>0.78704</cdr:x>
      <cdr:y>0.71406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05021" y="2603500"/>
          <a:ext cx="1910969" cy="7858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4400" smtClean="0">
              <a:solidFill>
                <a:srgbClr val="FF0000"/>
              </a:solidFill>
            </a:rPr>
            <a:t>34,2</a:t>
          </a:r>
          <a:r>
            <a:rPr lang="en-US" sz="4400" smtClean="0">
              <a:solidFill>
                <a:srgbClr val="FF0000"/>
              </a:solidFill>
            </a:rPr>
            <a:t>%</a:t>
          </a:r>
          <a:endParaRPr lang="ru-RU" sz="44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0.26853</cdr:x>
      <cdr:y>0.53343</cdr:y>
    </cdr:from>
    <cdr:to>
      <cdr:x>0.49075</cdr:x>
      <cdr:y>0.68396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52574" y="2531999"/>
          <a:ext cx="1698625" cy="714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4400" smtClean="0">
              <a:solidFill>
                <a:srgbClr val="FF0000"/>
              </a:solidFill>
            </a:rPr>
            <a:t>31%</a:t>
          </a:r>
          <a:endParaRPr lang="ru-RU" sz="44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0.10185</cdr:x>
      <cdr:y>0.33779</cdr:y>
    </cdr:from>
    <cdr:to>
      <cdr:x>0.31481</cdr:x>
      <cdr:y>0.50333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78510" y="1603375"/>
          <a:ext cx="1627886" cy="785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4400" smtClean="0">
              <a:solidFill>
                <a:srgbClr val="FF0000"/>
              </a:solidFill>
            </a:rPr>
            <a:t>25,4%</a:t>
          </a:r>
          <a:endParaRPr lang="ru-RU" sz="44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0.23148</cdr:x>
      <cdr:y>0.14215</cdr:y>
    </cdr:from>
    <cdr:to>
      <cdr:x>0.46297</cdr:x>
      <cdr:y>0.26253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769364" y="674751"/>
          <a:ext cx="1769491" cy="5713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4400" smtClean="0">
              <a:solidFill>
                <a:srgbClr val="FF0000"/>
              </a:solidFill>
            </a:rPr>
            <a:t>56%</a:t>
          </a:r>
          <a:endParaRPr lang="ru-RU" sz="440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6F58D-68B7-4F7B-BB5C-6E587099E976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3CE46-BA8E-4A02-80A1-3E288F8BE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val="20581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13.pn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text=%D0%BF%D1%80%D0%B5%D0%B7%D0%B5%D0%BD%D1%82%D0%B0%D1%86%D0%B8%D0%B8%20%D0%BF%D0%BE%20%D0%B2%D0%B0%D0%BB%D0%B5%D0%BE%D0%BB%D0%BE%D0%B3%D0%B8%D1%87%D0%B5%D1%81%D0%BA%D0%BE%D0%B9%20%D0%BA%D1%83%D0%BB%D1%8C%D1%82%D1%83%D1%80%D0%B5%20%D0%B2%20%D0%94%D0%9E%D0%A3&amp;noreask=1&amp;img_url=cs5952.vkontakte.ru/u12737042/-14/x_5a8cb72f.jpg&amp;pos=6&amp;rpt=simage&amp;lr=15&amp;nojs=1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артинки\здоровье\untitle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7929618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казённое дошкольное образовательное учреждение детский сад № 3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84707"/>
            <a:ext cx="857256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9D2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«Сохранение и укрепление здоровья детей дошкольного возраста посредством формирования здоровьесберегающих навыков и умений»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9D2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500702"/>
            <a:ext cx="65722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smtClean="0">
                <a:ln w="11430">
                  <a:solidFill>
                    <a:srgbClr val="FF0000"/>
                  </a:solidFill>
                </a:ln>
                <a:solidFill>
                  <a:srgbClr val="9D238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</a:t>
            </a:r>
          </a:p>
          <a:p>
            <a:pPr algn="ctr"/>
            <a:r>
              <a:rPr lang="ru-RU" sz="2800" b="1" spc="50" smtClean="0">
                <a:ln w="11430">
                  <a:solidFill>
                    <a:srgbClr val="FF0000"/>
                  </a:solidFill>
                </a:ln>
                <a:solidFill>
                  <a:srgbClr val="9D238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Лариса Николаевна Агафонова</a:t>
            </a:r>
            <a:endParaRPr lang="ru-RU" sz="2800" b="1" spc="50">
              <a:ln w="11430">
                <a:solidFill>
                  <a:srgbClr val="FF0000"/>
                </a:solidFill>
              </a:ln>
              <a:solidFill>
                <a:srgbClr val="9D238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929330"/>
            <a:ext cx="20002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Узловая 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  <a:endParaRPr lang="ru-RU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74716"/>
            <a:ext cx="8429684" cy="63709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25000">
                <a:schemeClr val="accent1">
                  <a:lumMod val="75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0"/>
          </a:gra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spc="50" normalizeH="0" baseline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2000" b="1" i="0" u="none" strike="noStrike" spc="50" normalizeH="0" baseline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Оценка состояния заболеваемости</a:t>
            </a:r>
            <a:r>
              <a:rPr kumimoji="0" lang="ru-RU" sz="3200" b="1" i="0" u="none" strike="noStrike" spc="50" normalizeH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  воспитанников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spc="50" normalizeH="0" baseline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spc="50" normalizeH="0" baseline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Создание материально – технических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b="1" spc="5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условий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spc="50" normalizeH="0" baseline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</a:rPr>
              <a:t> Разработка методического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b="1" spc="5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</a:rPr>
              <a:t>   </a:t>
            </a:r>
            <a:r>
              <a:rPr kumimoji="0" lang="ru-RU" sz="3200" b="1" i="0" u="none" strike="noStrike" spc="50" normalizeH="0" baseline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</a:rPr>
              <a:t> дидактического обеспечения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spc="50" normalizeH="0" baseline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spc="50" normalizeH="0" baseline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8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8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8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0042"/>
            <a:ext cx="7500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Диагностико – прогностический этап</a:t>
            </a:r>
            <a:endParaRPr lang="ru-RU" sz="3200" b="1" cap="none" spc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://21.lipetskddo.ru/files/images/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548680"/>
            <a:ext cx="11049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www.espanarusa.com/images/news/2013/05/23/1/anket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43636" y="1928802"/>
            <a:ext cx="1098165" cy="140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P204047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3789040"/>
            <a:ext cx="1144310" cy="152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:\DCIM\101NC1J2\DSC_8678.JPG"/>
          <p:cNvPicPr>
            <a:picLocks noChangeAspect="1" noChangeArrowheads="1"/>
          </p:cNvPicPr>
          <p:nvPr/>
        </p:nvPicPr>
        <p:blipFill>
          <a:blip r:embed="rId6"/>
          <a:srcRect l="16641" r="10381" b="-6412"/>
          <a:stretch>
            <a:fillRect/>
          </a:stretch>
        </p:blipFill>
        <p:spPr bwMode="auto">
          <a:xfrm>
            <a:off x="6084168" y="4941168"/>
            <a:ext cx="1800200" cy="175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14290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Мониторинг</a:t>
            </a:r>
            <a:endParaRPr lang="ru-RU" sz="5400" b="1" cap="none" spc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1130767687"/>
              </p:ext>
            </p:extLst>
          </p:nvPr>
        </p:nvGraphicFramePr>
        <p:xfrm>
          <a:off x="428596" y="1357298"/>
          <a:ext cx="757242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http://luzan.ucoz.ru/animazii/741244767.jpg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1472" y="714356"/>
            <a:ext cx="2214578" cy="1414614"/>
          </a:xfrm>
          <a:prstGeom prst="rect">
            <a:avLst/>
          </a:prstGeom>
          <a:noFill/>
        </p:spPr>
      </p:pic>
      <p:pic>
        <p:nvPicPr>
          <p:cNvPr id="10" name="Picture 8" descr="http://luzan.ucoz.ru/animes/medsestra.gif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42844" y="4857760"/>
            <a:ext cx="1071570" cy="1547823"/>
          </a:xfrm>
          <a:prstGeom prst="rect">
            <a:avLst/>
          </a:prstGeom>
          <a:noFill/>
        </p:spPr>
      </p:pic>
      <p:pic>
        <p:nvPicPr>
          <p:cNvPr id="11" name="Picture 2" descr="http://900igr.net/datai/doshkolnoe-obrazovanie/Pravovoe-vospitanie-doshkolnikov/0008-014-Zdes-zdorove-detjam-beregut-Medsjostry-detok-vzvesjat-i-privjut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277203" y="1000108"/>
            <a:ext cx="3488265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1"/>
            <a:ext cx="82318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200" b="1" cap="none" spc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Анализ анкетирования родителей</a:t>
            </a:r>
            <a:endParaRPr lang="ru-RU" sz="3200" b="1" cap="none" spc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1397000"/>
          <a:ext cx="7643866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http://www.espanarusa.com/images/news/2013/05/23/1/anket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72396" y="4857760"/>
            <a:ext cx="1098165" cy="140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 descr="P204047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1231" y="942001"/>
            <a:ext cx="235745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AutoShape 4" descr="https://docs.mail.ru/preview/206x206/?src=https%3A%2F%2Fe.mail.ru%2Fcgi-bin%2Fgetattach%3Fid%3D13823581110000000556%253B0%253B1%26bs%3D14215%26bl%3D845214%26ct%3Dapplication%252Fvnd.openxmlformats-officedocument.wordprocessingml.document%26cn%3D1.docx%26cte%3Dbase64%26notype%3D1%26file%3D1.docx%26mode%3Dattachment%26chann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42916" y="3814027"/>
            <a:ext cx="3277910" cy="246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Picture 7" descr="PA25031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14896" y="952040"/>
            <a:ext cx="2103439" cy="2646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15616" y="3814027"/>
            <a:ext cx="3226011" cy="247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9552" y="342189"/>
            <a:ext cx="82318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Предметно-развивающая среда</a:t>
            </a:r>
            <a:endParaRPr lang="ru-RU" sz="3200" b="1" cap="none" spc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O:\Фото атестация2\PB081041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220890" y="1180860"/>
            <a:ext cx="2863278" cy="2043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785794"/>
            <a:ext cx="205860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 descr="PA25029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72198" y="928670"/>
            <a:ext cx="2332038" cy="1744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O:\Фото атестация2\PA250307.JPG"/>
          <p:cNvPicPr/>
          <p:nvPr/>
        </p:nvPicPr>
        <p:blipFill>
          <a:blip r:embed="rId5"/>
          <a:stretch>
            <a:fillRect/>
          </a:stretch>
        </p:blipFill>
        <p:spPr bwMode="auto">
          <a:xfrm rot="4704173">
            <a:off x="622705" y="4230987"/>
            <a:ext cx="2121039" cy="1665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O:\Фото атестация2\PA250319.JPG"/>
          <p:cNvPicPr/>
          <p:nvPr/>
        </p:nvPicPr>
        <p:blipFill>
          <a:blip r:embed="rId6"/>
          <a:stretch>
            <a:fillRect/>
          </a:stretch>
        </p:blipFill>
        <p:spPr bwMode="auto">
          <a:xfrm rot="6001089">
            <a:off x="5673545" y="3901617"/>
            <a:ext cx="2589797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P515008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071802" y="1714488"/>
            <a:ext cx="2500330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Рисунок 4" descr="O:\Фото атестация2\PA250312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28260" y="548680"/>
            <a:ext cx="3568480" cy="2570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:\Фото атестация2\PA250314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939038" y="548680"/>
            <a:ext cx="3355130" cy="2570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O:\Фото атестация2\PA250318.JPG"/>
          <p:cNvPicPr/>
          <p:nvPr/>
        </p:nvPicPr>
        <p:blipFill>
          <a:blip r:embed="rId5"/>
          <a:stretch>
            <a:fillRect/>
          </a:stretch>
        </p:blipFill>
        <p:spPr bwMode="auto">
          <a:xfrm rot="5400000">
            <a:off x="589432" y="3685661"/>
            <a:ext cx="286260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O:\Фото атестация2\PA250303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4791808" y="3509378"/>
            <a:ext cx="3707505" cy="278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Картинки по запросу спорт гиф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246" y="3941488"/>
            <a:ext cx="1393185" cy="1922595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r="11385" b="18633"/>
          <a:stretch>
            <a:fillRect/>
          </a:stretch>
        </p:blipFill>
        <p:spPr bwMode="auto">
          <a:xfrm>
            <a:off x="3864129" y="577909"/>
            <a:ext cx="216049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rcRect l="31100" t="20600" r="32675" b="20601"/>
          <a:stretch>
            <a:fillRect/>
          </a:stretch>
        </p:blipFill>
        <p:spPr>
          <a:xfrm>
            <a:off x="539552" y="548680"/>
            <a:ext cx="3077900" cy="281025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656753"/>
            <a:ext cx="3707929" cy="2427535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97" y="548680"/>
            <a:ext cx="2289246" cy="2549509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53" y="3318932"/>
            <a:ext cx="2540124" cy="303298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3" descr="DSC0073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95536" y="542185"/>
            <a:ext cx="1892337" cy="2708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9" name="Picture 7" descr="DSC0063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3751" y="549951"/>
            <a:ext cx="4213225" cy="270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4147"/>
            <a:ext cx="3456384" cy="2870353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61846"/>
            <a:ext cx="2262598" cy="2919481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28604"/>
            <a:ext cx="8429684" cy="60722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5" y="428604"/>
            <a:ext cx="53990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Основной</a:t>
            </a:r>
            <a:r>
              <a:rPr lang="ru-RU" sz="4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cap="none" spc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</a:t>
            </a:r>
            <a:endParaRPr lang="ru-RU" sz="4400" b="1" cap="none" spc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4011773971"/>
              </p:ext>
            </p:extLst>
          </p:nvPr>
        </p:nvGraphicFramePr>
        <p:xfrm>
          <a:off x="0" y="1397000"/>
          <a:ext cx="89297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2" descr="http://mediasubs.ru/group/uploads/fo/formula-schastya/image2/C00MmFkLW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58082" y="500042"/>
            <a:ext cx="1297272" cy="194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1576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7"/>
            <a:ext cx="8286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Внедрение здоровьесберегающих технологий в процесс </a:t>
            </a:r>
            <a:endParaRPr lang="en-US" sz="2000" b="1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физического развития</a:t>
            </a:r>
            <a:r>
              <a:rPr lang="en-US" sz="20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детей дошкольного возраста  </a:t>
            </a:r>
            <a:endParaRPr lang="ru-RU" sz="2000" b="1" cap="none" spc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85673" y="992519"/>
            <a:ext cx="3529185" cy="2068852"/>
          </a:xfrm>
          <a:prstGeom prst="sun">
            <a:avLst>
              <a:gd name="adj" fmla="val 155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упражнения</a:t>
            </a:r>
            <a:endParaRPr lang="ru-RU" sz="20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886211" y="2536049"/>
            <a:ext cx="3571900" cy="2214578"/>
          </a:xfrm>
          <a:prstGeom prst="sun">
            <a:avLst>
              <a:gd name="adj" fmla="val 1455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эстафеты с изображением цифр и букв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294007" y="4229289"/>
            <a:ext cx="3500462" cy="2143140"/>
          </a:xfrm>
          <a:prstGeom prst="sun">
            <a:avLst>
              <a:gd name="adj" fmla="val 1856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Су-джок терапия</a:t>
            </a:r>
            <a:endParaRPr lang="ru-RU" sz="28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5500694" y="1000108"/>
            <a:ext cx="3286148" cy="2143140"/>
          </a:xfrm>
          <a:prstGeom prst="sun">
            <a:avLst>
              <a:gd name="adj" fmla="val 1641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Йога для малышей</a:t>
            </a:r>
            <a:endParaRPr lang="ru-RU" sz="24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286380" y="4269035"/>
            <a:ext cx="3500462" cy="2071702"/>
          </a:xfrm>
          <a:prstGeom prst="sun">
            <a:avLst>
              <a:gd name="adj" fmla="val 157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Весёлый тренинг</a:t>
            </a:r>
            <a:endParaRPr lang="ru-RU" sz="28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6" descr="http://gifanimation.ru/images/ludi/20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8401" y="2844921"/>
            <a:ext cx="1357322" cy="1357324"/>
          </a:xfrm>
          <a:prstGeom prst="rect">
            <a:avLst/>
          </a:prstGeom>
          <a:noFill/>
        </p:spPr>
      </p:pic>
      <p:pic>
        <p:nvPicPr>
          <p:cNvPr id="12" name="Picture 48" descr="Анимашки Спорт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86578" y="3192018"/>
            <a:ext cx="1714512" cy="851344"/>
          </a:xfrm>
          <a:prstGeom prst="rect">
            <a:avLst/>
          </a:prstGeom>
          <a:noFill/>
        </p:spPr>
      </p:pic>
      <p:pic>
        <p:nvPicPr>
          <p:cNvPr id="14" name="Picture 46" descr="http://im6-tub-ru.yandex.net/i?id=35851475-06-72&amp;n=2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71934" y="1000108"/>
            <a:ext cx="101917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здоровье\fo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304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http://im5-tub-ru.yandex.net/i?id=371152344-36-72&amp;n=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3214686"/>
            <a:ext cx="3605223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23928" y="332656"/>
            <a:ext cx="4573172" cy="3631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«Забота о здоровье – это важнейший</a:t>
            </a:r>
            <a:r>
              <a:rPr lang="ru-RU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труд воспитателя.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От жизнерадостности</a:t>
            </a:r>
            <a:r>
              <a:rPr lang="ru-RU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детей зависит их духовная жизнь, 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мировоззрение, умственное развитие, прочность знаний,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вера в свои силы».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ru-RU" sz="2000" b="1" i="0" u="none" strike="noStrike" cap="none" spc="300" normalizeH="0" baseline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itchFamily="18" charset="0"/>
              </a:rPr>
              <a:t>(В.А. Сухомлинский)</a:t>
            </a:r>
            <a:endParaRPr kumimoji="0" lang="ru-RU" sz="2000" b="1" i="0" u="none" strike="noStrike" cap="none" spc="300" normalizeH="0" baseline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 descr="102_484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68209" y="610368"/>
            <a:ext cx="3316477" cy="253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102_487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3429000"/>
            <a:ext cx="380047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102_488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3429000"/>
            <a:ext cx="3895725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:\DCIM\101NC1J2\DSC_8682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1560" y="548680"/>
            <a:ext cx="3960440" cy="2651203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2" descr="Анимашки Спорт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283968" y="1988840"/>
            <a:ext cx="933254" cy="128023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 descr="102_49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785794"/>
            <a:ext cx="3590927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PB01102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55618" y="1309206"/>
            <a:ext cx="3848100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PB01102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48" y="3429000"/>
            <a:ext cx="3648075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2" descr="Анимашки Дети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12160" y="4365104"/>
            <a:ext cx="1452700" cy="210259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" name="Picture 2" descr="P213048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714356"/>
            <a:ext cx="390525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102_486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72132" y="1357298"/>
            <a:ext cx="2857520" cy="356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6" descr="Анимашки Дети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571480"/>
            <a:ext cx="1285875" cy="1162050"/>
          </a:xfrm>
          <a:prstGeom prst="rect">
            <a:avLst/>
          </a:prstGeom>
          <a:noFill/>
        </p:spPr>
      </p:pic>
      <p:pic>
        <p:nvPicPr>
          <p:cNvPr id="3076" name="Picture 4" descr="102_4868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14348" y="3500438"/>
            <a:ext cx="3876675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4" descr="http://im3-tub-ru.yandex.net/i?id=125758811-68-72&amp;n=2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15008" y="5000636"/>
            <a:ext cx="2667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5"/>
            <a:ext cx="84296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 навыков здорового образа жизни </a:t>
            </a:r>
          </a:p>
          <a:p>
            <a:pPr algn="ctr"/>
            <a:r>
              <a:rPr lang="ru-RU" sz="24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контексте валеологического воспитания</a:t>
            </a:r>
            <a:endParaRPr lang="ru-RU" sz="2400" b="1" cap="none" spc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500174"/>
          <a:ext cx="800105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0" descr="http://im7-tub-ru.yandex.net/i?id=261800198-61-72&amp;n=2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5984" y="5286388"/>
            <a:ext cx="4786346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28604"/>
            <a:ext cx="5143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организации</a:t>
            </a:r>
            <a:endParaRPr lang="ru-RU" sz="3600" b="1" cap="none" spc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57158" y="928670"/>
            <a:ext cx="3500462" cy="1928826"/>
          </a:xfrm>
          <a:prstGeom prst="sun">
            <a:avLst>
              <a:gd name="adj" fmla="val 1426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 образовательная деятельность</a:t>
            </a:r>
            <a:endParaRPr lang="ru-RU" sz="16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428596" y="4357694"/>
            <a:ext cx="3357586" cy="1928826"/>
          </a:xfrm>
          <a:prstGeom prst="sun">
            <a:avLst>
              <a:gd name="adj" fmla="val 155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Досуги</a:t>
            </a:r>
            <a:endParaRPr lang="ru-RU" sz="28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2714612" y="2571744"/>
            <a:ext cx="3643338" cy="1928826"/>
          </a:xfrm>
          <a:prstGeom prst="sun">
            <a:avLst>
              <a:gd name="adj" fmla="val 1436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 – ролевые и дидактические игры</a:t>
            </a:r>
            <a:endParaRPr lang="ru-RU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5143504" y="928670"/>
            <a:ext cx="3500462" cy="1928826"/>
          </a:xfrm>
          <a:prstGeom prst="sun">
            <a:avLst>
              <a:gd name="adj" fmla="val 1483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Организованная занимательная деятельность</a:t>
            </a:r>
            <a:endParaRPr lang="ru-RU" sz="16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286380" y="4286256"/>
            <a:ext cx="3357586" cy="1928826"/>
          </a:xfrm>
          <a:prstGeom prst="sun">
            <a:avLst>
              <a:gd name="adj" fmla="val 155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Режимные моменты</a:t>
            </a:r>
            <a:endParaRPr lang="ru-RU" sz="20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0" descr="Анимашки Дети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71934" y="4714884"/>
            <a:ext cx="1076325" cy="14001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099" name="Picture 3" descr="S830115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6" y="642918"/>
            <a:ext cx="34480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PB0110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47" y="714356"/>
            <a:ext cx="3105151" cy="232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PB01101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48" y="3643314"/>
            <a:ext cx="3261886" cy="2469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DSC0012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143504" y="3643314"/>
            <a:ext cx="3286148" cy="249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2" descr="Анимашки Дети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000496" y="2357430"/>
            <a:ext cx="1000132" cy="1628782"/>
          </a:xfrm>
          <a:prstGeom prst="rect">
            <a:avLst/>
          </a:prstGeom>
          <a:noFill/>
        </p:spPr>
      </p:pic>
      <p:pic>
        <p:nvPicPr>
          <p:cNvPr id="12" name="Picture 22" descr="http://im0-tub-ru.yandex.net/i?id=168331271-58-72&amp;n=2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143768" y="2571744"/>
            <a:ext cx="114300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2" descr="S830116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5104" y="3484519"/>
            <a:ext cx="3568532" cy="259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8" descr="http://gifanimation.ru/images/ludi/27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72330" y="3857628"/>
            <a:ext cx="1000132" cy="1907661"/>
          </a:xfrm>
          <a:prstGeom prst="rect">
            <a:avLst/>
          </a:prstGeom>
          <a:noFill/>
        </p:spPr>
      </p:pic>
      <p:pic>
        <p:nvPicPr>
          <p:cNvPr id="10" name="Picture 40" descr="Анимашки Дети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42976" y="3714752"/>
            <a:ext cx="857256" cy="2143140"/>
          </a:xfrm>
          <a:prstGeom prst="rect">
            <a:avLst/>
          </a:prstGeom>
          <a:noFill/>
        </p:spPr>
      </p:pic>
      <p:pic>
        <p:nvPicPr>
          <p:cNvPr id="5126" name="Picture 6" descr="http://im8-tub-ru.yandex.net/i?id=137491108-26-72&amp;n=2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29190" y="5429250"/>
            <a:ext cx="1214446" cy="128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rcRect l="10626" t="12356" r="12988" b="19414"/>
          <a:stretch>
            <a:fillRect/>
          </a:stretch>
        </p:blipFill>
        <p:spPr>
          <a:xfrm>
            <a:off x="539552" y="721196"/>
            <a:ext cx="4054688" cy="2424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166" y="693205"/>
            <a:ext cx="3522183" cy="264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Nina\Desktop\Новая папка\PA13056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548680"/>
            <a:ext cx="4317897" cy="244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D238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 descr="C:\Users\Nina\Desktop\Новая папка\PA13057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3258" y="3401552"/>
            <a:ext cx="4314191" cy="2763780"/>
          </a:xfrm>
          <a:prstGeom prst="roundRect">
            <a:avLst>
              <a:gd name="adj" fmla="val 16667"/>
            </a:avLst>
          </a:prstGeom>
          <a:ln w="38100">
            <a:solidFill>
              <a:srgbClr val="9D238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Nina\Desktop\Новая папка\PA130579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6056" y="2636912"/>
            <a:ext cx="37016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D238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Картинки по запросу спорт гиф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92076"/>
            <a:ext cx="1716832" cy="171683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146" name="Picture 2" descr="DSCN133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8148" y="535276"/>
            <a:ext cx="367665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P701019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34764" y="3403848"/>
            <a:ext cx="4005761" cy="290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0" descr="Анимашки Спорт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95411" y="819036"/>
            <a:ext cx="1785950" cy="238753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rcRect t="29000"/>
          <a:stretch>
            <a:fillRect/>
          </a:stretch>
        </p:blipFill>
        <p:spPr>
          <a:xfrm>
            <a:off x="552330" y="3534339"/>
            <a:ext cx="3868285" cy="2746471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rcRect r="24224"/>
          <a:stretch>
            <a:fillRect/>
          </a:stretch>
        </p:blipFill>
        <p:spPr>
          <a:xfrm>
            <a:off x="5911685" y="535275"/>
            <a:ext cx="2699610" cy="2694935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1928794" y="500042"/>
            <a:ext cx="5286412" cy="42862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65F91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sz="1600" b="1" smtClean="0">
                <a:solidFill>
                  <a:srgbClr val="FFFF00"/>
                </a:solidFill>
                <a:latin typeface="Calibri" pitchFamily="34" charset="0"/>
              </a:rPr>
              <a:t>Приобщение родителей к здоровому образу жизни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714348" y="1071546"/>
            <a:ext cx="295751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Изучение особенностей внутрисемейного воспитания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4857752" y="1071546"/>
            <a:ext cx="3424237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Ознакомление родителей с результатами медико – педагогического мониторинга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2428860" y="2000240"/>
            <a:ext cx="4476744" cy="81724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Разработка на дифференцированной основе системы взаимодействия с семьями воспитанников с целью физического развития и укрепления здоровья детей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357158" y="2714620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Родительские собрания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6643702" y="2714620"/>
            <a:ext cx="2085975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sz="1400" b="1" smtClean="0">
                <a:solidFill>
                  <a:srgbClr val="C00000"/>
                </a:solidFill>
                <a:latin typeface="Calibri" pitchFamily="34" charset="0"/>
              </a:rPr>
              <a:t>Спортивно – оздоровительные мероприятия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285984" y="3143248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sz="1600" b="1" smtClean="0">
                <a:solidFill>
                  <a:srgbClr val="C00000"/>
                </a:solidFill>
                <a:latin typeface="Calibri" pitchFamily="34" charset="0"/>
              </a:rPr>
              <a:t>Практикумы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4714876" y="3143248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sz="1600" b="1" smtClean="0">
                <a:solidFill>
                  <a:srgbClr val="C00000"/>
                </a:solidFill>
                <a:latin typeface="Calibri" pitchFamily="34" charset="0"/>
              </a:rPr>
              <a:t>Семинары 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9" name="AutoShape 49"/>
          <p:cNvSpPr>
            <a:spLocks noChangeArrowheads="1"/>
          </p:cNvSpPr>
          <p:nvPr/>
        </p:nvSpPr>
        <p:spPr bwMode="auto">
          <a:xfrm>
            <a:off x="2357422" y="4071942"/>
            <a:ext cx="4648195" cy="571504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A1C7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Просвещение родителей об особенностях физического развития детей и методах развивающей работы с ними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571472" y="4786322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Дни</a:t>
            </a:r>
            <a:r>
              <a:rPr kumimoji="0" lang="ru-RU" sz="16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открытых дверей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1428728" y="5572140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Родительские</a:t>
            </a:r>
            <a:r>
              <a:rPr kumimoji="0" lang="ru-RU" sz="16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уголки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143636" y="5572140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Консультации 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643702" y="4786322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Тренинги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3714744" y="5572140"/>
            <a:ext cx="2085975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Клуб</a:t>
            </a:r>
            <a:r>
              <a:rPr kumimoji="0" lang="ru-RU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90" name="AutoShape 50"/>
          <p:cNvCxnSpPr>
            <a:cxnSpLocks noChangeShapeType="1"/>
          </p:cNvCxnSpPr>
          <p:nvPr/>
        </p:nvCxnSpPr>
        <p:spPr bwMode="auto">
          <a:xfrm flipH="1">
            <a:off x="1643042" y="714356"/>
            <a:ext cx="323850" cy="40005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91" name="AutoShape 51"/>
          <p:cNvCxnSpPr>
            <a:cxnSpLocks noChangeShapeType="1"/>
          </p:cNvCxnSpPr>
          <p:nvPr/>
        </p:nvCxnSpPr>
        <p:spPr bwMode="auto">
          <a:xfrm>
            <a:off x="7215206" y="642918"/>
            <a:ext cx="285752" cy="47148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92" name="AutoShape 52"/>
          <p:cNvCxnSpPr>
            <a:cxnSpLocks noChangeShapeType="1"/>
          </p:cNvCxnSpPr>
          <p:nvPr/>
        </p:nvCxnSpPr>
        <p:spPr bwMode="auto">
          <a:xfrm rot="5400000">
            <a:off x="4001290" y="3357562"/>
            <a:ext cx="1142214" cy="794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93" name="AutoShape 53"/>
          <p:cNvCxnSpPr>
            <a:cxnSpLocks noChangeShapeType="1"/>
          </p:cNvCxnSpPr>
          <p:nvPr/>
        </p:nvCxnSpPr>
        <p:spPr bwMode="auto">
          <a:xfrm rot="16200000" flipV="1">
            <a:off x="1483496" y="3302794"/>
            <a:ext cx="1000132" cy="823916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AutoShape 53"/>
          <p:cNvCxnSpPr>
            <a:cxnSpLocks noChangeShapeType="1"/>
            <a:endCxn id="10284" idx="2"/>
          </p:cNvCxnSpPr>
          <p:nvPr/>
        </p:nvCxnSpPr>
        <p:spPr bwMode="auto">
          <a:xfrm rot="5400000" flipH="1" flipV="1">
            <a:off x="7022320" y="3479010"/>
            <a:ext cx="714380" cy="61436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AutoShape 53"/>
          <p:cNvCxnSpPr>
            <a:cxnSpLocks noChangeShapeType="1"/>
          </p:cNvCxnSpPr>
          <p:nvPr/>
        </p:nvCxnSpPr>
        <p:spPr bwMode="auto">
          <a:xfrm flipV="1">
            <a:off x="4572000" y="3643314"/>
            <a:ext cx="747720" cy="285752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AutoShape 53"/>
          <p:cNvCxnSpPr>
            <a:cxnSpLocks noChangeShapeType="1"/>
          </p:cNvCxnSpPr>
          <p:nvPr/>
        </p:nvCxnSpPr>
        <p:spPr bwMode="auto">
          <a:xfrm rot="10800000">
            <a:off x="3643306" y="3643314"/>
            <a:ext cx="966792" cy="285752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AutoShape 50"/>
          <p:cNvCxnSpPr>
            <a:cxnSpLocks noChangeShapeType="1"/>
            <a:stCxn id="10289" idx="2"/>
          </p:cNvCxnSpPr>
          <p:nvPr/>
        </p:nvCxnSpPr>
        <p:spPr bwMode="auto">
          <a:xfrm rot="5400000">
            <a:off x="3590909" y="3695711"/>
            <a:ext cx="142876" cy="2038346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AutoShape 50"/>
          <p:cNvCxnSpPr>
            <a:cxnSpLocks noChangeShapeType="1"/>
          </p:cNvCxnSpPr>
          <p:nvPr/>
        </p:nvCxnSpPr>
        <p:spPr bwMode="auto">
          <a:xfrm rot="10800000" flipV="1">
            <a:off x="3286116" y="4643446"/>
            <a:ext cx="1357322" cy="928694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AutoShape 50"/>
          <p:cNvCxnSpPr>
            <a:cxnSpLocks noChangeShapeType="1"/>
          </p:cNvCxnSpPr>
          <p:nvPr/>
        </p:nvCxnSpPr>
        <p:spPr bwMode="auto">
          <a:xfrm rot="5400000">
            <a:off x="4188615" y="5098269"/>
            <a:ext cx="909646" cy="158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AutoShape 50"/>
          <p:cNvCxnSpPr>
            <a:cxnSpLocks noChangeShapeType="1"/>
          </p:cNvCxnSpPr>
          <p:nvPr/>
        </p:nvCxnSpPr>
        <p:spPr bwMode="auto">
          <a:xfrm>
            <a:off x="4643438" y="4643446"/>
            <a:ext cx="1643074" cy="928694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AutoShape 50"/>
          <p:cNvCxnSpPr>
            <a:cxnSpLocks noChangeShapeType="1"/>
            <a:stCxn id="10289" idx="2"/>
          </p:cNvCxnSpPr>
          <p:nvPr/>
        </p:nvCxnSpPr>
        <p:spPr bwMode="auto">
          <a:xfrm rot="16200000" flipH="1">
            <a:off x="5555454" y="3769512"/>
            <a:ext cx="214314" cy="1962182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539552" y="2420888"/>
            <a:ext cx="430783" cy="359345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441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олния 6"/>
          <p:cNvSpPr/>
          <p:nvPr/>
        </p:nvSpPr>
        <p:spPr>
          <a:xfrm>
            <a:off x="539552" y="3861048"/>
            <a:ext cx="432048" cy="432048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539552" y="5229200"/>
            <a:ext cx="504056" cy="432048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63888" y="1052736"/>
            <a:ext cx="4896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«ЗДОРОВЬЕ – ЭТО СОСТОЯНИЕ ЧЕЛОВЕКА,       КОТОРОМУ  СВОЙСТВЕННО НЕ ТОЛЬКО ОТСУТСТВИЕ БОЛЕЗНЕЙ, НО И ПОЛНОЕ  ФИЗИЧЕСКОЕ, ДУШЕВНОЕ И </a:t>
            </a:r>
          </a:p>
          <a:p>
            <a:pPr algn="just"/>
            <a:r>
              <a:rPr lang="ru-RU" sz="13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 БЛАГОПОЛУЧИЕ»</a:t>
            </a:r>
          </a:p>
          <a:p>
            <a:pPr algn="r"/>
            <a:r>
              <a:rPr lang="ru-RU" sz="11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(УСТАВ ВСЕМИРНОЙ ОРГАНИЗАЦИИ ЗДРАВООХРАНЕНИЯ</a:t>
            </a:r>
            <a:r>
              <a:rPr lang="ru-RU" sz="11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13285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defRPr/>
            </a:pP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сохранения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ru-RU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определена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</a:t>
            </a:r>
            <a:r>
              <a:rPr lang="ru-RU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документах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регламентирующих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de-DE" sz="2000" b="1" dirty="0" smtClean="0">
                <a:solidFill>
                  <a:srgbClr val="2214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ОУ. </a:t>
            </a:r>
            <a:endParaRPr lang="ru-RU" sz="2000" b="1" dirty="0">
              <a:solidFill>
                <a:srgbClr val="2214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64502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solidFill>
                  <a:srgbClr val="9D2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здорового образа жизни – составная комплексного процесса воспитания, которая направлена на достижение дошкольниками системы знаний и познавательных умений и навыков по укреплению и сохранению здоровья.</a:t>
            </a:r>
            <a:endParaRPr lang="ru-RU" sz="2000" b="1">
              <a:solidFill>
                <a:srgbClr val="9D2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15719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системы работы по здоровьесбережению, исходя из имеющихся в ДОУ условий.</a:t>
            </a:r>
            <a:endParaRPr lang="ru-RU" sz="2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:\Users\Nina\Desktop\Новая папка\PA13055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548680"/>
            <a:ext cx="449441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D238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Nina\Desktop\Новая папка\PA13056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20968" y="3429000"/>
            <a:ext cx="4030769" cy="265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D238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Nina\Documents\ДНЗ-300x27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87624" y="3861048"/>
            <a:ext cx="2286000" cy="2080260"/>
          </a:xfrm>
          <a:prstGeom prst="rect">
            <a:avLst/>
          </a:prstGeom>
          <a:noFill/>
        </p:spPr>
      </p:pic>
      <p:pic>
        <p:nvPicPr>
          <p:cNvPr id="2052" name="Picture 4" descr="http://mdou-109.ucoz.ru/leto_kartinki/detskij_sad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52120" y="476672"/>
            <a:ext cx="2592288" cy="2643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194" name="Picture 2" descr="DSC0079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642918"/>
            <a:ext cx="369706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D238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 descr="PB17042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4092" y="3285648"/>
            <a:ext cx="371538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D238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72" y="3174257"/>
            <a:ext cx="3394560" cy="3006252"/>
          </a:xfrm>
          <a:prstGeom prst="roundRect">
            <a:avLst>
              <a:gd name="adj" fmla="val 16667"/>
            </a:avLst>
          </a:prstGeom>
          <a:ln w="38100">
            <a:solidFill>
              <a:srgbClr val="9D238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6" descr="Анимашки Дети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000496" y="2928934"/>
            <a:ext cx="1285875" cy="116205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48" y="556442"/>
            <a:ext cx="3568448" cy="2380824"/>
          </a:xfrm>
          <a:prstGeom prst="roundRect">
            <a:avLst>
              <a:gd name="adj" fmla="val 16667"/>
            </a:avLst>
          </a:prstGeom>
          <a:ln w="38100">
            <a:solidFill>
              <a:srgbClr val="9D238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28604"/>
            <a:ext cx="8429684" cy="60722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5" y="428604"/>
            <a:ext cx="53990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Обобщающий</a:t>
            </a:r>
            <a:r>
              <a:rPr lang="ru-RU" sz="4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cap="none" spc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</a:t>
            </a:r>
            <a:endParaRPr lang="ru-RU" sz="4400" b="1" cap="none" spc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2107075163"/>
              </p:ext>
            </p:extLst>
          </p:nvPr>
        </p:nvGraphicFramePr>
        <p:xfrm>
          <a:off x="1115616" y="2276872"/>
          <a:ext cx="60486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71604" y="1142984"/>
            <a:ext cx="5466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Показатель снижения заболеваемости детей</a:t>
            </a:r>
            <a:endParaRPr lang="ru-RU" sz="2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7" descr="neznaika0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72396" y="3643314"/>
            <a:ext cx="1055688" cy="16462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Уровень физического развития детей средней группы </a:t>
            </a:r>
            <a:r>
              <a:rPr lang="ru-RU" sz="3200" b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2021-2022</a:t>
            </a:r>
            <a:endParaRPr lang="ru-RU" sz="3200" b="1" cap="none" spc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4745600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1736" y="4786298"/>
            <a:ext cx="3651211" cy="2071702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a14="http://schemas.microsoft.com/office/drawing/2010/main" xmlns:p15="http://schemas.microsoft.com/office/powerpoint/2012/main" xmlns:p159="http://schemas.microsoft.com/office/powerpoint/2015/09/main" xmlns:p14="http://schemas.microsoft.com/office/powerpoint/2010/main" val="764407723"/>
              </p:ext>
            </p:extLst>
          </p:nvPr>
        </p:nvGraphicFramePr>
        <p:xfrm>
          <a:off x="465795" y="1582781"/>
          <a:ext cx="8212410" cy="321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7158" y="428604"/>
            <a:ext cx="8358246" cy="60324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3600" b="1" i="1" u="none" strike="noStrike" cap="none" normalizeH="0" baseline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«Здоровье – это драгоценность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и, при том, единственная,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6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ади</a:t>
            </a:r>
            <a:r>
              <a:rPr lang="ru-RU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которой стоит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не жалеть времени,</a:t>
            </a:r>
            <a:endParaRPr kumimoji="0" lang="ru-RU" sz="3600" b="1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сил, трудов и великих благ»</a:t>
            </a:r>
            <a:endParaRPr lang="ru-RU" sz="3600" smtClean="0">
              <a:latin typeface="Arial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80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80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Мишель де Монтень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360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80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80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2226" name="Picture 2" descr="http://img0.liveinternet.ru/images/attach/c/7/97/336/97336526_62652537_53673143_615896972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7290" y="2285992"/>
            <a:ext cx="5905500" cy="1857388"/>
          </a:xfrm>
          <a:prstGeom prst="rect">
            <a:avLst/>
          </a:prstGeom>
          <a:noFill/>
        </p:spPr>
      </p:pic>
      <p:pic>
        <p:nvPicPr>
          <p:cNvPr id="6" name="Picture 16" descr="http://im3-tub-ru.yandex.net/i?id=151044496-04-72&amp;n=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7884" y="642918"/>
            <a:ext cx="2076454" cy="1632213"/>
          </a:xfrm>
          <a:prstGeom prst="rect">
            <a:avLst/>
          </a:prstGeom>
          <a:noFill/>
        </p:spPr>
      </p:pic>
      <p:pic>
        <p:nvPicPr>
          <p:cNvPr id="7" name="Picture 38" descr="Анимашки Дети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86512" y="4071942"/>
            <a:ext cx="2024067" cy="2024068"/>
          </a:xfrm>
          <a:prstGeom prst="rect">
            <a:avLst/>
          </a:prstGeom>
          <a:noFill/>
        </p:spPr>
      </p:pic>
      <p:pic>
        <p:nvPicPr>
          <p:cNvPr id="8" name="Picture 18" descr="http://im6-tub-ru.yandex.net/i?id=262880203-57-72&amp;n=2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43108" y="4214818"/>
            <a:ext cx="2643206" cy="1943534"/>
          </a:xfrm>
          <a:prstGeom prst="rect">
            <a:avLst/>
          </a:prstGeom>
          <a:noFill/>
        </p:spPr>
      </p:pic>
      <p:pic>
        <p:nvPicPr>
          <p:cNvPr id="9" name="Picture 24" descr="http://im3-tub-ru.yandex.net/i?id=125758811-68-72&amp;n=2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28596" y="428604"/>
            <a:ext cx="335758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1684" y="1214422"/>
            <a:ext cx="771371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 273-ФЗ от 29 декабря 2012 года</a:t>
            </a:r>
          </a:p>
          <a:p>
            <a:pPr indent="539750" algn="just">
              <a:defRPr/>
            </a:pP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образования, утвержденный приказом Министерства образования и науки Российской Федерации от 17.10.2013 № 1155</a:t>
            </a:r>
          </a:p>
          <a:p>
            <a:pPr indent="539750" algn="just">
              <a:defRPr/>
            </a:pP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28 сентября 2020 г.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28 января 2021 года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 (с изменениями на 30 декабря 2022 года);</a:t>
            </a:r>
          </a:p>
          <a:p>
            <a:pPr indent="539750" algn="just"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3</a:t>
            </a:r>
          </a:p>
          <a:p>
            <a:pPr indent="539750" algn="just">
              <a:defRPr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642918"/>
            <a:ext cx="54292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Нормативно – правовая база</a:t>
            </a:r>
            <a:endParaRPr lang="ru-RU" sz="2800" b="1">
              <a:ln w="1143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571469" y="1369165"/>
            <a:ext cx="358775" cy="287337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571472" y="1928802"/>
            <a:ext cx="358775" cy="287337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571472" y="4214818"/>
            <a:ext cx="358775" cy="287337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607189" y="5589240"/>
            <a:ext cx="358775" cy="287337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571472" y="2928934"/>
            <a:ext cx="358775" cy="287337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1224136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З</a:t>
            </a:r>
            <a:r>
              <a:rPr kumimoji="0" lang="ru-RU" sz="3200" b="1" i="0" u="none" strike="noStrike" kern="1200" normalizeH="0" baseline="0" noProof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доровьесберегающее</a:t>
            </a:r>
            <a:r>
              <a:rPr kumimoji="0" lang="ru-RU" sz="3200" b="1" i="0" u="none" strike="noStrike" kern="1200" normalizeH="0" noProof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направление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429124" y="3786190"/>
            <a:ext cx="4392488" cy="2304256"/>
          </a:xfrm>
          <a:prstGeom prst="sun">
            <a:avLst>
              <a:gd name="adj" fmla="val 22598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B050"/>
                </a:solidFill>
              </a:rPr>
              <a:t>Здоровье</a:t>
            </a:r>
          </a:p>
          <a:p>
            <a:pPr algn="ctr"/>
            <a:r>
              <a:rPr lang="ru-RU" sz="2000" b="1" smtClean="0">
                <a:solidFill>
                  <a:srgbClr val="00B050"/>
                </a:solidFill>
              </a:rPr>
              <a:t>сберегающая среда</a:t>
            </a:r>
            <a:endParaRPr lang="ru-RU" sz="2000" b="1">
              <a:solidFill>
                <a:srgbClr val="00B05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357422" y="1071546"/>
            <a:ext cx="5364088" cy="2304256"/>
          </a:xfrm>
          <a:prstGeom prst="sun">
            <a:avLst>
              <a:gd name="adj" fmla="val 1942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00B050"/>
                </a:solidFill>
              </a:rPr>
              <a:t>Развитие двигательных умений и навыков, физических качеств</a:t>
            </a:r>
            <a:endParaRPr lang="ru-RU" sz="1600" b="1">
              <a:solidFill>
                <a:srgbClr val="00B050"/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214282" y="3071810"/>
            <a:ext cx="4752528" cy="2592288"/>
          </a:xfrm>
          <a:prstGeom prst="sun">
            <a:avLst>
              <a:gd name="adj" fmla="val 24075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Формирование основ ЗОЖ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10" name="Рисунок 13" descr="http://dlm3.meta.ua/pic/0/26/28/kQiksCq0e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1071546"/>
            <a:ext cx="1889125" cy="2278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15" descr="j023260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29520" y="2285992"/>
            <a:ext cx="1316038" cy="16430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Рисунок 11" descr="http://im6-tub-ru.yandex.net/i?id=71058873-52-72&amp;n=21">
            <a:hlinkClick r:id="rId5" tgtFrame="_blank"/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357554" y="5214950"/>
            <a:ext cx="1643074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Цель:</a:t>
            </a: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1857364"/>
            <a:ext cx="244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smtClean="0">
                <a:ln w="1905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Условия: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857232"/>
            <a:ext cx="785818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истематизация и обобщение накопленного опыта по созданию целостной системы, направленной на  достижение положительных результатов  в сохранении и укреплении здоровья дошкольников.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2500306"/>
            <a:ext cx="7500990" cy="369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</a:tabLst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материально-технических возможностей группы и детского сада в целом задачам физкультурно-оздоровительной деятельности, направленной на формирование здорового образа жизни дошкольников.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</a:tabLst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основных критериев сформированности культуры здорового образа жизни.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</a:tabLst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методического и дидактического  обеспечения физкультурно-оздоровительной деятельности на основе следующих принципов: системности, доступности, интегративности, соответствия и с учетом региональных особенностей.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</a:tabLst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семьями дошкольников, с целью формирования у них основ знаний и умений по использованию средств физической культуры в сохранении и укреплении здоровья всех членов семьи.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8" name="Picture 4" descr="http://im0-tub-ru.yandex.net/i?id=9493917-29-72&amp;n=21"/>
          <p:cNvPicPr>
            <a:picLocks noChangeAspect="1" noChangeArrowheads="1"/>
          </p:cNvPicPr>
          <p:nvPr/>
        </p:nvPicPr>
        <p:blipFill>
          <a:blip r:embed="rId3"/>
          <a:srcRect l="22163" r="27437"/>
          <a:stretch>
            <a:fillRect/>
          </a:stretch>
        </p:blipFill>
        <p:spPr bwMode="auto">
          <a:xfrm>
            <a:off x="1357910" y="1794619"/>
            <a:ext cx="1080120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183102" y="716271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Задачи:</a:t>
            </a: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93912" y="1500174"/>
            <a:ext cx="7766520" cy="40934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Внедрять инновационные здоровьесберегающие технологии, с целью оздоровления, сохранения и укрепления здоровья детей дошкольного возраста.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	формировать 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жизни у  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включающую ознакомление с ценностями здорового образа</a:t>
            </a:r>
            <a:r>
              <a:rPr kumimoji="0" lang="en-US" sz="20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жизни, проявление глубокого интереса к оздоровлению собственного организма, развитие навыков ведения здорового образа жизни, ответственность за свое здоровье и здоровье окружающих, посредством специально-разработанной,  систематической  и планомерной работы в условиях реализации основной общеобразовательной программы, реализуемой в нашем  ДОУ.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4" descr="знак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31640" y="451974"/>
            <a:ext cx="1462694" cy="100013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 descr="http://klub-drug.ru/wp-content/uploads/2011/04/57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65221" y="5161522"/>
            <a:ext cx="1571636" cy="14017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601" name="Group 1"/>
          <p:cNvGrpSpPr>
            <a:grpSpLocks noChangeAspect="1"/>
          </p:cNvGrpSpPr>
          <p:nvPr/>
        </p:nvGrpSpPr>
        <p:grpSpPr>
          <a:xfrm>
            <a:off x="357158" y="214290"/>
            <a:ext cx="8501252" cy="7681913"/>
            <a:chOff x="1970" y="1144"/>
            <a:chExt cx="7847" cy="8540"/>
          </a:xfrm>
        </p:grpSpPr>
        <p:sp>
          <p:nvSpPr>
            <p:cNvPr id="25640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970" y="1144"/>
              <a:ext cx="7847" cy="85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3157" y="4718"/>
              <a:ext cx="5271" cy="3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ФОМИРОВАНИЕ ЗДОРОВОГО ОБРАЗА ЖИЗНИ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8" name="Rectangle 38"/>
            <p:cNvSpPr>
              <a:spLocks noChangeArrowheads="1"/>
            </p:cNvSpPr>
            <p:nvPr/>
          </p:nvSpPr>
          <p:spPr bwMode="auto">
            <a:xfrm>
              <a:off x="4542" y="3526"/>
              <a:ext cx="2443" cy="7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Образовательная работа: использование технологий обучения ЗОЖ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6850" y="5591"/>
              <a:ext cx="2058" cy="4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Работа с родителями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6" name="Rectangle 36"/>
            <p:cNvSpPr>
              <a:spLocks noChangeArrowheads="1"/>
            </p:cNvSpPr>
            <p:nvPr/>
          </p:nvSpPr>
          <p:spPr bwMode="auto">
            <a:xfrm>
              <a:off x="2432" y="5591"/>
              <a:ext cx="2057" cy="7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Организация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предметно-развивающей среды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>
              <a:off x="3487" y="2494"/>
              <a:ext cx="513" cy="5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НОД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4146" y="2494"/>
              <a:ext cx="989" cy="5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Дидактич. игры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>
              <a:off x="5333" y="2494"/>
              <a:ext cx="918" cy="5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Беседы 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7443" y="2494"/>
              <a:ext cx="792" cy="5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Досуги 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V="1">
              <a:off x="4014" y="3288"/>
              <a:ext cx="3445" cy="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 flipV="1">
              <a:off x="4014" y="3050"/>
              <a:ext cx="1" cy="2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flipV="1">
              <a:off x="5729" y="3050"/>
              <a:ext cx="1" cy="2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flipV="1">
              <a:off x="6784" y="3050"/>
              <a:ext cx="1" cy="2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flipV="1">
              <a:off x="7443" y="3050"/>
              <a:ext cx="1" cy="2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 flipH="1" flipV="1">
              <a:off x="4740" y="3050"/>
              <a:ext cx="0" cy="2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5729" y="3288"/>
              <a:ext cx="2" cy="2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V="1">
              <a:off x="4542" y="4321"/>
              <a:ext cx="1" cy="381"/>
            </a:xfrm>
            <a:prstGeom prst="line">
              <a:avLst/>
            </a:prstGeom>
            <a:ln>
              <a:solidFill>
                <a:srgbClr val="C00000"/>
              </a:solidFill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V="1">
              <a:off x="6982" y="4321"/>
              <a:ext cx="1" cy="381"/>
            </a:xfrm>
            <a:prstGeom prst="line">
              <a:avLst/>
            </a:prstGeom>
            <a:ln>
              <a:solidFill>
                <a:srgbClr val="C00000"/>
              </a:solidFill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 flipH="1">
              <a:off x="3487" y="5115"/>
              <a:ext cx="180" cy="461"/>
            </a:xfrm>
            <a:prstGeom prst="line">
              <a:avLst/>
            </a:prstGeom>
            <a:ln>
              <a:solidFill>
                <a:srgbClr val="C00000"/>
              </a:solidFill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7905" y="5115"/>
              <a:ext cx="132" cy="476"/>
            </a:xfrm>
            <a:prstGeom prst="line">
              <a:avLst/>
            </a:prstGeom>
            <a:ln>
              <a:solidFill>
                <a:srgbClr val="C00000"/>
              </a:solidFill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5795" y="6306"/>
              <a:ext cx="929" cy="5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Собрания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5992" y="7021"/>
              <a:ext cx="1174" cy="5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Консультации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7377" y="7021"/>
              <a:ext cx="1121" cy="5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Санпросвет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работа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9092" y="6227"/>
              <a:ext cx="659" cy="4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Беседы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762" y="7021"/>
              <a:ext cx="976" cy="5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Развлечения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2231" y="6783"/>
              <a:ext cx="1190" cy="7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</a:t>
              </a: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Центр двигательной активности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751" y="6783"/>
              <a:ext cx="1187" cy="7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Центр здоровья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>
              <a:off x="6454" y="2494"/>
              <a:ext cx="858" cy="5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Игровые ситуации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0" name="Прямая со стрелкой 49"/>
          <p:cNvCxnSpPr/>
          <p:nvPr/>
        </p:nvCxnSpPr>
        <p:spPr>
          <a:xfrm flipH="1">
            <a:off x="5429256" y="4572007"/>
            <a:ext cx="285752" cy="285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786710" y="4572008"/>
            <a:ext cx="286252" cy="278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5286380" y="4929198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5637" idx="2"/>
            <a:endCxn id="25618" idx="0"/>
          </p:cNvCxnSpPr>
          <p:nvPr/>
        </p:nvCxnSpPr>
        <p:spPr>
          <a:xfrm rot="16200000" flipH="1">
            <a:off x="6335808" y="5014380"/>
            <a:ext cx="909416" cy="63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7143768" y="4786322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25608" idx="0"/>
          </p:cNvCxnSpPr>
          <p:nvPr/>
        </p:nvCxnSpPr>
        <p:spPr>
          <a:xfrm rot="5400000">
            <a:off x="1213581" y="4928533"/>
            <a:ext cx="428999" cy="287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285984" y="485776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1928794" y="249643"/>
            <a:ext cx="5072098" cy="96477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C00000"/>
            </a:solidFill>
            <a:miter lim="800000"/>
          </a:ln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модель приобщения</a:t>
            </a:r>
            <a:r>
              <a:rPr kumimoji="0" lang="ru-RU" sz="24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дошкольников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 здоровому образу жизни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9" name="Picture 42" descr="Анимашки Дети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9566" y="1785926"/>
            <a:ext cx="1164434" cy="1470866"/>
          </a:xfrm>
          <a:prstGeom prst="rect">
            <a:avLst/>
          </a:prstGeom>
          <a:noFill/>
        </p:spPr>
      </p:pic>
      <p:pic>
        <p:nvPicPr>
          <p:cNvPr id="70" name="Picture 4" descr="http://www.pdlada.ru/Vospitatelno-obrazovat_deitel/img/zarydka_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86644" y="1556792"/>
            <a:ext cx="1428750" cy="15864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1414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3000364" y="357166"/>
            <a:ext cx="2714644" cy="594874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normalizeH="0" noProof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4000" b="1" baseline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357166"/>
            <a:ext cx="9144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strike="noStrike" normalizeH="0" baseline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Структура внедрения здоровьесберегающих технологий</a:t>
            </a:r>
            <a:endParaRPr kumimoji="0" lang="ru-RU" sz="2000" b="1" strike="noStrike" normalizeH="0" baseline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85918" y="705623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прогностический этап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86050" y="12858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500034" y="2092880"/>
            <a:ext cx="371477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34" y="1357298"/>
            <a:ext cx="2143140" cy="714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mtClean="0"/>
              <a:t>Определение оздоровительной направленности  и значимости для детей дошкольного возраста</a:t>
            </a:r>
            <a:endParaRPr lang="ru-RU" sz="1100" b="1"/>
          </a:p>
        </p:txBody>
      </p:sp>
      <p:sp>
        <p:nvSpPr>
          <p:cNvPr id="56" name="Прямоугольник 55"/>
          <p:cNvSpPr/>
          <p:nvPr/>
        </p:nvSpPr>
        <p:spPr>
          <a:xfrm>
            <a:off x="3203848" y="1071546"/>
            <a:ext cx="2511160" cy="5000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smtClean="0"/>
              <a:t>Ознакомление с теоретическими основами технологий </a:t>
            </a:r>
            <a:endParaRPr lang="ru-RU" sz="1200" b="1"/>
          </a:p>
        </p:txBody>
      </p:sp>
      <p:sp>
        <p:nvSpPr>
          <p:cNvPr id="57" name="Прямоугольник 56"/>
          <p:cNvSpPr/>
          <p:nvPr/>
        </p:nvSpPr>
        <p:spPr>
          <a:xfrm>
            <a:off x="6143636" y="1357298"/>
            <a:ext cx="2428892" cy="714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err="1" smtClean="0"/>
              <a:t>Медико – педагогическая оценка эффективности  и прогноз результативности</a:t>
            </a:r>
            <a:endParaRPr lang="ru-RU" sz="1100" b="1"/>
          </a:p>
        </p:txBody>
      </p:sp>
      <p:sp>
        <p:nvSpPr>
          <p:cNvPr id="58" name="Прямоугольник 57"/>
          <p:cNvSpPr/>
          <p:nvPr/>
        </p:nvSpPr>
        <p:spPr>
          <a:xfrm>
            <a:off x="3203848" y="1857364"/>
            <a:ext cx="2511160" cy="5000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mtClean="0"/>
              <a:t>Изучение знаний, умений и мнения родителей и получение семейной поддержки</a:t>
            </a:r>
            <a:endParaRPr lang="ru-RU" sz="1100" b="1"/>
          </a:p>
        </p:txBody>
      </p:sp>
      <p:sp>
        <p:nvSpPr>
          <p:cNvPr id="59" name="Прямоугольник 58"/>
          <p:cNvSpPr/>
          <p:nvPr/>
        </p:nvSpPr>
        <p:spPr>
          <a:xfrm>
            <a:off x="3203848" y="2714620"/>
            <a:ext cx="2511160" cy="5000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mtClean="0"/>
              <a:t>Создание условий и оформление необходимого методического и дидактического обеспечения</a:t>
            </a:r>
            <a:endParaRPr lang="ru-RU" sz="1100" b="1"/>
          </a:p>
        </p:txBody>
      </p:sp>
      <p:sp>
        <p:nvSpPr>
          <p:cNvPr id="60" name="Прямоугольник 59"/>
          <p:cNvSpPr/>
          <p:nvPr/>
        </p:nvSpPr>
        <p:spPr>
          <a:xfrm>
            <a:off x="6215074" y="6000768"/>
            <a:ext cx="2286016" cy="50006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/>
              <a:t>Опрос и анкетирование родителей</a:t>
            </a:r>
            <a:endParaRPr lang="ru-RU" sz="1400" b="1"/>
          </a:p>
        </p:txBody>
      </p:sp>
      <p:sp>
        <p:nvSpPr>
          <p:cNvPr id="61" name="Прямоугольник 60"/>
          <p:cNvSpPr/>
          <p:nvPr/>
        </p:nvSpPr>
        <p:spPr>
          <a:xfrm>
            <a:off x="3203848" y="4500570"/>
            <a:ext cx="2511160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smtClean="0"/>
              <a:t>Приобщение родителей к здоровому образу жизни</a:t>
            </a:r>
            <a:endParaRPr lang="ru-RU" sz="1200" b="1"/>
          </a:p>
        </p:txBody>
      </p:sp>
      <p:sp>
        <p:nvSpPr>
          <p:cNvPr id="62" name="Прямоугольник 61"/>
          <p:cNvSpPr/>
          <p:nvPr/>
        </p:nvSpPr>
        <p:spPr>
          <a:xfrm>
            <a:off x="3203848" y="3714752"/>
            <a:ext cx="2511160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smtClean="0"/>
              <a:t>Включение здоровьесберегающих технологий в педагогический процесс</a:t>
            </a:r>
            <a:endParaRPr lang="ru-RU" sz="1100" b="1"/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5429264"/>
            <a:ext cx="2214578" cy="50006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/>
              <a:t>Анализ результатов</a:t>
            </a:r>
            <a:endParaRPr lang="ru-RU" sz="1400" b="1"/>
          </a:p>
        </p:txBody>
      </p:sp>
      <p:sp>
        <p:nvSpPr>
          <p:cNvPr id="64" name="Прямоугольник 63"/>
          <p:cNvSpPr/>
          <p:nvPr/>
        </p:nvSpPr>
        <p:spPr>
          <a:xfrm>
            <a:off x="571472" y="6000768"/>
            <a:ext cx="2214578" cy="50006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/>
              <a:t>Мониторинг воспитанников</a:t>
            </a:r>
            <a:endParaRPr lang="ru-RU" sz="1400" b="1"/>
          </a:p>
        </p:txBody>
      </p:sp>
      <p:sp>
        <p:nvSpPr>
          <p:cNvPr id="65" name="Прямоугольник 64"/>
          <p:cNvSpPr/>
          <p:nvPr/>
        </p:nvSpPr>
        <p:spPr>
          <a:xfrm>
            <a:off x="2071670" y="3357562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этап. Практический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г.г.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54474" y="507169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Обобщающий этап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г.г.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39" name="Rectangle 6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0" y="0"/>
            <a:ext cx="685801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Прямая со стрелкой 23"/>
          <p:cNvCxnSpPr>
            <a:stCxn id="56" idx="1"/>
            <a:endCxn id="55" idx="3"/>
          </p:cNvCxnSpPr>
          <p:nvPr/>
        </p:nvCxnSpPr>
        <p:spPr>
          <a:xfrm flipH="1">
            <a:off x="2643174" y="1321579"/>
            <a:ext cx="560674" cy="392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6" idx="3"/>
            <a:endCxn id="57" idx="1"/>
          </p:cNvCxnSpPr>
          <p:nvPr/>
        </p:nvCxnSpPr>
        <p:spPr>
          <a:xfrm>
            <a:off x="5715008" y="1321579"/>
            <a:ext cx="428628" cy="392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358480" y="1714488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8" idx="2"/>
            <a:endCxn id="59" idx="0"/>
          </p:cNvCxnSpPr>
          <p:nvPr/>
        </p:nvCxnSpPr>
        <p:spPr>
          <a:xfrm flipH="1">
            <a:off x="4459428" y="2357430"/>
            <a:ext cx="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2" idx="2"/>
            <a:endCxn id="61" idx="0"/>
          </p:cNvCxnSpPr>
          <p:nvPr/>
        </p:nvCxnSpPr>
        <p:spPr>
          <a:xfrm flipH="1">
            <a:off x="4459428" y="4214818"/>
            <a:ext cx="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64" idx="3"/>
          </p:cNvCxnSpPr>
          <p:nvPr/>
        </p:nvCxnSpPr>
        <p:spPr>
          <a:xfrm rot="5400000">
            <a:off x="2768191" y="5661437"/>
            <a:ext cx="607223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60" idx="1"/>
          </p:cNvCxnSpPr>
          <p:nvPr/>
        </p:nvCxnSpPr>
        <p:spPr>
          <a:xfrm>
            <a:off x="5572132" y="5655202"/>
            <a:ext cx="642942" cy="595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38" descr="Анимашки Дети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00826" y="2928934"/>
            <a:ext cx="2238381" cy="2428892"/>
          </a:xfrm>
          <a:prstGeom prst="rect">
            <a:avLst/>
          </a:prstGeom>
          <a:noFill/>
        </p:spPr>
      </p:pic>
      <p:pic>
        <p:nvPicPr>
          <p:cNvPr id="32" name="Picture 12" descr="http://im2-tub-ru.yandex.net/i?id=156049702-27-72&amp;n=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3857628"/>
            <a:ext cx="2189813" cy="14287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856</Words>
  <Application>Aspose.Slides for .NET</Application>
  <PresentationFormat>Экран (4:3)</PresentationFormat>
  <Paragraphs>174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141</cp:revision>
  <dcterms:modified xsi:type="dcterms:W3CDTF">2024-02-01T09:41:19Z</dcterms:modified>
</cp:coreProperties>
</file>