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9" r:id="rId3"/>
    <p:sldId id="321" r:id="rId4"/>
    <p:sldId id="311" r:id="rId5"/>
    <p:sldId id="295" r:id="rId6"/>
    <p:sldId id="329" r:id="rId7"/>
    <p:sldId id="331" r:id="rId8"/>
    <p:sldId id="330" r:id="rId9"/>
    <p:sldId id="332" r:id="rId10"/>
    <p:sldId id="307" r:id="rId11"/>
    <p:sldId id="377" r:id="rId12"/>
    <p:sldId id="297" r:id="rId13"/>
    <p:sldId id="322" r:id="rId14"/>
    <p:sldId id="324" r:id="rId15"/>
    <p:sldId id="326" r:id="rId16"/>
    <p:sldId id="327" r:id="rId17"/>
    <p:sldId id="328" r:id="rId18"/>
    <p:sldId id="333" r:id="rId19"/>
    <p:sldId id="352" r:id="rId20"/>
    <p:sldId id="376" r:id="rId21"/>
    <p:sldId id="334" r:id="rId22"/>
    <p:sldId id="335" r:id="rId23"/>
    <p:sldId id="337" r:id="rId24"/>
    <p:sldId id="336" r:id="rId25"/>
    <p:sldId id="341" r:id="rId26"/>
    <p:sldId id="339" r:id="rId27"/>
    <p:sldId id="342" r:id="rId28"/>
    <p:sldId id="343" r:id="rId29"/>
    <p:sldId id="344" r:id="rId30"/>
    <p:sldId id="345" r:id="rId31"/>
    <p:sldId id="347" r:id="rId32"/>
    <p:sldId id="348" r:id="rId33"/>
    <p:sldId id="349" r:id="rId34"/>
    <p:sldId id="378" r:id="rId35"/>
    <p:sldId id="382" r:id="rId36"/>
    <p:sldId id="383" r:id="rId37"/>
    <p:sldId id="350" r:id="rId38"/>
    <p:sldId id="353" r:id="rId39"/>
    <p:sldId id="354" r:id="rId40"/>
    <p:sldId id="351" r:id="rId41"/>
    <p:sldId id="367" r:id="rId42"/>
    <p:sldId id="294" r:id="rId43"/>
    <p:sldId id="379" r:id="rId44"/>
    <p:sldId id="380" r:id="rId45"/>
    <p:sldId id="279" r:id="rId46"/>
    <p:sldId id="372" r:id="rId47"/>
    <p:sldId id="373" r:id="rId48"/>
    <p:sldId id="384" r:id="rId49"/>
    <p:sldId id="359" r:id="rId50"/>
    <p:sldId id="360" r:id="rId51"/>
    <p:sldId id="374" r:id="rId52"/>
    <p:sldId id="363" r:id="rId53"/>
    <p:sldId id="375" r:id="rId54"/>
    <p:sldId id="361" r:id="rId55"/>
    <p:sldId id="371" r:id="rId56"/>
    <p:sldId id="362" r:id="rId57"/>
    <p:sldId id="370" r:id="rId58"/>
    <p:sldId id="364" r:id="rId59"/>
    <p:sldId id="369" r:id="rId60"/>
    <p:sldId id="366" r:id="rId61"/>
    <p:sldId id="358" r:id="rId62"/>
    <p:sldId id="386" r:id="rId63"/>
    <p:sldId id="365" r:id="rId64"/>
    <p:sldId id="368" r:id="rId65"/>
    <p:sldId id="292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964" autoAdjust="0"/>
    <p:restoredTop sz="94660"/>
  </p:normalViewPr>
  <p:slideViewPr>
    <p:cSldViewPr>
      <p:cViewPr varScale="1">
        <p:scale>
          <a:sx n="69" d="100"/>
          <a:sy n="69" d="100"/>
        </p:scale>
        <p:origin x="-127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3%D0%B5%D1%80%D0%BE%D0%B9_%D0%A1%D0%BE%D0%B2%D0%B5%D1%82%D1%81%D0%BA%D0%BE%D0%B3%D0%BE_%D0%A1%D0%BE%D1%8E%D0%B7%D0%B0" TargetMode="External"/><Relationship Id="rId2" Type="http://schemas.openxmlformats.org/officeDocument/2006/relationships/hyperlink" Target="https://ru.wikipedia.org/wiki/%D0%92%D0%B5%D0%BB%D0%B8%D0%BA%D0%B0%D1%8F_%D0%9E%D1%82%D0%B5%D1%87%D0%B5%D1%81%D1%82%D0%B2%D0%B5%D0%BD%D0%BD%D0%B0%D1%8F_%D0%B2%D0%BE%D0%B9%D0%BD%D0%B0" TargetMode="Externa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85786" y="1643050"/>
            <a:ext cx="7772400" cy="1470025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Освобождению Узловой </a:t>
            </a:r>
            <a:b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от фашистских захватчиков посвящается</a:t>
            </a:r>
            <a:endParaRPr lang="ru-RU" sz="2800" b="1" dirty="0">
              <a:ln w="17780" cmpd="sng">
                <a:noFill/>
                <a:prstDash val="solid"/>
                <a:miter lim="800000"/>
              </a:ln>
              <a:solidFill>
                <a:srgbClr val="80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851920" y="4005064"/>
            <a:ext cx="4928592" cy="112968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400" b="1" i="1" dirty="0" smtClean="0">
                <a:solidFill>
                  <a:schemeClr val="tx1"/>
                </a:solidFill>
              </a:rPr>
              <a:t>Воспитатель МКДОУ Д/С №3</a:t>
            </a:r>
          </a:p>
          <a:p>
            <a:pPr eaLnBrk="1" hangingPunct="1"/>
            <a:r>
              <a:rPr lang="ru-RU" sz="2400" b="1" i="1" dirty="0" smtClean="0">
                <a:solidFill>
                  <a:schemeClr val="tx1"/>
                </a:solidFill>
              </a:rPr>
              <a:t>Агафонова Лариса Николаевна</a:t>
            </a:r>
            <a:endParaRPr lang="ru-RU" sz="2400" i="1" dirty="0" smtClean="0">
              <a:solidFill>
                <a:schemeClr val="tx1"/>
              </a:solidFill>
            </a:endParaRPr>
          </a:p>
          <a:p>
            <a:pPr eaLnBrk="1"/>
            <a:endParaRPr lang="ru-RU" dirty="0" smtClean="0"/>
          </a:p>
        </p:txBody>
      </p:sp>
      <p:sp>
        <p:nvSpPr>
          <p:cNvPr id="4" name="Заголовок 4"/>
          <p:cNvSpPr txBox="1">
            <a:spLocks/>
          </p:cNvSpPr>
          <p:nvPr/>
        </p:nvSpPr>
        <p:spPr>
          <a:xfrm>
            <a:off x="755576" y="90872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srgbClr val="80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355117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785794"/>
            <a:ext cx="471490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Васильев Вячеслав Дмитриевич генерал-майор, командир 108-го кавалерийского полка, 14 декабря 1941 г. освободивший г. Узловая от немецко-фашистских захватчиков, Почетный гражданин г. Узловая (1966). В декабре 1966 г. в честь 25-й годовщины освобождения нашего города улицу 2-я Железнодорожная переименовали в улицу Генерала Васильева.</a:t>
            </a:r>
          </a:p>
          <a:p>
            <a:endParaRPr lang="ru-RU" dirty="0" smtClean="0"/>
          </a:p>
        </p:txBody>
      </p:sp>
      <p:pic>
        <p:nvPicPr>
          <p:cNvPr id="3" name="Picture 6" descr="http://www.znamyuzl.ru/uploads/posts/2011-12/1323343277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642918"/>
            <a:ext cx="3919267" cy="550072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548680"/>
            <a:ext cx="401238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20688"/>
            <a:ext cx="446626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221088"/>
            <a:ext cx="4612818" cy="219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86182" y="785794"/>
            <a:ext cx="47787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В дни оккупации на территории </a:t>
            </a:r>
            <a:r>
              <a:rPr lang="ru-RU" sz="2400" b="1" dirty="0" err="1" smtClean="0"/>
              <a:t>Узловского</a:t>
            </a:r>
            <a:r>
              <a:rPr lang="ru-RU" sz="2400" b="1" dirty="0" smtClean="0"/>
              <a:t> района действовал партизанский диверсионный отряд из шести человек. Это: А.И. </a:t>
            </a:r>
            <a:r>
              <a:rPr lang="ru-RU" sz="2400" b="1" dirty="0" err="1" smtClean="0"/>
              <a:t>Черников</a:t>
            </a:r>
            <a:r>
              <a:rPr lang="ru-RU" sz="2400" b="1" dirty="0" smtClean="0"/>
              <a:t> – парторг шахты № 8-бис, Д.П. Зверев – заведующий военным отделом райкома партии, К.Е. </a:t>
            </a:r>
            <a:r>
              <a:rPr lang="ru-RU" sz="2400" b="1" dirty="0" err="1" smtClean="0"/>
              <a:t>Шершебнев</a:t>
            </a:r>
            <a:r>
              <a:rPr lang="ru-RU" sz="2400" b="1" dirty="0" smtClean="0"/>
              <a:t> – секретарь райкома, И.Н. Астафьев – работник отдела НКВД, Н.И. Чернышев – сцепщик вагонов на железной дороге. Возглавлял отряд главный инженер холодильника В.М. Климов. </a:t>
            </a:r>
            <a:endParaRPr lang="ru-RU" sz="2400" b="1" dirty="0"/>
          </a:p>
        </p:txBody>
      </p:sp>
      <p:pic>
        <p:nvPicPr>
          <p:cNvPr id="4" name="Picture 6" descr="http://www.znamyuzl.ru/uploads/posts/2011-12/1323343326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2981325" cy="42672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751344"/>
            <a:ext cx="814393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Из его воспоминаний: «</a:t>
            </a:r>
            <a:r>
              <a:rPr lang="ru-RU" sz="2400" b="1" i="1" dirty="0" smtClean="0"/>
              <a:t>Наш отряд был сформирован еще до прихода немцев в Узловую. Заранее распределены участки деятельности, разработаны методы связи. В период отхода немцев мы минировали дорогу между Хитрово и Малой </a:t>
            </a:r>
            <a:r>
              <a:rPr lang="ru-RU" sz="2400" b="1" i="1" dirty="0" err="1" smtClean="0"/>
              <a:t>Россошкой</a:t>
            </a:r>
            <a:r>
              <a:rPr lang="ru-RU" sz="2400" b="1" i="1" dirty="0" smtClean="0"/>
              <a:t>. На наших минах подорвалось артиллерийское подразделение. Группа уничтожила связь немцев на линии Узловая – </a:t>
            </a:r>
            <a:r>
              <a:rPr lang="ru-RU" sz="2400" b="1" i="1" dirty="0" err="1" smtClean="0"/>
              <a:t>Киреевск</a:t>
            </a:r>
            <a:r>
              <a:rPr lang="ru-RU" sz="2400" b="1" i="1" dirty="0" smtClean="0"/>
              <a:t>, где находился штаб врага</a:t>
            </a:r>
            <a:r>
              <a:rPr lang="ru-RU" sz="2400" b="1" dirty="0" smtClean="0"/>
              <a:t>». Партизаны, нанося постоянные удары по вражеским частям, действовали смело и мужественно. Многие бойцы диверсионного отряда были удостоены высоких наград. В. Климов и Н. Чернышев получили ордена Красной Звезды и медали «За оборону Москвы», А. </a:t>
            </a:r>
            <a:r>
              <a:rPr lang="ru-RU" sz="2400" b="1" dirty="0" err="1" smtClean="0"/>
              <a:t>Черников</a:t>
            </a:r>
            <a:r>
              <a:rPr lang="ru-RU" sz="2400" b="1" dirty="0" smtClean="0"/>
              <a:t> – орден Отечественной войны второй степени и медаль «За оборону Москвы</a:t>
            </a:r>
            <a:endParaRPr lang="ru-RU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skov-palomnik.ru/news.php?ywilm=bagvogj/gorod-geroy-sochinenie-8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500042"/>
            <a:ext cx="892971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Фролов Сергей Дмитриевич, командир партизанского отряда «За Родину»</a:t>
            </a:r>
          </a:p>
          <a:p>
            <a:r>
              <a:rPr lang="ru-RU" sz="2300" b="1" dirty="0" smtClean="0"/>
              <a:t>В феврале 1942 года в Узловой началось формирование партизанского отряда «За Родину», командиром которого был назначен секретарь железнодорожного узла С.Д. Фролов. </a:t>
            </a:r>
            <a:r>
              <a:rPr lang="ru-RU" sz="2300" b="1" i="1" dirty="0" smtClean="0"/>
              <a:t>В него вошли Н.П. Дроздов, М.С. Быков, М.Г. Левкин, братья Георгий и Дмитрий </a:t>
            </a:r>
            <a:r>
              <a:rPr lang="ru-RU" sz="2300" b="1" i="1" dirty="0" err="1" smtClean="0"/>
              <a:t>Ксюнины</a:t>
            </a:r>
            <a:r>
              <a:rPr lang="ru-RU" sz="2300" b="1" i="1" dirty="0" smtClean="0"/>
              <a:t>, Михаил и Василий Прохоровы, И.Ф. Клепиков, А.М. Некрасов, А.А. Рыбина, М.И. </a:t>
            </a:r>
            <a:r>
              <a:rPr lang="ru-RU" sz="2300" b="1" i="1" dirty="0" err="1" smtClean="0"/>
              <a:t>Дыкина</a:t>
            </a:r>
            <a:r>
              <a:rPr lang="ru-RU" sz="2300" b="1" i="1" dirty="0" smtClean="0"/>
              <a:t> и другие работники предприятий железнодорожного узла, шахтеры и учащиеся школ. (Всего 44 человека). Комиссаром отряда был назначен машинист Г.И. </a:t>
            </a:r>
            <a:r>
              <a:rPr lang="ru-RU" sz="2300" b="1" i="1" dirty="0" err="1" smtClean="0"/>
              <a:t>Ксюнин</a:t>
            </a:r>
            <a:r>
              <a:rPr lang="ru-RU" sz="2300" b="1" i="1" dirty="0" smtClean="0"/>
              <a:t>, начальником штаба – Б.С. Федоров, а заместителем командира по продовольствию Ф.С. Белоусов…В конце апреля 1942 года приняли присягу и выехали в Тулу в распоряжение штаба партизанского движения, а оттуда на станцию Фаянсовая (Калужская область), чтобы скрытно переправиться в тыл врага. Первая попытка перейти линию фронта окончилась неудачей. А затем планы переменились. Отряд вернулся в Узловую».</a:t>
            </a:r>
            <a:endParaRPr lang="ru-RU" sz="23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znamyuzl.ru/uploads/posts/2011-12/1323854010_kn3e2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Учитель\Documents\Узловая в годы войны\стелла шк 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357430"/>
            <a:ext cx="5244075" cy="3933056"/>
          </a:xfrm>
          <a:prstGeom prst="rect">
            <a:avLst/>
          </a:prstGeom>
          <a:noFill/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357158" y="571480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Памятные места нашего города</a:t>
            </a:r>
            <a:endParaRPr lang="ru-RU" b="1" dirty="0">
              <a:ln w="17780" cmpd="sng">
                <a:noFill/>
                <a:prstDash val="solid"/>
                <a:miter lim="800000"/>
              </a:ln>
              <a:solidFill>
                <a:srgbClr val="80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5" name="Picture 2" descr="C:\Users\Учитель\Documents\Узловая в годы войны\0_a6323_ea050ad5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857364"/>
            <a:ext cx="3327834" cy="443711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857356" y="1643050"/>
            <a:ext cx="2647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МОУ  СОШ №59 </a:t>
            </a:r>
            <a:endParaRPr lang="ru-RU" sz="24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Учитель\Documents\Узловая в годы войны\школа 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6249" y="428604"/>
            <a:ext cx="4607751" cy="6143668"/>
          </a:xfrm>
          <a:prstGeom prst="rect">
            <a:avLst/>
          </a:prstGeom>
          <a:noFill/>
        </p:spPr>
      </p:pic>
      <p:pic>
        <p:nvPicPr>
          <p:cNvPr id="2" name="Picture 2" descr="C:\Users\Учитель\Documents\Узловая в годы войны\0_a6324_6ce9d1fd_XL.jpg"/>
          <p:cNvPicPr>
            <a:picLocks noChangeAspect="1" noChangeArrowheads="1"/>
          </p:cNvPicPr>
          <p:nvPr/>
        </p:nvPicPr>
        <p:blipFill>
          <a:blip r:embed="rId3" cstate="print"/>
          <a:srcRect l="23221" t="30800" r="20394" b="18599"/>
          <a:stretch>
            <a:fillRect/>
          </a:stretch>
        </p:blipFill>
        <p:spPr bwMode="auto">
          <a:xfrm>
            <a:off x="214282" y="642918"/>
            <a:ext cx="4194436" cy="282317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57298"/>
            <a:ext cx="263963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857224" y="500042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Медведев    Дмитрий Александрович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2699792" y="1268760"/>
            <a:ext cx="6143668" cy="45720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военный лётчик, Герой Советского Союза. Его имя носит родная школа №59.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300" b="1" dirty="0" smtClean="0"/>
              <a:t>        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Родился в 1918 году в городе Узловая. Окончил одесское военно-авиационное училище. В боях с японскими самураями в районе реки Халхин-Гол сбил 3 вражеских самолёта, за что награждён орденом Красного Знамени. Участвовал в финской кампании (февраль-март 1940 года), затем в Великой Отечественной Войне. Звание Героя Советского Союза присвоено 15 мая 1946 года. В 1967 году присвоено звание генерал-лейтенант. Член КПСС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2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836712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ru-RU" b="1" dirty="0" smtClean="0"/>
              <a:t>Есть город в России…</a:t>
            </a:r>
          </a:p>
          <a:p>
            <a:pPr>
              <a:spcBef>
                <a:spcPts val="0"/>
              </a:spcBef>
            </a:pPr>
            <a:r>
              <a:rPr lang="ru-RU" b="1" dirty="0" smtClean="0"/>
              <a:t>Не очень велик, да известен.</a:t>
            </a:r>
          </a:p>
          <a:p>
            <a:pPr>
              <a:spcBef>
                <a:spcPts val="0"/>
              </a:spcBef>
            </a:pPr>
            <a:r>
              <a:rPr lang="ru-RU" b="1" dirty="0" smtClean="0"/>
              <a:t>Над ним, как легенды,</a:t>
            </a:r>
          </a:p>
          <a:p>
            <a:pPr>
              <a:spcBef>
                <a:spcPts val="0"/>
              </a:spcBef>
            </a:pPr>
            <a:r>
              <a:rPr lang="ru-RU" b="1" dirty="0" smtClean="0"/>
              <a:t>Проплыли седые века.</a:t>
            </a:r>
          </a:p>
          <a:p>
            <a:pPr>
              <a:spcBef>
                <a:spcPts val="0"/>
              </a:spcBef>
            </a:pPr>
            <a:r>
              <a:rPr lang="ru-RU" b="1" dirty="0" smtClean="0"/>
              <a:t>О городе этом</a:t>
            </a:r>
          </a:p>
          <a:p>
            <a:pPr>
              <a:spcBef>
                <a:spcPts val="0"/>
              </a:spcBef>
            </a:pPr>
            <a:r>
              <a:rPr lang="ru-RU" b="1" dirty="0" smtClean="0"/>
              <a:t>Немало вы слышали песен.</a:t>
            </a:r>
          </a:p>
          <a:p>
            <a:pPr>
              <a:spcBef>
                <a:spcPts val="0"/>
              </a:spcBef>
            </a:pPr>
            <a:r>
              <a:rPr lang="ru-RU" b="1" dirty="0" smtClean="0"/>
              <a:t>Не очень велик он,</a:t>
            </a:r>
          </a:p>
          <a:p>
            <a:pPr>
              <a:spcBef>
                <a:spcPts val="0"/>
              </a:spcBef>
            </a:pPr>
            <a:r>
              <a:rPr lang="ru-RU" b="1" dirty="0" smtClean="0"/>
              <a:t>Да слава его велика.</a:t>
            </a:r>
          </a:p>
          <a:p>
            <a:pPr>
              <a:spcBef>
                <a:spcPts val="0"/>
              </a:spcBef>
            </a:pPr>
            <a:endParaRPr lang="en-US" b="1" dirty="0" smtClean="0"/>
          </a:p>
          <a:p>
            <a:pPr>
              <a:spcBef>
                <a:spcPts val="0"/>
              </a:spcBef>
            </a:pPr>
            <a:r>
              <a:rPr lang="ru-RU" b="1" dirty="0" smtClean="0"/>
              <a:t> Есть город в России …</a:t>
            </a:r>
          </a:p>
          <a:p>
            <a:pPr>
              <a:spcBef>
                <a:spcPts val="0"/>
              </a:spcBef>
            </a:pPr>
            <a:r>
              <a:rPr lang="ru-RU" b="1" dirty="0" smtClean="0"/>
              <a:t>Стоял он, как воин, на страже.</a:t>
            </a:r>
          </a:p>
          <a:p>
            <a:pPr>
              <a:spcBef>
                <a:spcPts val="0"/>
              </a:spcBef>
            </a:pPr>
            <a:r>
              <a:rPr lang="ru-RU" b="1" dirty="0" smtClean="0"/>
              <a:t>Дорогу к Москве</a:t>
            </a:r>
          </a:p>
          <a:p>
            <a:pPr>
              <a:spcBef>
                <a:spcPts val="0"/>
              </a:spcBef>
            </a:pPr>
            <a:r>
              <a:rPr lang="ru-RU" b="1" dirty="0" smtClean="0"/>
              <a:t>Он собою не раз прикрывал.</a:t>
            </a:r>
          </a:p>
          <a:p>
            <a:pPr>
              <a:spcBef>
                <a:spcPts val="0"/>
              </a:spcBef>
            </a:pPr>
            <a:r>
              <a:rPr lang="ru-RU" b="1" dirty="0" smtClean="0"/>
              <a:t>О стены его разбивались нашествия вражьи,</a:t>
            </a:r>
          </a:p>
          <a:p>
            <a:pPr>
              <a:spcBef>
                <a:spcPts val="0"/>
              </a:spcBef>
            </a:pPr>
            <a:r>
              <a:rPr lang="ru-RU" b="1" dirty="0" smtClean="0"/>
              <a:t> А он, непреклонный, оружие грозно ковал. </a:t>
            </a:r>
          </a:p>
          <a:p>
            <a:r>
              <a:rPr lang="ru-RU" b="1" dirty="0" smtClean="0"/>
              <a:t> </a:t>
            </a:r>
            <a:r>
              <a:rPr lang="ru-RU" b="1" i="1" dirty="0" smtClean="0"/>
              <a:t>                                             Ю. Щёлоков</a:t>
            </a:r>
          </a:p>
        </p:txBody>
      </p:sp>
      <p:pic>
        <p:nvPicPr>
          <p:cNvPr id="1028" name="Picture 4" descr="http://icdn.lenta.ru/images/2013/08/27/14/20130827140507236/pic_3e752feed60b596e4a23d89b78008959.jpg"/>
          <p:cNvPicPr>
            <a:picLocks noChangeAspect="1" noChangeArrowheads="1"/>
          </p:cNvPicPr>
          <p:nvPr/>
        </p:nvPicPr>
        <p:blipFill>
          <a:blip r:embed="rId2" cstate="print"/>
          <a:srcRect l="14400" r="19001"/>
          <a:stretch>
            <a:fillRect/>
          </a:stretch>
        </p:blipFill>
        <p:spPr bwMode="auto">
          <a:xfrm>
            <a:off x="4644008" y="620688"/>
            <a:ext cx="4248472" cy="583264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857224" y="500042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Медведев    Дмитрий Александрович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8604448" cy="464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Учитель\Documents\Узловая в годы войны\стелла 14 декабря.jpg"/>
          <p:cNvPicPr>
            <a:picLocks noChangeAspect="1" noChangeArrowheads="1"/>
          </p:cNvPicPr>
          <p:nvPr/>
        </p:nvPicPr>
        <p:blipFill>
          <a:blip r:embed="rId2" cstate="print"/>
          <a:srcRect l="14659"/>
          <a:stretch>
            <a:fillRect/>
          </a:stretch>
        </p:blipFill>
        <p:spPr bwMode="auto">
          <a:xfrm>
            <a:off x="214282" y="1500174"/>
            <a:ext cx="4071966" cy="35785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571480"/>
            <a:ext cx="26914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Улица 14 Декабря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640913"/>
            <a:ext cx="4572000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/>
              <a:t>В декабре 1966 г. в связи с 25 – </a:t>
            </a:r>
            <a:r>
              <a:rPr lang="ru-RU" sz="2200" b="1" dirty="0" err="1" smtClean="0"/>
              <a:t>й</a:t>
            </a:r>
            <a:r>
              <a:rPr lang="ru-RU" sz="2200" b="1" dirty="0" smtClean="0"/>
              <a:t> годовщиной освобождения города Узловая и </a:t>
            </a:r>
            <a:r>
              <a:rPr lang="ru-RU" sz="2200" b="1" dirty="0" err="1" smtClean="0"/>
              <a:t>Узловского</a:t>
            </a:r>
            <a:r>
              <a:rPr lang="ru-RU" sz="2200" b="1" dirty="0" smtClean="0"/>
              <a:t> района от немецко-фашистских захватчиков улица Центральная переименована в улицу 14 Декабря, которая широкой магистралью протянулась от Дворца машиностроителей на юг через весь микрорайон </a:t>
            </a:r>
            <a:r>
              <a:rPr lang="ru-RU" sz="2200" b="1" dirty="0" err="1" smtClean="0"/>
              <a:t>машзавода</a:t>
            </a:r>
            <a:r>
              <a:rPr lang="ru-RU" sz="2200" b="1" dirty="0" smtClean="0"/>
              <a:t>, разделяя его на две части. В 1971 году на ней была установлена памятная стела (скульптор Е.В. Тимонов), на которой из бронзы отлиты слова: «</a:t>
            </a:r>
            <a:r>
              <a:rPr lang="ru-RU" sz="2200" b="1" i="1" dirty="0" smtClean="0"/>
              <a:t>Свободный народ не даст себя победить</a:t>
            </a:r>
            <a:r>
              <a:rPr lang="ru-RU" sz="2200" b="1" dirty="0" smtClean="0"/>
              <a:t>»</a:t>
            </a:r>
          </a:p>
          <a:p>
            <a:endParaRPr lang="ru-RU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142984"/>
            <a:ext cx="48577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Улица имени 14 Декабря</a:t>
            </a:r>
            <a:endParaRPr lang="ru-RU" sz="2400" b="1" dirty="0" smtClean="0"/>
          </a:p>
          <a:p>
            <a:r>
              <a:rPr lang="ru-RU" sz="2400" b="1" dirty="0" smtClean="0"/>
              <a:t>На этой улице просторной</a:t>
            </a:r>
          </a:p>
          <a:p>
            <a:r>
              <a:rPr lang="ru-RU" sz="2400" b="1" dirty="0" smtClean="0"/>
              <a:t>Декабрьский снег белей белил...</a:t>
            </a:r>
          </a:p>
          <a:p>
            <a:r>
              <a:rPr lang="ru-RU" sz="2400" b="1" dirty="0" smtClean="0"/>
              <a:t>Но был он здесь от гари черным</a:t>
            </a:r>
          </a:p>
          <a:p>
            <a:r>
              <a:rPr lang="ru-RU" sz="2400" b="1" dirty="0" smtClean="0"/>
              <a:t>И красным он от крови был.</a:t>
            </a:r>
          </a:p>
          <a:p>
            <a:r>
              <a:rPr lang="ru-RU" sz="2400" b="1" dirty="0" smtClean="0"/>
              <a:t>Под гул и грохот канонады</a:t>
            </a:r>
          </a:p>
          <a:p>
            <a:r>
              <a:rPr lang="ru-RU" sz="2400" b="1" dirty="0" smtClean="0"/>
              <a:t>В том 41-м тягостном году</a:t>
            </a:r>
          </a:p>
          <a:p>
            <a:r>
              <a:rPr lang="ru-RU" sz="2400" b="1" dirty="0" smtClean="0"/>
              <a:t>Здесь с боем наши шли солдаты,</a:t>
            </a:r>
          </a:p>
          <a:p>
            <a:r>
              <a:rPr lang="ru-RU" sz="2400" b="1" dirty="0" smtClean="0"/>
              <a:t>Громя фашистскую орду...</a:t>
            </a:r>
          </a:p>
          <a:p>
            <a:r>
              <a:rPr lang="ru-RU" sz="2400" b="1" i="1" dirty="0" smtClean="0"/>
              <a:t>                               </a:t>
            </a:r>
            <a:r>
              <a:rPr lang="ru-RU" sz="2400" i="1" dirty="0" smtClean="0"/>
              <a:t>В. Сапронов.</a:t>
            </a:r>
            <a:endParaRPr lang="ru-RU" sz="2400" dirty="0"/>
          </a:p>
        </p:txBody>
      </p:sp>
      <p:pic>
        <p:nvPicPr>
          <p:cNvPr id="3" name="Picture 2" descr="C:\Users\Учитель\Documents\Узловая в годы войны\0_a632f_5401e988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785794"/>
            <a:ext cx="3750495" cy="500066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atic.panoramio.com/photos/large/581242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3010" name="Picture 2" descr="https://megotel.ru/images/places/1253/daa19ed711ef3bf3.jpg"/>
          <p:cNvPicPr>
            <a:picLocks noChangeAspect="1" noChangeArrowheads="1"/>
          </p:cNvPicPr>
          <p:nvPr/>
        </p:nvPicPr>
        <p:blipFill>
          <a:blip r:embed="rId3" cstate="print"/>
          <a:srcRect t="7733"/>
          <a:stretch>
            <a:fillRect/>
          </a:stretch>
        </p:blipFill>
        <p:spPr bwMode="auto">
          <a:xfrm>
            <a:off x="5364088" y="4509120"/>
            <a:ext cx="3528392" cy="215408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395536" y="548680"/>
            <a:ext cx="8352928" cy="3929066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В годы войны жизнь на прифронтовой станции, какой тогда стала Узловая, не затихала ни на минуту. Через Узловую в сторону Тулы шли воинские эшелоны, а с запада -  составы с эвакуированными и имуществом. 15 ноября 1941 г., всего за несколько дней до захвата города фашистами, железнодорожники приняли первый эшелон воинов-дальневосточников 239-й стрелковой дивизии, части которой непосредственно защищали Узловую, и в те дни спешно занимали оборону на рубеже Ильинка - </a:t>
            </a:r>
            <a:r>
              <a:rPr kumimoji="0" lang="ru-RU" sz="2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Черемуховка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- Федоровка. В последующие дни разгружались и шли прямо в бой другие подразделения этой дивизии.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http://tuapsinka.ajp.ru/_tu_at_edinaya_rossiya_bg.jpg"/>
          <p:cNvPicPr>
            <a:picLocks noChangeAspect="1" noChangeArrowheads="1"/>
          </p:cNvPicPr>
          <p:nvPr/>
        </p:nvPicPr>
        <p:blipFill>
          <a:blip r:embed="rId2" cstate="print"/>
          <a:srcRect t="16462" b="7583"/>
          <a:stretch>
            <a:fillRect/>
          </a:stretch>
        </p:blipFill>
        <p:spPr bwMode="auto">
          <a:xfrm>
            <a:off x="971600" y="4221088"/>
            <a:ext cx="3888432" cy="2361042"/>
          </a:xfrm>
          <a:prstGeom prst="rect">
            <a:avLst/>
          </a:prstGeom>
          <a:noFill/>
        </p:spPr>
      </p:pic>
      <p:pic>
        <p:nvPicPr>
          <p:cNvPr id="4" name="Picture 4" descr="C:\Users\Учитель\Documents\Узловая в годы войны\img6.jpg"/>
          <p:cNvPicPr>
            <a:picLocks noChangeAspect="1" noChangeArrowheads="1"/>
          </p:cNvPicPr>
          <p:nvPr/>
        </p:nvPicPr>
        <p:blipFill>
          <a:blip r:embed="rId3" cstate="print"/>
          <a:srcRect l="19845" t="3780" r="23456" b="9281"/>
          <a:stretch>
            <a:fillRect/>
          </a:stretch>
        </p:blipFill>
        <p:spPr bwMode="auto">
          <a:xfrm>
            <a:off x="6084168" y="3933056"/>
            <a:ext cx="2336233" cy="268666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Учитель\Documents\Узловая в годы войны\воинский эшел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505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20688"/>
            <a:ext cx="85725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/>
              <a:t>Бесперебойную работу железнодорожного узла обеспечивали машинисты паровозного депо К. Золотарев, М. Прохоров, братья Ермаковы, Ф. Скорик, Г. </a:t>
            </a:r>
            <a:r>
              <a:rPr lang="ru-RU" sz="2200" b="1" dirty="0" err="1" smtClean="0"/>
              <a:t>Ксюнин</a:t>
            </a:r>
            <a:r>
              <a:rPr lang="ru-RU" sz="2200" b="1" dirty="0" smtClean="0"/>
              <a:t>, Г. </a:t>
            </a:r>
            <a:r>
              <a:rPr lang="ru-RU" sz="2200" b="1" dirty="0" err="1" smtClean="0"/>
              <a:t>Михота</a:t>
            </a:r>
            <a:r>
              <a:rPr lang="ru-RU" sz="2200" b="1" dirty="0" smtClean="0"/>
              <a:t> и др. </a:t>
            </a:r>
            <a:r>
              <a:rPr lang="ru-RU" sz="2200" b="1" dirty="0" err="1" smtClean="0"/>
              <a:t>Узловские</a:t>
            </a:r>
            <a:r>
              <a:rPr lang="ru-RU" sz="2200" b="1" dirty="0" smtClean="0"/>
              <a:t> железнодорожники проявляли мужество и героизм, работая под непрекращающимися бомбежками. Старший машинист С.М. Внуков совершил героический рейс, проведя эшелон с тяжелыми танками в один из решающих дней обороны Тулы под оружейно-пулеметным огнем противника. За выполнение боевого задания он первым в депо был награжден медалью «За отвагу». Наряду с мужчинами, на железной дороге трудились и машинисты-женщины: З.Г. Галкина, М.П. Плотникова, З.И. </a:t>
            </a:r>
            <a:r>
              <a:rPr lang="ru-RU" sz="2200" b="1" dirty="0" err="1" smtClean="0"/>
              <a:t>Крыгина</a:t>
            </a:r>
            <a:r>
              <a:rPr lang="ru-RU" sz="2200" b="1" dirty="0" smtClean="0"/>
              <a:t> и многие другие.</a:t>
            </a:r>
            <a:endParaRPr lang="ru-RU" sz="2200" b="1" dirty="0"/>
          </a:p>
        </p:txBody>
      </p:sp>
      <p:pic>
        <p:nvPicPr>
          <p:cNvPr id="3" name="Picture 4" descr="http://uzl71.ru/uploads/files/news/04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437111"/>
            <a:ext cx="3168352" cy="217825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iki.nashtransport.ru/images/0/01/%D0%A3%D0%B7%D0%BB%D0%BE%D0%B2%D0%B0%D1%8F-1_%28%D1%81%D1%82%D0%B0%D0%BD%D1%86%D0%B8%D1%8F%29%2C_%D0%A2%D1%83%D0%BB%D1%8C%D1%81%D0%BA%D0%B0%D1%8F_%D0%BE%D0%B1%D0%BB%D0%B0%D1%81%D1%82%D1%8C%2C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Учитель\Documents\Узловая в годы войны\0_a6320_7a00c045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ovorim.by/uploads/posts/2014-07/14043130281xl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926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548680"/>
            <a:ext cx="612068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i="1" dirty="0" smtClean="0"/>
              <a:t>Нам не забыть о той войне,</a:t>
            </a:r>
            <a:r>
              <a:rPr lang="ru-RU" sz="2600" b="1" dirty="0" smtClean="0"/>
              <a:t/>
            </a:r>
            <a:br>
              <a:rPr lang="ru-RU" sz="2600" b="1" dirty="0" smtClean="0"/>
            </a:br>
            <a:r>
              <a:rPr lang="ru-RU" sz="2600" b="1" i="1" dirty="0" smtClean="0"/>
              <a:t>Прошедшей уже в прошлом веке.</a:t>
            </a:r>
            <a:r>
              <a:rPr lang="ru-RU" sz="2600" b="1" dirty="0" smtClean="0"/>
              <a:t/>
            </a:r>
            <a:br>
              <a:rPr lang="ru-RU" sz="2600" b="1" dirty="0" smtClean="0"/>
            </a:br>
            <a:r>
              <a:rPr lang="ru-RU" sz="2600" b="1" i="1" dirty="0" smtClean="0"/>
              <a:t>Она в тебе, она во мне,</a:t>
            </a:r>
            <a:r>
              <a:rPr lang="ru-RU" sz="2600" b="1" dirty="0" smtClean="0"/>
              <a:t/>
            </a:r>
            <a:br>
              <a:rPr lang="ru-RU" sz="2600" b="1" dirty="0" smtClean="0"/>
            </a:br>
            <a:r>
              <a:rPr lang="ru-RU" sz="2600" b="1" i="1" dirty="0" smtClean="0"/>
              <a:t>Как в каждом русском человеке.</a:t>
            </a:r>
            <a:endParaRPr lang="ru-RU" sz="2600" b="1" dirty="0" smtClean="0"/>
          </a:p>
          <a:p>
            <a:r>
              <a:rPr lang="ru-RU" sz="2600" b="1" i="1" dirty="0" smtClean="0"/>
              <a:t>                                        </a:t>
            </a:r>
            <a:r>
              <a:rPr lang="ru-RU" b="1" i="1" dirty="0" smtClean="0"/>
              <a:t>И. М. Никитина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2780928"/>
            <a:ext cx="684076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i="1" dirty="0" smtClean="0"/>
              <a:t>И тульский край, и наша Узловая</a:t>
            </a:r>
            <a:r>
              <a:rPr lang="ru-RU" sz="2600" b="1" dirty="0" smtClean="0"/>
              <a:t/>
            </a:r>
            <a:br>
              <a:rPr lang="ru-RU" sz="2600" b="1" dirty="0" smtClean="0"/>
            </a:br>
            <a:r>
              <a:rPr lang="ru-RU" sz="2600" b="1" i="1" dirty="0" smtClean="0"/>
              <a:t>Доныне помнят, что была она - </a:t>
            </a:r>
            <a:r>
              <a:rPr lang="ru-RU" sz="2600" b="1" dirty="0" smtClean="0"/>
              <a:t/>
            </a:r>
            <a:br>
              <a:rPr lang="ru-RU" sz="2600" b="1" dirty="0" smtClean="0"/>
            </a:br>
            <a:r>
              <a:rPr lang="ru-RU" sz="2600" b="1" i="1" dirty="0" smtClean="0"/>
              <a:t>Великая вторая  мировая,</a:t>
            </a:r>
            <a:r>
              <a:rPr lang="ru-RU" sz="2600" b="1" dirty="0" smtClean="0"/>
              <a:t/>
            </a:r>
            <a:br>
              <a:rPr lang="ru-RU" sz="2600" b="1" dirty="0" smtClean="0"/>
            </a:br>
            <a:r>
              <a:rPr lang="ru-RU" sz="2600" b="1" i="1" dirty="0" smtClean="0"/>
              <a:t>Народная священная война…</a:t>
            </a:r>
          </a:p>
          <a:p>
            <a:endParaRPr lang="ru-RU" sz="2000" b="1" i="1" dirty="0" smtClean="0"/>
          </a:p>
          <a:p>
            <a:r>
              <a:rPr lang="ru-RU" sz="2600" b="1" i="1" dirty="0" smtClean="0"/>
              <a:t>…Пока ты жив, тебе я адресую</a:t>
            </a:r>
          </a:p>
          <a:p>
            <a:r>
              <a:rPr lang="ru-RU" sz="2600" b="1" i="1" dirty="0" smtClean="0"/>
              <a:t>Наследнику Победы боевой:</a:t>
            </a:r>
          </a:p>
          <a:p>
            <a:r>
              <a:rPr lang="ru-RU" sz="2600" b="1" i="1" dirty="0" smtClean="0"/>
              <a:t>Не забывай вторую мировую,</a:t>
            </a:r>
          </a:p>
          <a:p>
            <a:r>
              <a:rPr lang="ru-RU" sz="2600" b="1" i="1" dirty="0" smtClean="0"/>
              <a:t>Чтоб не случилось третьей мировой!</a:t>
            </a:r>
          </a:p>
          <a:p>
            <a:r>
              <a:rPr lang="ru-RU" sz="1600" b="1" i="1" dirty="0" smtClean="0"/>
              <a:t>                                                                                         </a:t>
            </a:r>
            <a:r>
              <a:rPr lang="ru-RU" b="1" i="1" dirty="0" smtClean="0"/>
              <a:t>Николай Ушаков</a:t>
            </a:r>
            <a:endParaRPr lang="ru-RU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Учитель\Documents\Узловая в годы войны\0_a6333_b1a2a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143240" cy="4190986"/>
          </a:xfrm>
          <a:prstGeom prst="rect">
            <a:avLst/>
          </a:prstGeom>
          <a:noFill/>
        </p:spPr>
      </p:pic>
      <p:pic>
        <p:nvPicPr>
          <p:cNvPr id="3" name="Picture 3" descr="C:\Users\Учитель\Documents\Узловая в годы войны\0_a6335_2a5914b1_XL.jpg"/>
          <p:cNvPicPr>
            <a:picLocks noChangeAspect="1" noChangeArrowheads="1"/>
          </p:cNvPicPr>
          <p:nvPr/>
        </p:nvPicPr>
        <p:blipFill>
          <a:blip r:embed="rId3" cstate="print"/>
          <a:srcRect l="3402" t="7559" r="3618" b="15335"/>
          <a:stretch>
            <a:fillRect/>
          </a:stretch>
        </p:blipFill>
        <p:spPr bwMode="auto">
          <a:xfrm>
            <a:off x="2931966" y="0"/>
            <a:ext cx="6212033" cy="4214818"/>
          </a:xfrm>
          <a:prstGeom prst="rect">
            <a:avLst/>
          </a:prstGeom>
          <a:noFill/>
        </p:spPr>
      </p:pic>
      <p:pic>
        <p:nvPicPr>
          <p:cNvPr id="4" name="Picture 2" descr="C:\Users\Учитель\Documents\Узловая в годы войны\0_a6334_ba9a7b1e_XL.jpg"/>
          <p:cNvPicPr>
            <a:picLocks noChangeAspect="1" noChangeArrowheads="1"/>
          </p:cNvPicPr>
          <p:nvPr/>
        </p:nvPicPr>
        <p:blipFill>
          <a:blip r:embed="rId4" cstate="print"/>
          <a:srcRect t="26024"/>
          <a:stretch>
            <a:fillRect/>
          </a:stretch>
        </p:blipFill>
        <p:spPr bwMode="auto">
          <a:xfrm>
            <a:off x="0" y="4143380"/>
            <a:ext cx="4764021" cy="2714620"/>
          </a:xfrm>
          <a:prstGeom prst="rect">
            <a:avLst/>
          </a:prstGeom>
          <a:noFill/>
        </p:spPr>
      </p:pic>
      <p:pic>
        <p:nvPicPr>
          <p:cNvPr id="5" name="Picture 2" descr="http://www.znamyuzl.ru/uploads/posts/2013-12/1387021561_15.jpg"/>
          <p:cNvPicPr>
            <a:picLocks noChangeAspect="1" noChangeArrowheads="1"/>
          </p:cNvPicPr>
          <p:nvPr/>
        </p:nvPicPr>
        <p:blipFill>
          <a:blip r:embed="rId5" cstate="print"/>
          <a:srcRect b="6172"/>
          <a:stretch>
            <a:fillRect/>
          </a:stretch>
        </p:blipFill>
        <p:spPr bwMode="auto">
          <a:xfrm>
            <a:off x="4714876" y="4143356"/>
            <a:ext cx="4429124" cy="271464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Учитель\Documents\Узловая в годы войны\0_a6336_a4e87156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2857496"/>
            <a:ext cx="8501122" cy="3714776"/>
          </a:xfrm>
          <a:prstGeom prst="rect">
            <a:avLst/>
          </a:prstGeom>
          <a:noFill/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6098" t="5968" r="56097" b="4509"/>
          <a:stretch>
            <a:fillRect/>
          </a:stretch>
        </p:blipFill>
        <p:spPr bwMode="auto">
          <a:xfrm>
            <a:off x="285720" y="1571612"/>
            <a:ext cx="265749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857224" y="571480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Трегубов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Николай Михайлович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3143240" y="1643050"/>
            <a:ext cx="5715040" cy="42148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 smtClean="0"/>
              <a:t>  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- майор, военный лётчик, Герой Советского Союза. Участник Великой Отечественной войны с июня 1941 г. Командир эскадрильи истребительного авиационного полка. Совершил 411 боевых вылетов, в воздушных боях лично сбил 14 и в группе – 3 самолёта противника. Именем его названа улица.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64704"/>
            <a:ext cx="3038475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692696"/>
            <a:ext cx="2808312" cy="4160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www.znamyuzl.ru/uploads/posts/2015-04/1428494521_sdc10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620688"/>
            <a:ext cx="5904656" cy="590465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s://pp.vk.me/c412529/v412529587/604f/VyXpJOwwm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3960440" cy="2970331"/>
          </a:xfrm>
          <a:prstGeom prst="rect">
            <a:avLst/>
          </a:prstGeom>
          <a:noFill/>
        </p:spPr>
      </p:pic>
      <p:pic>
        <p:nvPicPr>
          <p:cNvPr id="79876" name="Picture 4" descr="http://tulainfo71.ru/upload/resize_cache/iblock/789/580_1000_0/7897488417d998d5e7595cb0b812fa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933056"/>
            <a:ext cx="3960440" cy="2674850"/>
          </a:xfrm>
          <a:prstGeom prst="rect">
            <a:avLst/>
          </a:prstGeom>
          <a:noFill/>
        </p:spPr>
      </p:pic>
      <p:pic>
        <p:nvPicPr>
          <p:cNvPr id="79878" name="Picture 6" descr="http://img-fotki.yandex.ru/get/4210/alex-mescheriackov.1/0_33184_719848dc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6195" y="980728"/>
            <a:ext cx="3517735" cy="496855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Учитель\Documents\Узловая в годы войны\BtqrHcMXW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3438" cy="3375422"/>
          </a:xfrm>
          <a:prstGeom prst="rect">
            <a:avLst/>
          </a:prstGeom>
          <a:noFill/>
        </p:spPr>
      </p:pic>
      <p:pic>
        <p:nvPicPr>
          <p:cNvPr id="6" name="Picture 3" descr="C:\Users\Учитель\Documents\Узловая в годы войны\MNGKhI02ET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7" y="0"/>
            <a:ext cx="4571993" cy="3429000"/>
          </a:xfrm>
          <a:prstGeom prst="rect">
            <a:avLst/>
          </a:prstGeom>
          <a:noFill/>
        </p:spPr>
      </p:pic>
      <p:pic>
        <p:nvPicPr>
          <p:cNvPr id="5" name="Picture 4" descr="C:\Users\Учитель\Documents\Узловая в годы войны\ScmsBo3mXn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286124"/>
            <a:ext cx="5340132" cy="357187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487025"/>
            <a:ext cx="800105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/>
              <a:t>Образ девушки, смотрящей с высоты постамента на город, символизирует подвиг зенитчиц, охранявших нашу Узловую,  железнодорожную станцию от налётов фашистской авиации. Их фамилии на мраморной доске: </a:t>
            </a:r>
            <a:r>
              <a:rPr lang="ru-RU" sz="2200" b="1" dirty="0" err="1" smtClean="0"/>
              <a:t>Октябрина</a:t>
            </a:r>
            <a:r>
              <a:rPr lang="ru-RU" sz="2200" b="1" dirty="0" smtClean="0"/>
              <a:t> Смирнова, </a:t>
            </a:r>
            <a:r>
              <a:rPr lang="ru-RU" sz="2200" b="1" dirty="0" err="1" smtClean="0"/>
              <a:t>Ираида</a:t>
            </a:r>
            <a:r>
              <a:rPr lang="ru-RU" sz="2200" b="1" dirty="0" smtClean="0"/>
              <a:t> Туркина, имена ещё трёх,  к сожалению, не установлены – это Субботина, </a:t>
            </a:r>
            <a:r>
              <a:rPr lang="ru-RU" sz="2200" b="1" dirty="0" err="1" smtClean="0"/>
              <a:t>Вольфсон</a:t>
            </a:r>
            <a:r>
              <a:rPr lang="ru-RU" sz="2200" b="1" dirty="0" smtClean="0"/>
              <a:t>, Денисова. Этот  зенитный расчёт погиб  13 мая 1943 года, в день самой тяжёлой  и последней бомбёжки Узловой. Вот как по-военному строго рассказывает об этом письмо из политотдела части: «13.05.1943 г. при отражении налёта вражеской авиации на ст. Узловая в количестве до 70 самолётов 10-88 и Х-111 ефрейтор Смирнова </a:t>
            </a:r>
            <a:r>
              <a:rPr lang="ru-RU" sz="2200" b="1" dirty="0" err="1" smtClean="0"/>
              <a:t>Октябрина</a:t>
            </a:r>
            <a:r>
              <a:rPr lang="ru-RU" sz="2200" b="1" dirty="0" smtClean="0"/>
              <a:t> Николаевна, несмотря на то, что она в это время болела и имела освобождение от врача, в самый разгар боя выбежала из землянки и заняла своё место у прибора управления огнём 3-А,</a:t>
            </a:r>
            <a:endParaRPr lang="ru-RU" sz="22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428604"/>
            <a:ext cx="492922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и на вопрос командира батареи: «Вы же болеете?» она ответила: «Моё место сейчас здесь, у прибора, где мои товарищи отражают налёт фашистских стервятников». В 22.00 после трёхкратной ожесточённой бомбардировки огневой позиции прямым попаданием в прибор управления 3-А одной их авиабомб весом 100 кг ефрейтор Смирнова вместе с 4-мя девушками, лучшими её подругами, пала смертью храбрых. Похоронена на ст. Узловая в районе огневой позиции 14.05.43 г. в 18.00. За время пребывания в части ефрейтор О. Н. Смирнова   являлась образцом в дисциплине, учёбе и быту, она принимала активное участие в массовой работе, являлась редактором  «Боевого листка»…</a:t>
            </a:r>
          </a:p>
          <a:p>
            <a:r>
              <a:rPr lang="ru-RU" sz="2000" b="1" dirty="0" smtClean="0"/>
              <a:t> </a:t>
            </a:r>
            <a:endParaRPr lang="ru-RU" sz="20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5157" y="357166"/>
            <a:ext cx="3498843" cy="512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692696"/>
            <a:ext cx="5616624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     </a:t>
            </a:r>
            <a:r>
              <a:rPr lang="ru-RU" b="1" dirty="0" smtClean="0"/>
              <a:t>Для </a:t>
            </a:r>
            <a:r>
              <a:rPr lang="ru-RU" b="1" dirty="0" err="1" smtClean="0"/>
              <a:t>узловчан</a:t>
            </a:r>
            <a:r>
              <a:rPr lang="ru-RU" b="1" dirty="0" smtClean="0"/>
              <a:t> 14 декабря не просто декабрьский день. В этот день 74 года назад советские войска освободили город от немецко-фашистских захватчиков.</a:t>
            </a:r>
          </a:p>
          <a:p>
            <a:pPr algn="just"/>
            <a:r>
              <a:rPr lang="ru-RU" b="1" dirty="0" smtClean="0"/>
              <a:t>      Рвавшийся к Москве противник смог в конце осени 1941 года овладеть нашим городом. Три недели хозяйничали оккупанты в Узловой. 23 дня продолжался в городе фашистский террор. Оккупанты разграбили предприятия, разрушили шахты, МТС, локомотивное и вагонное депо, школы, больницы, жилые дома. Были замучены и убиты (только по официальным данным) более 30 человек. Каждый год с болью в душе и слезами на глазах мы вспоминаем события тех далёких лет. Бесчинству извергов был положен конец 14 декабря 1941 года, когда в город ворвались его освободители – бойцы 108-го кавалерийского полка под командованием В.Д. Васильева. В честь этого события в городе в 1971 году была установлена памятная стела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2" descr="http://www.memory-tour.ru/files/images/izobrazheniya/Tulskaya_obl/4/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548680"/>
            <a:ext cx="2880320" cy="603776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764704"/>
            <a:ext cx="4896544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/>
              <a:t>      Командир расчета – </a:t>
            </a:r>
            <a:r>
              <a:rPr lang="ru-RU" sz="2300" b="1" dirty="0" err="1" smtClean="0"/>
              <a:t>Октябрина</a:t>
            </a:r>
            <a:r>
              <a:rPr lang="ru-RU" sz="2300" b="1" dirty="0" smtClean="0"/>
              <a:t> Николаевна Смирнова. В память о гибели девушек-зенитчиц на собственные средства отца </a:t>
            </a:r>
          </a:p>
          <a:p>
            <a:r>
              <a:rPr lang="ru-RU" sz="2300" b="1" dirty="0" smtClean="0"/>
              <a:t>О. Смирновой – Николая Васильевича Смирнова - был установлен памятник, который с 1985 года находится на трассе Узловая – Тула.</a:t>
            </a:r>
          </a:p>
          <a:p>
            <a:r>
              <a:rPr lang="ru-RU" sz="2300" b="1" dirty="0" smtClean="0"/>
              <a:t>       Это единственный в России мемориальный комплекс девушкам-зенитчицам, прославляющий неоценимый вклад женщин в период Великой Отечественной войны.</a:t>
            </a:r>
          </a:p>
          <a:p>
            <a:endParaRPr lang="ru-RU" sz="2400" b="1" dirty="0"/>
          </a:p>
        </p:txBody>
      </p:sp>
      <p:pic>
        <p:nvPicPr>
          <p:cNvPr id="19458" name="Picture 2" descr="http://www.znamyuzl.ru/uploads/posts/2014-04/1398765889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2780928"/>
            <a:ext cx="2700299" cy="3600400"/>
          </a:xfrm>
          <a:prstGeom prst="rect">
            <a:avLst/>
          </a:prstGeom>
          <a:noFill/>
        </p:spPr>
      </p:pic>
      <p:pic>
        <p:nvPicPr>
          <p:cNvPr id="19460" name="Picture 4" descr="https://im3-tub-ru.yandex.net/i?id=7c52a5627925ffcd567e2b1e8fac93c7&amp;n=33&amp;h=190&amp;w=1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620688"/>
            <a:ext cx="1656184" cy="236597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www.znamyuzl.ru/uploads/posts/2014-04/1398765902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4876800" cy="4572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652120" y="980728"/>
            <a:ext cx="331236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Узловую посетила Валерия Валерьевна </a:t>
            </a:r>
            <a:r>
              <a:rPr lang="ru-RU" sz="2000" b="1" dirty="0" err="1" smtClean="0"/>
              <a:t>Коротеева</a:t>
            </a:r>
            <a:r>
              <a:rPr lang="ru-RU" sz="2000" b="1" dirty="0" smtClean="0"/>
              <a:t>, родственница зенитчицы </a:t>
            </a:r>
            <a:r>
              <a:rPr lang="ru-RU" sz="2000" b="1" dirty="0" err="1" smtClean="0"/>
              <a:t>Октябрины</a:t>
            </a:r>
            <a:r>
              <a:rPr lang="ru-RU" sz="2000" b="1" dirty="0" smtClean="0"/>
              <a:t> Смирновой, памятник которой установлен в районе окружной дороги. </a:t>
            </a:r>
            <a:r>
              <a:rPr lang="ru-RU" sz="2000" b="1" dirty="0" err="1" smtClean="0"/>
              <a:t>Октябрина</a:t>
            </a:r>
            <a:r>
              <a:rPr lang="ru-RU" sz="2000" b="1" dirty="0" smtClean="0"/>
              <a:t> Смирнова двоюродная сестра мамы Валерии - </a:t>
            </a:r>
            <a:r>
              <a:rPr lang="ru-RU" sz="2000" b="1" dirty="0" err="1" smtClean="0"/>
              <a:t>Виолетты</a:t>
            </a:r>
            <a:r>
              <a:rPr lang="ru-RU" sz="2000" b="1" dirty="0" smtClean="0"/>
              <a:t> Ивановны.</a:t>
            </a:r>
            <a:endParaRPr lang="ru-RU" sz="20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800000"/>
                </a:solidFill>
              </a:rPr>
              <a:t>Герои  </a:t>
            </a:r>
            <a:r>
              <a:rPr lang="ru-RU" sz="4000" b="1" dirty="0" err="1" smtClean="0">
                <a:solidFill>
                  <a:srgbClr val="800000"/>
                </a:solidFill>
              </a:rPr>
              <a:t>узловчане</a:t>
            </a:r>
            <a:endParaRPr lang="ru-RU" sz="4000" b="1" dirty="0">
              <a:solidFill>
                <a:srgbClr val="800000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643042" y="4857760"/>
            <a:ext cx="6400800" cy="1214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611560" y="979468"/>
            <a:ext cx="8143932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200" b="1" dirty="0" smtClean="0"/>
              <a:t>       Лапшин Егор Иванович (1904, д. </a:t>
            </a:r>
            <a:r>
              <a:rPr lang="ru-RU" sz="2200" b="1" dirty="0" err="1" smtClean="0"/>
              <a:t>Любовка</a:t>
            </a:r>
            <a:r>
              <a:rPr lang="ru-RU" sz="2200" b="1" dirty="0" smtClean="0"/>
              <a:t> (ныне в черте г.Узловая) -1941, Узловая) и Лапшин Тихон Иванович (1894, д. </a:t>
            </a:r>
            <a:r>
              <a:rPr lang="ru-RU" sz="2200" b="1" dirty="0" err="1" smtClean="0"/>
              <a:t>Любовка</a:t>
            </a:r>
            <a:r>
              <a:rPr lang="ru-RU" sz="2200" b="1" dirty="0" smtClean="0"/>
              <a:t> -1941, Узловая)</a:t>
            </a:r>
          </a:p>
          <a:p>
            <a:r>
              <a:rPr lang="ru-RU" sz="2200" b="1" dirty="0" smtClean="0"/>
              <a:t>       Егор Иванович - председатель колхоза, председатель Каменского сельсовета </a:t>
            </a:r>
            <a:r>
              <a:rPr lang="ru-RU" sz="2200" b="1" dirty="0" err="1" smtClean="0"/>
              <a:t>Узловского</a:t>
            </a:r>
            <a:r>
              <a:rPr lang="ru-RU" sz="2200" b="1" dirty="0" smtClean="0"/>
              <a:t> района. Тихон Иванович - железнодорожник, дежурный по ст. Бобрик-Донской. Осенью 1941 года началась эвакуация. Братья Лапшины выехали из дома последними, попали в окружение и вынуждены были вернуться. По доносу предателя 27 ноября 1941 г. они были зверски замучены и повешены фашистами. В декабре 1966 г. в связи с 25 – </a:t>
            </a:r>
            <a:r>
              <a:rPr lang="ru-RU" sz="2200" b="1" dirty="0" err="1" smtClean="0"/>
              <a:t>й</a:t>
            </a:r>
            <a:r>
              <a:rPr lang="ru-RU" sz="2200" b="1" dirty="0" smtClean="0"/>
              <a:t> годовщиной освобождения города Узловая и </a:t>
            </a:r>
            <a:r>
              <a:rPr lang="ru-RU" sz="2200" b="1" dirty="0" err="1" smtClean="0"/>
              <a:t>Узловского</a:t>
            </a:r>
            <a:r>
              <a:rPr lang="ru-RU" sz="2200" b="1" dirty="0" smtClean="0"/>
              <a:t> района от немецко-фашистских захватчиков три улицы: ул. </a:t>
            </a:r>
            <a:r>
              <a:rPr lang="ru-RU" sz="2200" b="1" dirty="0" err="1" smtClean="0"/>
              <a:t>Старолюбовская</a:t>
            </a:r>
            <a:r>
              <a:rPr lang="ru-RU" sz="2200" b="1" dirty="0" smtClean="0"/>
              <a:t>, пер. 2-й Железнодорожный, пер. </a:t>
            </a:r>
            <a:r>
              <a:rPr lang="ru-RU" sz="2200" b="1" dirty="0" err="1" smtClean="0"/>
              <a:t>Старолюбовский</a:t>
            </a:r>
            <a:r>
              <a:rPr lang="ru-RU" sz="2200" b="1" dirty="0" smtClean="0"/>
              <a:t> переименованы в улицу Братьев Лапшиных.   На доме № 64 по ул. Братьев Лапшиных установлена мемориальная доска.</a:t>
            </a: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err="1" smtClean="0">
                <a:solidFill>
                  <a:srgbClr val="800000"/>
                </a:solidFill>
              </a:rPr>
              <a:t>Мусатов</a:t>
            </a:r>
            <a:r>
              <a:rPr lang="ru-RU" sz="4000" b="1" dirty="0" smtClean="0">
                <a:solidFill>
                  <a:srgbClr val="800000"/>
                </a:solidFill>
              </a:rPr>
              <a:t> Николай Алексеевич</a:t>
            </a:r>
            <a:r>
              <a:rPr lang="ru-RU" sz="4000" dirty="0" smtClean="0">
                <a:solidFill>
                  <a:srgbClr val="800000"/>
                </a:solidFill>
              </a:rPr>
              <a:t> </a:t>
            </a:r>
            <a:endParaRPr lang="ru-RU" sz="4000" b="1" dirty="0">
              <a:solidFill>
                <a:srgbClr val="800000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643042" y="4857760"/>
            <a:ext cx="6400800" cy="1214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2304256" cy="330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699792" y="1124744"/>
            <a:ext cx="626469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Командир 13-го гвардейского Краснознамённого морского разведывательного </a:t>
            </a:r>
            <a:r>
              <a:rPr lang="ru-RU" b="1" dirty="0" err="1" smtClean="0"/>
              <a:t>Констанцского</a:t>
            </a:r>
            <a:r>
              <a:rPr lang="ru-RU" b="1" dirty="0" smtClean="0"/>
              <a:t> авиационного полка </a:t>
            </a:r>
          </a:p>
          <a:p>
            <a:r>
              <a:rPr lang="ru-RU" b="1" dirty="0" smtClean="0"/>
              <a:t>2-й гвардейской минно-торпедной авиационной дивизии военно-воздушных сил (ВВС) Черноморского флота, гвардии подполковник.</a:t>
            </a:r>
            <a:br>
              <a:rPr lang="ru-RU" b="1" dirty="0" smtClean="0"/>
            </a:br>
            <a:r>
              <a:rPr lang="ru-RU" b="1" dirty="0" smtClean="0"/>
              <a:t>Родился 6 (19) ноября 1911 года в селе Каменка ныне </a:t>
            </a:r>
            <a:r>
              <a:rPr lang="ru-RU" b="1" dirty="0" err="1" smtClean="0"/>
              <a:t>Узловского</a:t>
            </a:r>
            <a:r>
              <a:rPr lang="ru-RU" b="1" dirty="0" smtClean="0"/>
              <a:t> района Тульской области. </a:t>
            </a:r>
          </a:p>
          <a:p>
            <a:r>
              <a:rPr lang="ru-RU" b="1" dirty="0" smtClean="0"/>
              <a:t>Воевал в составе 119-го морского разведывательного авиационного полка ВВС Черноморского флота. </a:t>
            </a:r>
          </a:p>
          <a:p>
            <a:r>
              <a:rPr lang="ru-RU" b="1" dirty="0" smtClean="0"/>
              <a:t>На боевом счету морских лётчиков-черноморцев полка под командованием Н.А. </a:t>
            </a:r>
            <a:r>
              <a:rPr lang="ru-RU" b="1" dirty="0" err="1" smtClean="0"/>
              <a:t>Мусатова</a:t>
            </a:r>
            <a:r>
              <a:rPr lang="ru-RU" b="1" dirty="0" smtClean="0"/>
              <a:t> четыре тысячи шестьдесят семь боевых вылетов, в которых ими уничтожено десять различных видов морских транспортов, подводная лодка, тридцать три самолёта, десятки сторожевых и торпедных катеров, сорок четыре склада, артиллерийские и зенитные батареи врага.</a:t>
            </a:r>
          </a:p>
          <a:p>
            <a:r>
              <a:rPr lang="ru-RU" b="1" dirty="0" smtClean="0"/>
              <a:t>Награждён орденом Ленина, 3-я орденами Красного Знамени, орденами Ушакова 2-й степени (№ 17), Нахимова 2-й степени, Отечественной войны 1-й степени, 2-я орденами Красной Звезды, медалями.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err="1" smtClean="0">
                <a:solidFill>
                  <a:srgbClr val="800000"/>
                </a:solidFill>
              </a:rPr>
              <a:t>Мусатов</a:t>
            </a:r>
            <a:r>
              <a:rPr lang="ru-RU" sz="4000" b="1" dirty="0" smtClean="0">
                <a:solidFill>
                  <a:srgbClr val="800000"/>
                </a:solidFill>
              </a:rPr>
              <a:t> Николай Алексеевич</a:t>
            </a:r>
            <a:r>
              <a:rPr lang="ru-RU" sz="4000" dirty="0" smtClean="0">
                <a:solidFill>
                  <a:srgbClr val="800000"/>
                </a:solidFill>
              </a:rPr>
              <a:t> </a:t>
            </a:r>
            <a:endParaRPr lang="ru-RU" sz="4000" b="1" dirty="0">
              <a:solidFill>
                <a:srgbClr val="800000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643042" y="4857760"/>
            <a:ext cx="6400800" cy="1214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628800"/>
            <a:ext cx="2592288" cy="456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995936" y="1340768"/>
            <a:ext cx="4469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Надгробный памятник. Установлен на</a:t>
            </a:r>
          </a:p>
          <a:p>
            <a:r>
              <a:rPr lang="ru-RU" b="1" dirty="0" smtClean="0"/>
              <a:t>Серафимовском кладбище в Санкт-Петербурге </a:t>
            </a:r>
            <a:endParaRPr lang="ru-RU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636912"/>
            <a:ext cx="2592288" cy="3557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800000"/>
                </a:solidFill>
              </a:rPr>
              <a:t>Смоленский Сергей Михайлович</a:t>
            </a:r>
            <a:endParaRPr lang="ru-RU" b="1" dirty="0">
              <a:solidFill>
                <a:srgbClr val="800000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179512" y="1340768"/>
            <a:ext cx="4789766" cy="4900633"/>
          </a:xfrm>
        </p:spPr>
        <p:txBody>
          <a:bodyPr>
            <a:normAutofit fontScale="40000" lnSpcReduction="20000"/>
          </a:bodyPr>
          <a:lstStyle/>
          <a:p>
            <a:pPr algn="just">
              <a:buNone/>
            </a:pPr>
            <a:r>
              <a:rPr lang="ru-RU" sz="4800" b="1" dirty="0" smtClean="0"/>
              <a:t>            Герой Советского Союза, работал бригадиром проходчиков на шахте №2 треста «</a:t>
            </a:r>
            <a:r>
              <a:rPr lang="ru-RU" sz="4800" b="1" dirty="0" err="1" smtClean="0"/>
              <a:t>Узловскуголь</a:t>
            </a:r>
            <a:r>
              <a:rPr lang="ru-RU" sz="4800" b="1" dirty="0" smtClean="0"/>
              <a:t>» Тульской области. Участник Великой Отечественной войны. Геройски погиб в бою за город Запорожье. Именем его названа улица. </a:t>
            </a:r>
          </a:p>
          <a:p>
            <a:pPr algn="just">
              <a:buNone/>
            </a:pPr>
            <a:r>
              <a:rPr lang="ru-RU" sz="4800" b="1" dirty="0" smtClean="0"/>
              <a:t>             Родился в 1911 году в городе </a:t>
            </a:r>
            <a:r>
              <a:rPr lang="ru-RU" sz="4800" b="1" dirty="0" err="1" smtClean="0"/>
              <a:t>Чемеркино</a:t>
            </a:r>
            <a:r>
              <a:rPr lang="ru-RU" sz="4800" b="1" dirty="0" smtClean="0"/>
              <a:t> </a:t>
            </a:r>
            <a:r>
              <a:rPr lang="ru-RU" sz="4800" b="1" dirty="0" err="1" smtClean="0"/>
              <a:t>Волоконовского</a:t>
            </a:r>
            <a:r>
              <a:rPr lang="ru-RU" sz="4800" b="1" dirty="0" smtClean="0"/>
              <a:t> района Белгородской области. До призыва в Советскую Армию работал на шахте № 2 треста ''</a:t>
            </a:r>
            <a:r>
              <a:rPr lang="ru-RU" sz="4800" b="1" dirty="0" err="1" smtClean="0"/>
              <a:t>Узловскуголь</a:t>
            </a:r>
            <a:r>
              <a:rPr lang="ru-RU" sz="4800" b="1" dirty="0" smtClean="0"/>
              <a:t>''. С марта 1942 года участвовал в Великой Отечественной Войне. 24 октября 1943 года пал смертью храбрых при форсировании Днепра. Звание Героя Советского Союза присвоено 22 февраля 1944 года. </a:t>
            </a:r>
          </a:p>
          <a:p>
            <a:endParaRPr lang="ru-RU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643042" y="4857760"/>
            <a:ext cx="6400800" cy="1214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412776"/>
            <a:ext cx="3213000" cy="4269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800000"/>
                </a:solidFill>
              </a:rPr>
              <a:t>Смоленский Сергей Михайлович</a:t>
            </a:r>
            <a:endParaRPr lang="ru-RU" b="1" dirty="0">
              <a:solidFill>
                <a:srgbClr val="800000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643042" y="4857760"/>
            <a:ext cx="6400800" cy="1214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4180904" cy="2846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67544" y="4797152"/>
            <a:ext cx="4053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Братская могила в городе Запорожье</a:t>
            </a: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412776"/>
            <a:ext cx="367065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084168" y="4797152"/>
            <a:ext cx="2119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Надгробная плита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724128" y="3789040"/>
            <a:ext cx="3096344" cy="432048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800000"/>
                </a:solidFill>
              </a:rPr>
              <a:t>Смоленский Сергей Михайлович</a:t>
            </a:r>
            <a:endParaRPr lang="ru-RU" b="1" dirty="0">
              <a:solidFill>
                <a:srgbClr val="800000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643042" y="4857760"/>
            <a:ext cx="6400800" cy="1214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268760"/>
            <a:ext cx="315727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331640" y="5949280"/>
            <a:ext cx="2923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Аллея героев в Запорожье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268760"/>
            <a:ext cx="4340422" cy="449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3851920" y="4005064"/>
            <a:ext cx="1296144" cy="216024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Users\Учитель\Desktop\Ул. Смоленского\1\_C063798.JPG"/>
          <p:cNvPicPr/>
          <p:nvPr/>
        </p:nvPicPr>
        <p:blipFill>
          <a:blip r:embed="rId2" cstate="print"/>
          <a:srcRect l="29910" b="20388"/>
          <a:stretch>
            <a:fillRect/>
          </a:stretch>
        </p:blipFill>
        <p:spPr bwMode="auto">
          <a:xfrm>
            <a:off x="467544" y="2060848"/>
            <a:ext cx="828092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800000"/>
                </a:solidFill>
              </a:rPr>
              <a:t>Смоленский Сергей Михайлович</a:t>
            </a:r>
            <a:endParaRPr lang="ru-RU" b="1" dirty="0">
              <a:solidFill>
                <a:srgbClr val="800000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643042" y="4857760"/>
            <a:ext cx="6400800" cy="1214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75656" y="1268760"/>
            <a:ext cx="57246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Мемориальная доска установлена на доме №14</a:t>
            </a:r>
          </a:p>
          <a:p>
            <a:r>
              <a:rPr lang="ru-RU" b="1" dirty="0" smtClean="0"/>
              <a:t>по улице имени  С.М. Смоленского в городе Узловая.</a:t>
            </a:r>
            <a:endParaRPr lang="ru-RU" dirty="0"/>
          </a:p>
        </p:txBody>
      </p:sp>
      <p:pic>
        <p:nvPicPr>
          <p:cNvPr id="12" name="Рисунок 11" descr="C:\Users\Учитель\Desktop\Ул. Смоленского\Памятная доска на д №14   по  ул  Горняцкая.jpg"/>
          <p:cNvPicPr/>
          <p:nvPr/>
        </p:nvPicPr>
        <p:blipFill>
          <a:blip r:embed="rId3" cstate="print"/>
          <a:srcRect l="31327" t="40723" r="35644" b="41861"/>
          <a:stretch>
            <a:fillRect/>
          </a:stretch>
        </p:blipFill>
        <p:spPr bwMode="auto">
          <a:xfrm>
            <a:off x="467544" y="4437112"/>
            <a:ext cx="532859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643042" y="4857760"/>
            <a:ext cx="6400800" cy="1214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115616" y="476672"/>
            <a:ext cx="6500858" cy="114300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Зоя   Воскресенская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652120" y="1340768"/>
            <a:ext cx="3143272" cy="4867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51520" y="1340768"/>
            <a:ext cx="51845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      Она родилась в 1907 году на станции Узловая </a:t>
            </a:r>
            <a:r>
              <a:rPr lang="ru-RU" sz="2000" b="1" dirty="0" err="1" smtClean="0"/>
              <a:t>Бочаровского</a:t>
            </a:r>
            <a:r>
              <a:rPr lang="ru-RU" sz="2000" b="1" dirty="0" smtClean="0"/>
              <a:t> уезда Тульской губернии в семье железнодорожного служащего, помощника начальника станции.</a:t>
            </a:r>
          </a:p>
          <a:p>
            <a:r>
              <a:rPr lang="ru-RU" sz="2000" b="1" dirty="0" smtClean="0"/>
              <a:t>      Зое было 13 лет, когда от туберкулёза умер её отец. Мать с тремя детьми, старшей их которых была Зоя, перебралась в Смоленск. Девочка, помогая матери, устроилась на работу.     Однажды она случайно встретила старого друга отца, служившего в ВЧК. Узнав о проблемах семьи Воскресенских, он устроил Зою библиотекарем в 42-й батальон войск ВЧК. Так 14-летняя Зоя стала «чекистом».</a:t>
            </a:r>
            <a:endParaRPr lang="ru-RU" sz="20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9512" y="764704"/>
            <a:ext cx="43204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Из воспоминаний В.Д. Васильева, командира 108-го кавалерийский полка: «…</a:t>
            </a:r>
            <a:r>
              <a:rPr lang="ru-RU" sz="2000" b="1" i="1" dirty="0" smtClean="0"/>
              <a:t>Мела пурга, на окраине Узловой темнели силуэты фашистских танков. Разведка донесла, что немцы готовятся удирать… Медленно тянутся минуты. Наконец вверх взмыла ракета, и батарея капитана </a:t>
            </a:r>
            <a:r>
              <a:rPr lang="ru-RU" sz="2000" b="1" i="1" dirty="0" err="1" smtClean="0"/>
              <a:t>Обуховского</a:t>
            </a:r>
            <a:r>
              <a:rPr lang="ru-RU" sz="2000" b="1" i="1" dirty="0" smtClean="0"/>
              <a:t> беглым огнем накрыла фашистов. А в это время часть полка была уже в седлах, другая – ждала приказа о наступлении на станцию. Едва прекратился артиллерийский огонь, в воздухе грянуло мощное «ура». 108-й кавалерийский полк занял Узловую почти без потерь». </a:t>
            </a:r>
            <a:endParaRPr lang="ru-RU" sz="2000" b="1" dirty="0"/>
          </a:p>
        </p:txBody>
      </p:sp>
      <p:pic>
        <p:nvPicPr>
          <p:cNvPr id="9" name="Picture 8" descr="http://chron.eduhmao.ru/img_9_18_0_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548680"/>
            <a:ext cx="4126121" cy="2664296"/>
          </a:xfrm>
          <a:prstGeom prst="rect">
            <a:avLst/>
          </a:prstGeom>
          <a:noFill/>
        </p:spPr>
      </p:pic>
      <p:pic>
        <p:nvPicPr>
          <p:cNvPr id="10" name="Picture 2" descr="http://feldjager.narod.ru/zgora2.files/readzg.files/readzh6.files/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501008"/>
            <a:ext cx="4067944" cy="306894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643042" y="4857760"/>
            <a:ext cx="6400800" cy="1214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42910" y="500042"/>
            <a:ext cx="8058152" cy="147002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Шалимов Николай Дмитриевич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0" y="1268760"/>
            <a:ext cx="5868144" cy="597666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Родился в 1925 году в деревне </a:t>
            </a:r>
            <a:r>
              <a:rPr kumimoji="0" lang="ru-RU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Верховье-Люторичи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Узловского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района. В армию призван в январе 1943 года. Отделение сержанта Шалимова отбросило фашистов за Днестр. За двое суток (18 и 19 марта 1944 года) бойцы Шалимова отразили более 15 вражеских атак, уничтожив при этом десятки гитлеровцев. Звание Героя Советского Союза присвоено Николаю Дмитриевичу 3 сентября 1944 года. После войны Шалимов работал в родном селе бригадиром тракторной бригады. В 1960 году погиб при исполнении служебных обязанностей.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 cstate="print">
            <a:lum bright="-30000" contrast="6000"/>
            <a:grayscl/>
          </a:blip>
          <a:srcRect/>
          <a:stretch>
            <a:fillRect/>
          </a:stretch>
        </p:blipFill>
        <p:spPr>
          <a:xfrm>
            <a:off x="6129348" y="1556792"/>
            <a:ext cx="2739761" cy="4248472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643042" y="4857760"/>
            <a:ext cx="6400800" cy="1214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42910" y="500042"/>
            <a:ext cx="8058152" cy="147002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Шалимов Николай Дмитриевич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3697014" cy="48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427984" y="1772816"/>
            <a:ext cx="40427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Надгробный памятник. Установлен </a:t>
            </a:r>
          </a:p>
          <a:p>
            <a:r>
              <a:rPr lang="ru-RU" b="1" dirty="0" smtClean="0"/>
              <a:t> в селе Высоцкое  </a:t>
            </a:r>
            <a:r>
              <a:rPr lang="ru-RU" b="1" dirty="0" err="1" smtClean="0"/>
              <a:t>Узловского</a:t>
            </a:r>
            <a:r>
              <a:rPr lang="ru-RU" b="1" dirty="0" smtClean="0"/>
              <a:t> района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643042" y="4857760"/>
            <a:ext cx="6400800" cy="1214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857224" y="428605"/>
            <a:ext cx="7772400" cy="840156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Юрков Дмитрий Григорьевич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-252536" y="980728"/>
            <a:ext cx="5976664" cy="54292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Родился в 1914 году в деревне Дубовка </a:t>
            </a:r>
            <a:r>
              <a:rPr kumimoji="0" lang="ru-RU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Узловского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района. В июне 1941 года призван в Советскую Армию. 28 августа 1943 года при прорыве сильно укреплённой вражеской полосы в районе деревни Горки, Дмитрий Григорьевич первым ворвался в немецкие траншеи и начался бой. 18 сентября 1943 года в бою под </a:t>
            </a:r>
            <a:r>
              <a:rPr kumimoji="0" lang="ru-RU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Болтутино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лейтенант Юрков первым со своим взводом ворвался в деревню и в ожесточённом бою нанёс противнику большие потери. Лично Юрков уничтожил 25 солдат врага и 3 станковых пулемёта. В боях подразделение лейтенанта </a:t>
            </a:r>
            <a:r>
              <a:rPr kumimoji="0" lang="ru-RU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Юркова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уничтожило 6 вражеских танков, 2 из них подбил сам Юрков. Звание Героя Советского Союза присвоено 3 июня 1944 года.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196752"/>
            <a:ext cx="313870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643042" y="4857760"/>
            <a:ext cx="6400800" cy="1214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857224" y="428605"/>
            <a:ext cx="7772400" cy="840156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Юрков Дмитрий Григорьевич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052736"/>
            <a:ext cx="313870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1" y="1052736"/>
            <a:ext cx="4104456" cy="4787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11560" y="5949280"/>
            <a:ext cx="42959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Надгробный памятник. Установлен на </a:t>
            </a:r>
          </a:p>
          <a:p>
            <a:r>
              <a:rPr lang="ru-RU" b="1" dirty="0" smtClean="0"/>
              <a:t>Преображенском кладбище в Москве.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643042" y="4857760"/>
            <a:ext cx="6400800" cy="1214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857224" y="285728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Самсонов Иван Алексеевич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395536" y="1268760"/>
            <a:ext cx="4793756" cy="42148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       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Родился в 1922 году в деревне Сычёвка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Узловского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района. В Советской Армии с 1942 года. Окончил курсы среднего комсостава, после чего был командиром взвода миномётчиков. Участник Сталинградской битвы. Звание Героя Советского Союза присвоено 22 февраля 1944 года. Погиб в бою с врагами Советской Родины.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 cstate="print">
            <a:lum bright="-18000" contrast="6000"/>
            <a:grayscl/>
          </a:blip>
          <a:srcRect/>
          <a:stretch>
            <a:fillRect/>
          </a:stretch>
        </p:blipFill>
        <p:spPr>
          <a:xfrm>
            <a:off x="5652120" y="1268760"/>
            <a:ext cx="2983541" cy="4429156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643042" y="4857760"/>
            <a:ext cx="6400800" cy="1214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857224" y="285728"/>
            <a:ext cx="7772400" cy="1470025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ru-RU" sz="3600" b="1" dirty="0" smtClean="0">
                <a:solidFill>
                  <a:srgbClr val="800000"/>
                </a:solidFill>
              </a:rPr>
              <a:t>Самсонов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Иван Алексеевич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24744"/>
            <a:ext cx="6453138" cy="467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411760" y="5949280"/>
            <a:ext cx="5084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Памятник на братской могиле в селе </a:t>
            </a:r>
            <a:r>
              <a:rPr lang="ru-RU" b="1" dirty="0" err="1" smtClean="0"/>
              <a:t>Диковка</a:t>
            </a:r>
            <a:r>
              <a:rPr lang="ru-RU" b="1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643042" y="4857760"/>
            <a:ext cx="6400800" cy="1214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899592" y="476672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Буфетов Сергей Игнатьевич</a:t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3131840" y="1268760"/>
            <a:ext cx="5868144" cy="507209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     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Родился в 1915 году в деревне </a:t>
            </a:r>
            <a:r>
              <a:rPr kumimoji="0" lang="ru-RU" sz="2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Кондуки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Епифанского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уезда </a:t>
            </a:r>
            <a:r>
              <a:rPr kumimoji="0" lang="ru-RU" sz="2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Узловского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района. В 1933 году призван в ряды Советской Армии. Воевал в должности командира 3-го дивизиона. Летом 1942 года Сергея Игнатьевича наградили орденом Красной Звезды. В 1943 году был награждён орденом Красного Знамени, а 18 ноября 1944 года присвоено звание героя Советского Союза. Буфетов принимал участие в войне против </a:t>
            </a:r>
            <a:r>
              <a:rPr kumimoji="0" lang="ru-RU" sz="2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белофинов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и в Великой Отечественной Войне. Погиб 22 июня 1944 года.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 r="2222"/>
          <a:stretch>
            <a:fillRect/>
          </a:stretch>
        </p:blipFill>
        <p:spPr bwMode="auto">
          <a:xfrm>
            <a:off x="323528" y="1412776"/>
            <a:ext cx="3085943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643042" y="4857760"/>
            <a:ext cx="6400800" cy="1214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899592" y="476672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Буфетов Сергей Игнатьевич</a:t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7300437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43608" y="1556792"/>
            <a:ext cx="3816424" cy="28803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979712" y="6237312"/>
            <a:ext cx="4895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Стела воинского мемориала в </a:t>
            </a:r>
            <a:r>
              <a:rPr lang="ru-RU" b="1" dirty="0" err="1" smtClean="0"/>
              <a:t>Зеленогорске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57224" y="357166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Королёв Иван Георгиевич</a:t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3131840" y="980728"/>
            <a:ext cx="5760640" cy="535782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     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Родился в 1921 году в деревни </a:t>
            </a:r>
            <a:r>
              <a:rPr kumimoji="0" lang="ru-RU" sz="2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Ламки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Узловского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района. После семилетки учился в техникуме, занимался в московском аэроклубе. Окончил </a:t>
            </a:r>
            <a:r>
              <a:rPr kumimoji="0" lang="ru-RU" sz="2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Качинское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авиационное училище. "Товарищ Королёв - бесстрашный лётчик - истребитель, отлично владеющий боевым самолётом." Такой отзыв об Иване Георгиевиче Королёве записан в наградном листе 30 сентября 1941 года. К тому времени на его счету было уже 129 боевых вылетов, 35 воздушных боёв с самолётами фашистов. Летом и осенью 1942 года он сражался над берегами Волги. Звание Героя Советского Союза присвоено 10 февраля 1942 года. В 1967 году был полковник запаса. Член КПСС.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 l="4231" r="4797"/>
          <a:stretch>
            <a:fillRect/>
          </a:stretch>
        </p:blipFill>
        <p:spPr bwMode="auto">
          <a:xfrm>
            <a:off x="323528" y="1484784"/>
            <a:ext cx="3059832" cy="4466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57224" y="357166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Королёв Иван Георгиевич</a:t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124745"/>
            <a:ext cx="3376215" cy="483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r="4159"/>
          <a:stretch>
            <a:fillRect/>
          </a:stretch>
        </p:blipFill>
        <p:spPr bwMode="auto">
          <a:xfrm>
            <a:off x="467544" y="1052736"/>
            <a:ext cx="3312368" cy="488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67544" y="5877272"/>
            <a:ext cx="3240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Памятный знак в Одессе. </a:t>
            </a:r>
          </a:p>
          <a:p>
            <a:pPr algn="ctr"/>
            <a:r>
              <a:rPr lang="ru-RU" sz="1600" b="1" dirty="0" smtClean="0"/>
              <a:t>Установлен в сквере на углу</a:t>
            </a:r>
          </a:p>
          <a:p>
            <a:pPr algn="ctr"/>
            <a:r>
              <a:rPr lang="ru-RU" sz="1600" b="1" dirty="0" smtClean="0"/>
              <a:t> Адмиральского проспекта 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148064" y="6021288"/>
            <a:ext cx="3240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Установлен на Химкинском кладбище в Москве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geroirostova.ru/polkNKV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7072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28662" y="428604"/>
            <a:ext cx="7772400" cy="92869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Рубцов  Иван Фёдорович</a:t>
            </a: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2195736" y="1357298"/>
            <a:ext cx="6519668" cy="5096038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342900" lvl="0" indent="-342900" algn="just">
              <a:spcBef>
                <a:spcPct val="20000"/>
              </a:spcBef>
            </a:pPr>
            <a:r>
              <a:rPr kumimoji="0" lang="ru-RU" sz="1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  <a:r>
              <a:rPr lang="ru-RU" sz="8000" b="1" dirty="0" smtClean="0"/>
              <a:t>Выпускник </a:t>
            </a:r>
            <a:r>
              <a:rPr lang="ru-RU" sz="8000" b="1" dirty="0" err="1" smtClean="0"/>
              <a:t>узловской</a:t>
            </a:r>
            <a:r>
              <a:rPr lang="ru-RU" sz="8000" b="1" dirty="0" smtClean="0"/>
              <a:t> школы № 1 с отличием. Дважды представлялся к званию Героя Советского Союза </a:t>
            </a: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Указом Президента Российской Федерации за мужество и героизм, проявленные в борьбе с немецко-фашистскими захватчиками в Великой Отечественной войне 1941-1945 года присвоено звание Героя Российской Федерации. За годы войны он совершил рекордное количество боевых вылетов - 397, на его счету - 17 вражеских самолётов. В 273 боевых вылетах он был ведущим группы прикрытия. 331 вылет на сопровождение штурмовиков. Рубцов сбил наибольшее количество вражеских самолётов. 12 лично, 1 в группе и 4 самолёта он поджёг. </a:t>
            </a:r>
          </a:p>
          <a:p>
            <a:pPr marL="342900" indent="-342900" algn="just">
              <a:spcBef>
                <a:spcPct val="20000"/>
              </a:spcBef>
            </a:pPr>
            <a:r>
              <a:rPr lang="ru-RU" sz="8000" b="1" dirty="0" smtClean="0"/>
              <a:t>      Награжден орденами Красного Знамени (2), Красной Звезды (3), Отечественной войны 1-й степ. и 2-й степ. (2), 22 медалями, польским «Крестом </a:t>
            </a:r>
            <a:r>
              <a:rPr lang="ru-RU" sz="8000" b="1" dirty="0" err="1" smtClean="0"/>
              <a:t>Грюнвальда</a:t>
            </a:r>
            <a:r>
              <a:rPr lang="ru-RU" sz="8000" b="1" dirty="0" smtClean="0"/>
              <a:t>». Участник Парада Победы (24.06.1945).</a:t>
            </a:r>
          </a:p>
          <a:p>
            <a:pPr marL="342900" lvl="0" indent="-342900" algn="just">
              <a:spcBef>
                <a:spcPct val="20000"/>
              </a:spcBef>
            </a:pPr>
            <a:endParaRPr kumimoji="0" lang="ru-RU" sz="11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9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6518" t="2653" r="5501" b="4507"/>
          <a:stretch>
            <a:fillRect/>
          </a:stretch>
        </p:blipFill>
        <p:spPr bwMode="auto">
          <a:xfrm>
            <a:off x="251520" y="1628800"/>
            <a:ext cx="211086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99592" y="1124744"/>
            <a:ext cx="778674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Около 8 тысяч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узловчан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было участниками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2" tooltip="Великая Отечественная война"/>
              </a:rPr>
              <a:t>Великой Отечественной войны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Из них почти 2 тыс. погибли,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13 человек получили высокое звание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3" tooltip="Герой Советского Союза"/>
              </a:rPr>
              <a:t>Героя Советского Союза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57150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800000"/>
                </a:solidFill>
              </a:rPr>
              <a:t>Бессмертный  полк</a:t>
            </a:r>
            <a:endParaRPr lang="ru-RU" sz="4000" b="1" dirty="0"/>
          </a:p>
        </p:txBody>
      </p:sp>
      <p:pic>
        <p:nvPicPr>
          <p:cNvPr id="12" name="Рисунок 11"/>
          <p:cNvPicPr/>
          <p:nvPr/>
        </p:nvPicPr>
        <p:blipFill>
          <a:blip r:embed="rId2">
            <a:grayscl/>
          </a:blip>
          <a:srcRect l="2940" t="3764" r="5365" b="6708"/>
          <a:stretch>
            <a:fillRect/>
          </a:stretch>
        </p:blipFill>
        <p:spPr bwMode="auto">
          <a:xfrm>
            <a:off x="714348" y="1142984"/>
            <a:ext cx="1714512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28596" y="3286124"/>
            <a:ext cx="2286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Геберлейн</a:t>
            </a:r>
            <a:r>
              <a:rPr lang="ru-RU" sz="2400" b="1" dirty="0" smtClean="0"/>
              <a:t> А.И.</a:t>
            </a:r>
            <a:endParaRPr lang="ru-RU" sz="2400" dirty="0"/>
          </a:p>
        </p:txBody>
      </p:sp>
      <p:pic>
        <p:nvPicPr>
          <p:cNvPr id="14" name="Рисунок 13"/>
          <p:cNvPicPr/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9058" y="1071546"/>
            <a:ext cx="1500198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857620" y="3214686"/>
            <a:ext cx="19288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Тарасов И.Г.</a:t>
            </a:r>
            <a:endParaRPr lang="ru-RU" sz="2400" dirty="0"/>
          </a:p>
        </p:txBody>
      </p:sp>
      <p:pic>
        <p:nvPicPr>
          <p:cNvPr id="16" name="Рисунок 15" descr="C:\Users\Александр\Desktop\Ул Смоленского\_C063808.JPG"/>
          <p:cNvPicPr/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05" r="26215" b="10885"/>
          <a:stretch/>
        </p:blipFill>
        <p:spPr bwMode="auto">
          <a:xfrm>
            <a:off x="6715140" y="1071546"/>
            <a:ext cx="1500198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286480" y="3143248"/>
            <a:ext cx="2857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Никульченко</a:t>
            </a:r>
            <a:r>
              <a:rPr lang="ru-RU" sz="2400" b="1" dirty="0" smtClean="0"/>
              <a:t> П.Я.</a:t>
            </a:r>
            <a:endParaRPr lang="ru-RU" sz="2400" dirty="0"/>
          </a:p>
        </p:txBody>
      </p:sp>
      <p:pic>
        <p:nvPicPr>
          <p:cNvPr id="19" name="Рисунок 18"/>
          <p:cNvPicPr/>
          <p:nvPr/>
        </p:nvPicPr>
        <p:blipFill>
          <a:blip r:embed="rId5"/>
          <a:srcRect l="6061" t="10714" b="7143"/>
          <a:stretch>
            <a:fillRect/>
          </a:stretch>
        </p:blipFill>
        <p:spPr>
          <a:xfrm>
            <a:off x="500034" y="4143380"/>
            <a:ext cx="2214579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285720" y="5929330"/>
            <a:ext cx="2571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Хайруллин</a:t>
            </a:r>
            <a:r>
              <a:rPr lang="ru-RU" sz="2400" b="1" dirty="0" smtClean="0"/>
              <a:t> М.Х.</a:t>
            </a:r>
            <a:endParaRPr lang="ru-RU" sz="2400" dirty="0"/>
          </a:p>
        </p:txBody>
      </p:sp>
      <p:pic>
        <p:nvPicPr>
          <p:cNvPr id="22" name="Рисунок 21" descr="C:\Users\Учитель\Desktop\к 14 декабря мой дед\Юдаев.jpg"/>
          <p:cNvPicPr/>
          <p:nvPr/>
        </p:nvPicPr>
        <p:blipFill>
          <a:blip r:embed="rId6" cstate="print"/>
          <a:srcRect t="2941"/>
          <a:stretch>
            <a:fillRect/>
          </a:stretch>
        </p:blipFill>
        <p:spPr bwMode="auto">
          <a:xfrm>
            <a:off x="3786182" y="3786190"/>
            <a:ext cx="1714512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3714744" y="6215082"/>
            <a:ext cx="19288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Юдаев Н.Т.</a:t>
            </a:r>
            <a:endParaRPr lang="ru-RU" sz="2400" dirty="0"/>
          </a:p>
        </p:txBody>
      </p:sp>
      <p:pic>
        <p:nvPicPr>
          <p:cNvPr id="24" name="Рисунок 23" descr="C:\Users\Учитель\Desktop\к 14 декабря мой дед\КТД мой дед\Суслова\1941-1945 Суслова.jpg"/>
          <p:cNvPicPr/>
          <p:nvPr/>
        </p:nvPicPr>
        <p:blipFill>
          <a:blip r:embed="rId7">
            <a:lum contrast="10000"/>
          </a:blip>
          <a:srcRect l="12656" t="8032" r="62333" b="49799"/>
          <a:stretch>
            <a:fillRect/>
          </a:stretch>
        </p:blipFill>
        <p:spPr bwMode="auto">
          <a:xfrm>
            <a:off x="6786578" y="3714752"/>
            <a:ext cx="1500198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Прямоугольник 24"/>
          <p:cNvSpPr/>
          <p:nvPr/>
        </p:nvSpPr>
        <p:spPr>
          <a:xfrm>
            <a:off x="6572264" y="6072206"/>
            <a:ext cx="24288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Баландин</a:t>
            </a:r>
            <a:r>
              <a:rPr lang="ru-RU" sz="2400" b="1" dirty="0" smtClean="0"/>
              <a:t> А. Н.</a:t>
            </a:r>
            <a:endParaRPr lang="ru-RU" sz="24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539552" y="692696"/>
            <a:ext cx="8100392" cy="2786082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7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          </a:t>
            </a:r>
            <a:r>
              <a:rPr kumimoji="0" lang="ru-RU" sz="8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В Узловой и районе множество мест, связанных с памятными событиями, происходившими в разное время. Братская могила с Вечным Огнём и мемориальным комплексом на площади им. 50-летия Победы, братские могилы в с. Каменка, д. </a:t>
            </a:r>
            <a:r>
              <a:rPr kumimoji="0" lang="ru-RU" sz="8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Торбеевка</a:t>
            </a:r>
            <a:r>
              <a:rPr kumimoji="0" lang="ru-RU" sz="8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д. Дубовое, д. Крутой Верх, д. </a:t>
            </a:r>
            <a:r>
              <a:rPr kumimoji="0" lang="ru-RU" sz="8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Огарёвка</a:t>
            </a:r>
            <a:r>
              <a:rPr kumimoji="0" lang="ru-RU" sz="8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с. </a:t>
            </a:r>
            <a:r>
              <a:rPr kumimoji="0" lang="ru-RU" sz="8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Смородино</a:t>
            </a:r>
            <a:r>
              <a:rPr kumimoji="0" lang="ru-RU" sz="8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д. </a:t>
            </a:r>
            <a:r>
              <a:rPr kumimoji="0" lang="ru-RU" sz="8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Ракитино</a:t>
            </a:r>
            <a:r>
              <a:rPr kumimoji="0" lang="ru-RU" sz="8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 д. Пестово,  мемориальные комплексы в память о погибших односельчанах  установлены в н.п. Фёдоровка, </a:t>
            </a:r>
            <a:r>
              <a:rPr kumimoji="0" lang="ru-RU" sz="8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Ракитино</a:t>
            </a:r>
            <a:r>
              <a:rPr kumimoji="0" lang="ru-RU" sz="8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8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Бутырки</a:t>
            </a:r>
            <a:r>
              <a:rPr kumimoji="0" lang="ru-RU" sz="8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8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Прилесье</a:t>
            </a:r>
            <a:r>
              <a:rPr kumimoji="0" lang="ru-RU" sz="8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Шаховское.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69" name="Picture 1" descr="C:\Users\Учитель\Desktop\Камен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429000"/>
            <a:ext cx="4571461" cy="3126482"/>
          </a:xfrm>
          <a:prstGeom prst="rect">
            <a:avLst/>
          </a:prstGeom>
          <a:noFill/>
        </p:spPr>
      </p:pic>
      <p:pic>
        <p:nvPicPr>
          <p:cNvPr id="7170" name="Picture 2" descr="C:\Users\Учитель\Desktop\Крутой Вер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000"/>
            <a:ext cx="4286250" cy="31051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171400"/>
            <a:ext cx="5148064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-171400"/>
            <a:ext cx="4572000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528" y="3645024"/>
            <a:ext cx="5184576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645024"/>
            <a:ext cx="4589868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643042" y="4857760"/>
            <a:ext cx="6400800" cy="1214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908720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ru-RU" sz="2400" b="1" dirty="0" smtClean="0">
                <a:solidFill>
                  <a:srgbClr val="800000"/>
                </a:solidFill>
              </a:rPr>
              <a:t>Вы  в битве Родину спасли,</a:t>
            </a:r>
          </a:p>
          <a:p>
            <a:pPr lvl="0" algn="ctr">
              <a:spcBef>
                <a:spcPct val="50000"/>
              </a:spcBef>
              <a:defRPr/>
            </a:pPr>
            <a:r>
              <a:rPr lang="ru-RU" sz="2400" b="1" dirty="0" smtClean="0">
                <a:solidFill>
                  <a:srgbClr val="800000"/>
                </a:solidFill>
              </a:rPr>
              <a:t>Преодолели все преграды.</a:t>
            </a:r>
          </a:p>
          <a:p>
            <a:pPr lvl="0" algn="ctr">
              <a:spcBef>
                <a:spcPct val="50000"/>
              </a:spcBef>
              <a:defRPr/>
            </a:pPr>
            <a:r>
              <a:rPr lang="ru-RU" sz="2400" b="1" dirty="0" smtClean="0">
                <a:solidFill>
                  <a:srgbClr val="800000"/>
                </a:solidFill>
              </a:rPr>
              <a:t>Спасибо вам от всей земли,</a:t>
            </a:r>
          </a:p>
          <a:p>
            <a:pPr lvl="0" algn="ctr">
              <a:spcBef>
                <a:spcPct val="50000"/>
              </a:spcBef>
              <a:defRPr/>
            </a:pPr>
            <a:r>
              <a:rPr lang="en-US" sz="2400" b="1" dirty="0" smtClean="0">
                <a:solidFill>
                  <a:srgbClr val="800000"/>
                </a:solidFill>
              </a:rPr>
              <a:t>    </a:t>
            </a:r>
            <a:r>
              <a:rPr lang="ru-RU" sz="2400" b="1" dirty="0" smtClean="0">
                <a:solidFill>
                  <a:srgbClr val="800000"/>
                </a:solidFill>
              </a:rPr>
              <a:t>За всё спасибо вам, солдаты.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3429000"/>
            <a:ext cx="4572000" cy="28050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800000"/>
                </a:solidFill>
              </a:rPr>
              <a:t>Мы помним всех по именам, 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800000"/>
                </a:solidFill>
              </a:rPr>
              <a:t>И всех обнять мы рады!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800000"/>
                </a:solidFill>
              </a:rPr>
              <a:t>От всей души спасибо вам,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800000"/>
                </a:solidFill>
              </a:rPr>
              <a:t>Спасибо вам, солдаты!</a:t>
            </a:r>
          </a:p>
          <a:p>
            <a:pPr>
              <a:lnSpc>
                <a:spcPct val="150000"/>
              </a:lnSpc>
            </a:pPr>
            <a:endParaRPr lang="ru-RU" sz="2400" dirty="0" smtClean="0">
              <a:solidFill>
                <a:schemeClr val="bg1"/>
              </a:solidFill>
            </a:endParaRPr>
          </a:p>
        </p:txBody>
      </p:sp>
      <p:pic>
        <p:nvPicPr>
          <p:cNvPr id="3076" name="Picture 4" descr="http://player.myshared.ru/1017028/data/images/img29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2837540"/>
            <a:ext cx="3888432" cy="347277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kameraden.ru/upload/iblock/e09/1053516b1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-fotki.yandex.ru/get/5904/generalgiap.28/0_62d65_ef140aca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5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1360</TotalTime>
  <Words>2794</Words>
  <Application>Microsoft Office PowerPoint</Application>
  <PresentationFormat>Экран (4:3)</PresentationFormat>
  <Paragraphs>142</Paragraphs>
  <Slides>65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Тема Office</vt:lpstr>
      <vt:lpstr>Освобождению Узловой  от фашистских захватчиков посвящается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Памятные места нашего города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Герои  узловчане</vt:lpstr>
      <vt:lpstr>Мусатов Николай Алексеевич </vt:lpstr>
      <vt:lpstr>Мусатов Николай Алексеевич </vt:lpstr>
      <vt:lpstr>Смоленский Сергей Михайлович</vt:lpstr>
      <vt:lpstr>Смоленский Сергей Михайлович</vt:lpstr>
      <vt:lpstr>Смоленский Сергей Михайлович</vt:lpstr>
      <vt:lpstr>Смоленский Сергей Михайлович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Бессмертный  полк</vt:lpstr>
      <vt:lpstr>Слайд 63</vt:lpstr>
      <vt:lpstr>Слайд 64</vt:lpstr>
      <vt:lpstr>Слайд 65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Нам дороги эти позабыть нельзя!</dc:title>
  <dc:creator>Ранько Елена</dc:creator>
  <cp:lastModifiedBy>User</cp:lastModifiedBy>
  <cp:revision>56</cp:revision>
  <dcterms:created xsi:type="dcterms:W3CDTF">2015-04-19T15:51:03Z</dcterms:created>
  <dcterms:modified xsi:type="dcterms:W3CDTF">2024-01-30T11:56:17Z</dcterms:modified>
</cp:coreProperties>
</file>