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52"/>
  </p:notesMasterIdLst>
  <p:sldIdLst>
    <p:sldId id="321" r:id="rId2"/>
    <p:sldId id="393" r:id="rId3"/>
    <p:sldId id="385" r:id="rId4"/>
    <p:sldId id="386" r:id="rId5"/>
    <p:sldId id="258" r:id="rId6"/>
    <p:sldId id="259" r:id="rId7"/>
    <p:sldId id="348" r:id="rId8"/>
    <p:sldId id="260" r:id="rId9"/>
    <p:sldId id="331" r:id="rId10"/>
    <p:sldId id="350" r:id="rId11"/>
    <p:sldId id="346" r:id="rId12"/>
    <p:sldId id="264" r:id="rId13"/>
    <p:sldId id="351" r:id="rId14"/>
    <p:sldId id="405" r:id="rId15"/>
    <p:sldId id="406" r:id="rId16"/>
    <p:sldId id="352" r:id="rId17"/>
    <p:sldId id="354" r:id="rId18"/>
    <p:sldId id="325" r:id="rId19"/>
    <p:sldId id="272" r:id="rId20"/>
    <p:sldId id="341" r:id="rId21"/>
    <p:sldId id="357" r:id="rId22"/>
    <p:sldId id="392" r:id="rId23"/>
    <p:sldId id="327" r:id="rId24"/>
    <p:sldId id="361" r:id="rId25"/>
    <p:sldId id="362" r:id="rId26"/>
    <p:sldId id="363" r:id="rId27"/>
    <p:sldId id="335" r:id="rId28"/>
    <p:sldId id="336" r:id="rId29"/>
    <p:sldId id="397" r:id="rId30"/>
    <p:sldId id="395" r:id="rId31"/>
    <p:sldId id="402" r:id="rId32"/>
    <p:sldId id="400" r:id="rId33"/>
    <p:sldId id="404" r:id="rId34"/>
    <p:sldId id="338" r:id="rId35"/>
    <p:sldId id="339" r:id="rId36"/>
    <p:sldId id="342" r:id="rId37"/>
    <p:sldId id="343" r:id="rId38"/>
    <p:sldId id="368" r:id="rId39"/>
    <p:sldId id="370" r:id="rId40"/>
    <p:sldId id="366" r:id="rId41"/>
    <p:sldId id="410" r:id="rId42"/>
    <p:sldId id="408" r:id="rId43"/>
    <p:sldId id="373" r:id="rId44"/>
    <p:sldId id="374" r:id="rId45"/>
    <p:sldId id="375" r:id="rId46"/>
    <p:sldId id="401" r:id="rId47"/>
    <p:sldId id="403" r:id="rId48"/>
    <p:sldId id="376" r:id="rId49"/>
    <p:sldId id="297" r:id="rId50"/>
    <p:sldId id="411" r:id="rId51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home" initials="M" lastIdx="2" clrIdx="0">
    <p:extLst>
      <p:ext uri="{19B8F6BF-5375-455C-9EA6-DF929625EA0E}">
        <p15:presenceInfo xmlns:p15="http://schemas.microsoft.com/office/powerpoint/2012/main" userId="My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3C5C"/>
    <a:srgbClr val="B1510F"/>
    <a:srgbClr val="9F5FCF"/>
    <a:srgbClr val="990000"/>
    <a:srgbClr val="742E47"/>
    <a:srgbClr val="2F7353"/>
    <a:srgbClr val="666666"/>
    <a:srgbClr val="0078A2"/>
    <a:srgbClr val="7A34AE"/>
    <a:srgbClr val="774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9645" autoAdjust="0"/>
  </p:normalViewPr>
  <p:slideViewPr>
    <p:cSldViewPr snapToGrid="0">
      <p:cViewPr varScale="1">
        <p:scale>
          <a:sx n="145" d="100"/>
          <a:sy n="145" d="100"/>
        </p:scale>
        <p:origin x="59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7T22:03:01.180" idx="2">
    <p:pos x="5824" y="488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1314D-FFE2-4824-BE21-B6C764FAF747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FA914-F4F3-4026-9D09-E59BF9F71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8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6A391-EF83-48BE-B6E3-A5653C9203D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5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8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06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0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9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25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3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0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1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096E2-1256-4DD7-B59C-7A300473D224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842B1-6ECF-4EDB-9B5F-A9197278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24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jp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49" y="68514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2228" y="0"/>
            <a:ext cx="231076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8883" y="1450790"/>
            <a:ext cx="2129658" cy="1907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80-летию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освобождения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ФАШИСТСКОЙ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7910B0-87A1-1FB2-C55C-732DC5762348}"/>
              </a:ext>
            </a:extLst>
          </p:cNvPr>
          <p:cNvSpPr/>
          <p:nvPr/>
        </p:nvSpPr>
        <p:spPr>
          <a:xfrm>
            <a:off x="3006337" y="137031"/>
            <a:ext cx="5835056" cy="4473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№ 3</a:t>
            </a:r>
          </a:p>
        </p:txBody>
      </p:sp>
      <p:sp>
        <p:nvSpPr>
          <p:cNvPr id="9" name="Рамка 8">
            <a:extLst>
              <a:ext uri="{FF2B5EF4-FFF2-40B4-BE49-F238E27FC236}">
                <a16:creationId xmlns:a16="http://schemas.microsoft.com/office/drawing/2014/main" id="{0E29BA37-2072-7829-DACE-1162169A54EE}"/>
              </a:ext>
            </a:extLst>
          </p:cNvPr>
          <p:cNvSpPr/>
          <p:nvPr/>
        </p:nvSpPr>
        <p:spPr>
          <a:xfrm>
            <a:off x="2887925" y="68514"/>
            <a:ext cx="6071879" cy="655112"/>
          </a:xfrm>
          <a:prstGeom prst="frame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8FB75B6-EEBC-0E2E-093A-0E4941966AB7}"/>
              </a:ext>
            </a:extLst>
          </p:cNvPr>
          <p:cNvSpPr/>
          <p:nvPr/>
        </p:nvSpPr>
        <p:spPr>
          <a:xfrm>
            <a:off x="5637704" y="4644363"/>
            <a:ext cx="3322100" cy="3621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Логачева Н.В.</a:t>
            </a:r>
          </a:p>
        </p:txBody>
      </p:sp>
      <p:sp>
        <p:nvSpPr>
          <p:cNvPr id="13" name="Рамка 12">
            <a:extLst>
              <a:ext uri="{FF2B5EF4-FFF2-40B4-BE49-F238E27FC236}">
                <a16:creationId xmlns:a16="http://schemas.microsoft.com/office/drawing/2014/main" id="{4446C932-58BB-75C0-CFE9-06CE45C3A5E3}"/>
              </a:ext>
            </a:extLst>
          </p:cNvPr>
          <p:cNvSpPr/>
          <p:nvPr/>
        </p:nvSpPr>
        <p:spPr>
          <a:xfrm>
            <a:off x="5575208" y="4644363"/>
            <a:ext cx="3419658" cy="430623"/>
          </a:xfrm>
          <a:prstGeom prst="frame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07B6322-67E2-263C-4C72-51CD04E74C82}"/>
              </a:ext>
            </a:extLst>
          </p:cNvPr>
          <p:cNvSpPr/>
          <p:nvPr/>
        </p:nvSpPr>
        <p:spPr>
          <a:xfrm>
            <a:off x="2392686" y="869868"/>
            <a:ext cx="6657168" cy="7894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DDDFF1-A5A5-BEBF-70AC-77F5CFD43797}"/>
              </a:ext>
            </a:extLst>
          </p:cNvPr>
          <p:cNvSpPr/>
          <p:nvPr/>
        </p:nvSpPr>
        <p:spPr>
          <a:xfrm>
            <a:off x="3006337" y="940205"/>
            <a:ext cx="5745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Детям о б</a:t>
            </a:r>
            <a:r>
              <a:rPr lang="ru-RU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локаде Ленинграда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1339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20" y="91168"/>
            <a:ext cx="3638006" cy="2526166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" y="0"/>
            <a:ext cx="1828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0"/>
            <a:ext cx="2028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Окружение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76DFAD0-13A5-FFB3-F269-540D14962D8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9134" y="2744008"/>
            <a:ext cx="5337266" cy="23083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замкнулось блокадное кольцо, в Ленинграде оставалось помимо взрослого населения  (2 миллиона 544 тысячи человек плюс в пригородах – 343 тысячи), 400 тысяч детей – от младенцев до школьников и подростков. Всесторонняя забота о детях и в тех условиях была характерной чертой ленинградцев.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\Desktop\Конспекты Ленинград ВОВ\Никитина Н.В\парами.jpg">
            <a:extLst>
              <a:ext uri="{FF2B5EF4-FFF2-40B4-BE49-F238E27FC236}">
                <a16:creationId xmlns:a16="http://schemas.microsoft.com/office/drawing/2014/main" id="{9AD6BAA4-4504-2F83-C0CE-71A583D2E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7083" y="78257"/>
            <a:ext cx="3220602" cy="2295541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Picture 2" descr="C:\Users\User\Desktop\Конспекты Ленинград ВОВ\Никитина Н.В\79a4fdbeb4b805c2bcb7083320f0aec6_8be[1].jpg">
            <a:extLst>
              <a:ext uri="{FF2B5EF4-FFF2-40B4-BE49-F238E27FC236}">
                <a16:creationId xmlns:a16="http://schemas.microsoft.com/office/drawing/2014/main" id="{59C08803-5F4C-49E5-BEB1-4306AA01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108"/>
          <a:stretch>
            <a:fillRect/>
          </a:stretch>
        </p:blipFill>
        <p:spPr bwMode="auto">
          <a:xfrm>
            <a:off x="5778039" y="2299457"/>
            <a:ext cx="3142560" cy="2819263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40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0A0361-7CF4-000C-2A19-C6AB0315EB88}"/>
              </a:ext>
            </a:extLst>
          </p:cNvPr>
          <p:cNvSpPr/>
          <p:nvPr/>
        </p:nvSpPr>
        <p:spPr>
          <a:xfrm>
            <a:off x="1" y="0"/>
            <a:ext cx="2590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5" name="Picture 2" descr="C:\Users\Irina\Desktop\блокада\image45100539 (1).jpg">
            <a:extLst>
              <a:ext uri="{FF2B5EF4-FFF2-40B4-BE49-F238E27FC236}">
                <a16:creationId xmlns:a16="http://schemas.microsoft.com/office/drawing/2014/main" id="{81809977-DA15-3083-41EC-F9DA55E0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525" y="124990"/>
            <a:ext cx="6413956" cy="4914078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7A1EDCF4-D682-A871-A168-A77CEA10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58" y="670998"/>
            <a:ext cx="2230084" cy="3144483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мужественно обороняли свой город.  Мужчины и вчерашние десятиклассники стали солдатами, первыми создав армию народного ополчения.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29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0"/>
            <a:ext cx="7101408" cy="4840002"/>
          </a:xfrm>
        </p:spPr>
        <p:txBody>
          <a:bodyPr>
            <a:normAutofit/>
          </a:bodyPr>
          <a:lstStyle/>
          <a:p>
            <a:endParaRPr lang="ru-RU" sz="1050" b="1" dirty="0">
              <a:solidFill>
                <a:schemeClr val="bg1"/>
              </a:solidFill>
              <a:latin typeface="+mj-lt"/>
            </a:endParaRPr>
          </a:p>
          <a:p>
            <a:r>
              <a:rPr lang="ru-RU" sz="1500" b="1" dirty="0">
                <a:solidFill>
                  <a:schemeClr val="bg1"/>
                </a:solidFill>
                <a:latin typeface="+mj-lt"/>
              </a:rPr>
              <a:t>Круглосуточно город подвергался артиллерийскому и авиационному обстрелу врага. Чтобы предупредить жителей об артобстреле или налете вражеских самолетов в городе объявлялась «Воздушная тревога», звучала сирена и люди, взяв с собой самое необходимое, прятались в бомбоубежище.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 descr="C:\Users\Irina\Desktop\блокада\RIAN_archive_95845_World_War_Tw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5061" y="151749"/>
            <a:ext cx="2993878" cy="2526085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D02677-D2C0-5B6D-A479-613D492F67CA}"/>
              </a:ext>
            </a:extLst>
          </p:cNvPr>
          <p:cNvSpPr/>
          <p:nvPr/>
        </p:nvSpPr>
        <p:spPr>
          <a:xfrm>
            <a:off x="1" y="0"/>
            <a:ext cx="2590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4" name="Picture 3" descr="C:\Users\Irina\Desktop\блокада\005-380.jpg">
            <a:extLst>
              <a:ext uri="{FF2B5EF4-FFF2-40B4-BE49-F238E27FC236}">
                <a16:creationId xmlns:a16="http://schemas.microsoft.com/office/drawing/2014/main" id="{1D2CA250-D194-4684-923B-6C949FA9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042" y="151749"/>
            <a:ext cx="2630073" cy="2531844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90C43735-DB6D-825F-F62D-3BC3119F4D76}"/>
              </a:ext>
            </a:extLst>
          </p:cNvPr>
          <p:cNvSpPr txBox="1">
            <a:spLocks/>
          </p:cNvSpPr>
          <p:nvPr/>
        </p:nvSpPr>
        <p:spPr>
          <a:xfrm>
            <a:off x="218578" y="2894754"/>
            <a:ext cx="4308659" cy="21502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Круглосуточно город подвергался артиллерийскому и авиационному обстрелу врага. Чтобы предупредить жителей об артобстреле или налете вражеских самолетов в городе объявлялась «Воздушная тревога», звучала сирена и люди, взяв с собой самое необходимое, прятались в бомбоубежище.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26D5BF3-F51D-DCD4-4FB7-CA11114D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81" y="2116333"/>
            <a:ext cx="4152841" cy="2936014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9B715C12-99D1-D213-300D-B7E7A662576F}"/>
              </a:ext>
            </a:extLst>
          </p:cNvPr>
          <p:cNvSpPr txBox="1">
            <a:spLocks/>
          </p:cNvSpPr>
          <p:nvPr/>
        </p:nvSpPr>
        <p:spPr>
          <a:xfrm>
            <a:off x="6275804" y="221554"/>
            <a:ext cx="2746154" cy="1673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заканчивалась бомбежка, звучал метроном. Его звук напоминает биение сердца. Это значит – все спокойно, можно дальше жить.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251972-A382-4B65-5017-9142C545EB36}"/>
              </a:ext>
            </a:extLst>
          </p:cNvPr>
          <p:cNvSpPr/>
          <p:nvPr/>
        </p:nvSpPr>
        <p:spPr>
          <a:xfrm>
            <a:off x="1" y="0"/>
            <a:ext cx="2590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546A0C0-B3AC-668F-3DDA-C160D88D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28" y="104839"/>
            <a:ext cx="8540473" cy="763512"/>
          </a:xfr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solidFill>
              <a:srgbClr val="3366CC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блокады фашисты выпустили по городу 150 тысяч снарядов, сбросили 5 тысяч бомб. Было разрушено и сожжено снарядами и бомбами 3174 здания.</a:t>
            </a:r>
          </a:p>
        </p:txBody>
      </p:sp>
      <p:pic>
        <p:nvPicPr>
          <p:cNvPr id="7" name="Содержимое 6" descr="90l1vaqwt52s.jpg">
            <a:extLst>
              <a:ext uri="{FF2B5EF4-FFF2-40B4-BE49-F238E27FC236}">
                <a16:creationId xmlns:a16="http://schemas.microsoft.com/office/drawing/2014/main" id="{080F4D7F-1559-3303-C3A5-CD2BC2449B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74" y="1224595"/>
            <a:ext cx="3435623" cy="391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327644012_0_thumb[1].jpg">
            <a:extLst>
              <a:ext uri="{FF2B5EF4-FFF2-40B4-BE49-F238E27FC236}">
                <a16:creationId xmlns:a16="http://schemas.microsoft.com/office/drawing/2014/main" id="{57B1447D-1DA0-C56C-ECD7-F636A69C75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2305" y="868351"/>
            <a:ext cx="3841794" cy="3979098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893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E41347-67C1-B0CE-6526-47EFF6CE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7" y="81819"/>
            <a:ext cx="6788926" cy="497986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C2FAF4-2082-0293-0BAA-89FDC67A8E6F}"/>
              </a:ext>
            </a:extLst>
          </p:cNvPr>
          <p:cNvSpPr/>
          <p:nvPr/>
        </p:nvSpPr>
        <p:spPr>
          <a:xfrm>
            <a:off x="7019170" y="164460"/>
            <a:ext cx="2045888" cy="9144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Адмиралтейства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CB50E5-7F79-3CEF-EFBA-D8945F6CD74E}"/>
              </a:ext>
            </a:extLst>
          </p:cNvPr>
          <p:cNvSpPr txBox="1"/>
          <p:nvPr/>
        </p:nvSpPr>
        <p:spPr>
          <a:xfrm>
            <a:off x="7019169" y="1096709"/>
            <a:ext cx="2045889" cy="39703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i="0" dirty="0">
                <a:solidFill>
                  <a:srgbClr val="181C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- второй по численности населения город России, который часто называют «Северной столицей». З</a:t>
            </a:r>
            <a:r>
              <a:rPr lang="ru-RU" sz="1400" b="1" i="0" dirty="0">
                <a:solidFill>
                  <a:srgbClr val="2B3A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дание Адмиралтейства используется для нужд Генерального штаба ВМФ России, поэтому осмотреть комплекс внутри нельзя.  Это выдающееся произведение архитектуры, шпиль здания украшает кораблик.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CB0895-C6CB-2526-CD36-73B68494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47" y="164460"/>
            <a:ext cx="1560422" cy="2080563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2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5E4997-6160-2FC4-9FBF-26F12D05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5" y="95620"/>
            <a:ext cx="6603012" cy="4952259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2A3C9-E3A7-E7EB-C02E-CA35A6784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93" y="2205110"/>
            <a:ext cx="2625307" cy="1739777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DA6220-137A-C354-0A71-2D7FDE82DFC7}"/>
              </a:ext>
            </a:extLst>
          </p:cNvPr>
          <p:cNvSpPr/>
          <p:nvPr/>
        </p:nvSpPr>
        <p:spPr>
          <a:xfrm>
            <a:off x="6932136" y="328921"/>
            <a:ext cx="1999839" cy="17089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ИСААКИВСКИЙ СОБОР. </a:t>
            </a:r>
            <a:r>
              <a:rPr lang="ru-RU" sz="1200" b="1" i="0" dirty="0">
                <a:solidFill>
                  <a:srgbClr val="181C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в мире православный храм и одно из культовых сооружений Санкт-Петербурга. Храм был построен в 1858 году. 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5ECB57-14F8-D490-95AC-C13BD432C836}"/>
              </a:ext>
            </a:extLst>
          </p:cNvPr>
          <p:cNvSpPr/>
          <p:nvPr/>
        </p:nvSpPr>
        <p:spPr>
          <a:xfrm>
            <a:off x="6958449" y="4112100"/>
            <a:ext cx="1973526" cy="9357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Петру I, основателю города 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83441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D72CC7-CC8E-A964-A758-91EDEF0C5D08}"/>
              </a:ext>
            </a:extLst>
          </p:cNvPr>
          <p:cNvSpPr/>
          <p:nvPr/>
        </p:nvSpPr>
        <p:spPr>
          <a:xfrm>
            <a:off x="1" y="0"/>
            <a:ext cx="2590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012CDB-1B01-4D1C-3539-3FB7EB8A5D21}"/>
              </a:ext>
            </a:extLst>
          </p:cNvPr>
          <p:cNvSpPr/>
          <p:nvPr/>
        </p:nvSpPr>
        <p:spPr>
          <a:xfrm>
            <a:off x="125760" y="89255"/>
            <a:ext cx="8892480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памятники не успели снять с пьедесталов и спрятать. Чтобы фашисты не смогли уничтожить такие красивые памятники, жители решили купола соборов покрасить в зеленый и серые цвета, а памятники решили обложить мешками с песком и обнести толстыми досками, как этот памятник Петру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– основателю нашего города и императору Николаю II.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Irina\Desktop\блокада\90593_600.jpg">
            <a:extLst>
              <a:ext uri="{FF2B5EF4-FFF2-40B4-BE49-F238E27FC236}">
                <a16:creationId xmlns:a16="http://schemas.microsoft.com/office/drawing/2014/main" id="{74A2A8D5-043B-AF57-A777-1F68FECD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53" y="1574349"/>
            <a:ext cx="4370101" cy="3479896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Содержимое 3" descr="piter.jpg">
            <a:extLst>
              <a:ext uri="{FF2B5EF4-FFF2-40B4-BE49-F238E27FC236}">
                <a16:creationId xmlns:a16="http://schemas.microsoft.com/office/drawing/2014/main" id="{C93CFA7C-CEAB-1E59-4EC3-E67DE9436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5861" y="1574349"/>
            <a:ext cx="4543786" cy="3479896"/>
          </a:xfr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8963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636FD4-E133-84D2-B460-D155DF6CDEC4}"/>
              </a:ext>
            </a:extLst>
          </p:cNvPr>
          <p:cNvSpPr/>
          <p:nvPr/>
        </p:nvSpPr>
        <p:spPr>
          <a:xfrm>
            <a:off x="1" y="0"/>
            <a:ext cx="2590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CB7937CF-5B22-FB4D-6EFC-CE4BF8D92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85" y="63167"/>
            <a:ext cx="8951016" cy="1068321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Вскоре настала зима – блокадная зима 1941 – 1942 гг. В городе начались тяжёлые времена. Перестал работать водопровод, не было отопления, отключили электричество. Остановился транспорт. Бомбежки и артобстрелы были не единственной опасностью для жителей Ленинграда. Самым страшным испытанием стал холод и голод. С каждым днем в городе таяли запасы продовольствия.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78DFA8C-D244-2174-8A3C-4C7D8F5D4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6" y="1329410"/>
            <a:ext cx="4157960" cy="2691068"/>
          </a:xfrm>
          <a:prstGeom prst="rect">
            <a:avLst/>
          </a:prstGeom>
          <a:noFill/>
          <a:ln w="76200">
            <a:solidFill>
              <a:srgbClr val="B151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EF9A0-5C7B-6B6C-2EF4-529CB293B70C}"/>
              </a:ext>
            </a:extLst>
          </p:cNvPr>
          <p:cNvSpPr txBox="1"/>
          <p:nvPr/>
        </p:nvSpPr>
        <p:spPr>
          <a:xfrm>
            <a:off x="96492" y="4327034"/>
            <a:ext cx="8951016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получали в день хлеба по 250 грамм, а служащие и дети по 125 грамм. Муки в этом хлебе почти не было, его выпекали из отрубей, целлюлозы. Ломтик хлеба, кружка кипятка, ложка жиденькой каши — вот и вся еда на целый день блокадного ленинградца.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города умирали от голода и холода.</a:t>
            </a:r>
          </a:p>
        </p:txBody>
      </p:sp>
      <p:pic>
        <p:nvPicPr>
          <p:cNvPr id="2" name="Picture 1" descr="C:\Users\Irina\Desktop\блокада\blokada-leningrada-2.jpg">
            <a:extLst>
              <a:ext uri="{FF2B5EF4-FFF2-40B4-BE49-F238E27FC236}">
                <a16:creationId xmlns:a16="http://schemas.microsoft.com/office/drawing/2014/main" id="{22DBD3E3-739B-1D7A-1E2D-6BEA35609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595" y="1329410"/>
            <a:ext cx="4113365" cy="2691068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-1721" y="0"/>
            <a:ext cx="1939978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33584" y="3646097"/>
            <a:ext cx="4061282" cy="13603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граммов хлеба в день – работающий человек.</a:t>
            </a:r>
          </a:p>
          <a:p>
            <a:pPr algn="just"/>
            <a:r>
              <a:rPr lang="ru-RU" sz="16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граммов хлеба в день – неработающий человек.</a:t>
            </a:r>
          </a:p>
          <a:p>
            <a:pPr algn="just"/>
            <a:r>
              <a:rPr lang="ru-RU" sz="16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граммов хлеба в день </a:t>
            </a:r>
            <a:r>
              <a:rPr lang="ru-RU" sz="184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дети.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22" y="180025"/>
            <a:ext cx="2571311" cy="3329041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3FD2CD-6A0E-73DB-81CD-99B7CD6C3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55" y="72362"/>
            <a:ext cx="3489062" cy="48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5BD11F-8A13-178C-1F04-39E138DE945A}"/>
              </a:ext>
            </a:extLst>
          </p:cNvPr>
          <p:cNvSpPr/>
          <p:nvPr/>
        </p:nvSpPr>
        <p:spPr>
          <a:xfrm>
            <a:off x="-1721" y="0"/>
            <a:ext cx="1939978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7" name="Содержимое 7" descr="80591248_large_blokada_leningrada_norma_hleba.jpg">
            <a:extLst>
              <a:ext uri="{FF2B5EF4-FFF2-40B4-BE49-F238E27FC236}">
                <a16:creationId xmlns:a16="http://schemas.microsoft.com/office/drawing/2014/main" id="{B619A62E-B8DA-3638-86C6-6C8D5C28A1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264" y="1124250"/>
            <a:ext cx="4525187" cy="2908705"/>
          </a:xfrm>
          <a:prstGeom prst="rect">
            <a:avLst/>
          </a:prstGeom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E1BAAF8A-E907-46A2-0036-FDE28B7EA591}"/>
              </a:ext>
            </a:extLst>
          </p:cNvPr>
          <p:cNvSpPr txBox="1">
            <a:spLocks/>
          </p:cNvSpPr>
          <p:nvPr/>
        </p:nvSpPr>
        <p:spPr>
          <a:xfrm>
            <a:off x="282872" y="76297"/>
            <a:ext cx="8532207" cy="9640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Надвигался голод! Люди научились делать пышки из горчицы, суп из дрожжей, котлеты из хрена, кисель из столярного клея. Хлеб содержал всякие примеси и лишь немного муки. </a:t>
            </a:r>
            <a:endParaRPr lang="ru-RU" dirty="0"/>
          </a:p>
        </p:txBody>
      </p:sp>
      <p:pic>
        <p:nvPicPr>
          <p:cNvPr id="11" name="Picture 3" descr="C:\Users\User\Desktop\Конспекты Ленинград ВОВ\Никитина Н.В\0_822b4_54145c6d_orig_thumb.jpg">
            <a:extLst>
              <a:ext uri="{FF2B5EF4-FFF2-40B4-BE49-F238E27FC236}">
                <a16:creationId xmlns:a16="http://schemas.microsoft.com/office/drawing/2014/main" id="{8DA9A98F-53C5-CC45-67ED-717A3225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1029" y="1158287"/>
            <a:ext cx="3986853" cy="2813364"/>
          </a:xfrm>
          <a:prstGeom prst="rect">
            <a:avLst/>
          </a:prstGeom>
          <a:noFill/>
        </p:spPr>
      </p:pic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D7F940AF-5F99-97B4-92E9-FB0DEEE11856}"/>
              </a:ext>
            </a:extLst>
          </p:cNvPr>
          <p:cNvSpPr txBox="1">
            <a:spLocks/>
          </p:cNvSpPr>
          <p:nvPr/>
        </p:nvSpPr>
        <p:spPr>
          <a:xfrm>
            <a:off x="104873" y="3971651"/>
            <a:ext cx="8880863" cy="1128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500" b="1" dirty="0"/>
          </a:p>
          <a:p>
            <a:pPr marL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      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выдавался по карточкам. Представьте хлебную карточку — бумажный листочек, расчерченный на квадратики. За пять таких квадратиков выдавался дневной паёк – 125 граммов хлеба. 250 граммов выдавали по карточкам рабочим.  При утере карточка не возобновлялась.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203347-9967-8608-DA5B-69B41A16210E}"/>
              </a:ext>
            </a:extLst>
          </p:cNvPr>
          <p:cNvSpPr txBox="1"/>
          <p:nvPr/>
        </p:nvSpPr>
        <p:spPr>
          <a:xfrm>
            <a:off x="246691" y="142722"/>
            <a:ext cx="8650618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9F5FCF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богатить знания детей о героическом прошлом города Ленинграда – блокаде.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Закрепить знания детей о героической обороне Ленинграда.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Расширять знания детей об истории города, о героизме людей, переживших блокаду.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Учить видеть состояние города, воспитывать умение сочувствовать, сопереживать.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Закрепить навыки речевой деятельности, побуждать детей активно участвовать в диалоге с воспитателем.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любовь к Отчизне, гордость за свою Родину, за свой народ,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чувство благодарности и уважения к его защитникам.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B741F-EC74-4DED-4971-3CE6620B738D}"/>
              </a:ext>
            </a:extLst>
          </p:cNvPr>
          <p:cNvSpPr txBox="1"/>
          <p:nvPr/>
        </p:nvSpPr>
        <p:spPr>
          <a:xfrm>
            <a:off x="246691" y="3981936"/>
            <a:ext cx="8765741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9F5FC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 января 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памятная дата для нашего народа. 80 лет назад,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этот день был полностью освобождён город Ленинград от фашисткой блокады. Сейчас этот город называется Санкт-Петербург.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9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-24962" y="-45456"/>
            <a:ext cx="2103742" cy="518895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195" y="479407"/>
            <a:ext cx="15928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хлебом. Иногда хлеба хватало не всем.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матери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возвращалиь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домой ни с чем к голодным детям.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24" y="140484"/>
            <a:ext cx="3131612" cy="253250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86" y="158662"/>
            <a:ext cx="3857241" cy="2534061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70" y="2646277"/>
            <a:ext cx="3519870" cy="2385007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27" y="2672986"/>
            <a:ext cx="3366854" cy="231185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3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136215" y="61167"/>
            <a:ext cx="2449103" cy="25237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 блокадного хлеба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СОСТАВ: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Пищевая целлюлоза – 10 %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Хлопковый жмых – 10 %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Обойная пыль – 10 %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Вытряска из мешков – 2 %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Кукурузная мука – 3%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Ржаная мука – 73 %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Кусочек хлеба был слаще любой конфеты.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31" y="2716207"/>
            <a:ext cx="3388332" cy="229026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56" y="2716207"/>
            <a:ext cx="3470689" cy="2309411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34" y="322414"/>
            <a:ext cx="3068588" cy="2106313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73656-516A-C586-284E-178E0BA78205}"/>
              </a:ext>
            </a:extLst>
          </p:cNvPr>
          <p:cNvSpPr txBox="1"/>
          <p:nvPr/>
        </p:nvSpPr>
        <p:spPr>
          <a:xfrm>
            <a:off x="158982" y="2778849"/>
            <a:ext cx="2056535" cy="22467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долгой, очень долгой зимы, наконец, в Ленинград пришла весна. Голодные люди ели свежие зеленые листочки с деревьев, листья растений, все деревья в парке стояли без коры. Люди ее ободрали и съели.</a:t>
            </a:r>
            <a:endParaRPr lang="ru-RU" sz="1400" b="1" dirty="0">
              <a:ln>
                <a:solidFill>
                  <a:srgbClr val="680000"/>
                </a:solidFill>
              </a:ln>
              <a:solidFill>
                <a:srgbClr val="68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DAA917-427A-4734-2BED-3056FA1AC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554" y="322414"/>
            <a:ext cx="2949797" cy="2071379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9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87" y="2584726"/>
            <a:ext cx="3251872" cy="237931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86" y="2064992"/>
            <a:ext cx="2284687" cy="2935131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1" y="-25400"/>
            <a:ext cx="1938257" cy="518895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2D6DC755-406F-1AE5-4F1B-5E294B153BCA}"/>
              </a:ext>
            </a:extLst>
          </p:cNvPr>
          <p:cNvSpPr txBox="1">
            <a:spLocks/>
          </p:cNvSpPr>
          <p:nvPr/>
        </p:nvSpPr>
        <p:spPr>
          <a:xfrm>
            <a:off x="89170" y="2413182"/>
            <a:ext cx="3021855" cy="2586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не было топлива и электроэнергии. Замерзли водопровод и канализация. Жители истощённые голодом, обессилившие, жили в холодных квартирах с выбитыми стёклами, а зимой был минус 41  градус. За водой ходили на набережную Невы, делали прорубь и набирали воду под обстрелами.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0B65FF-CB72-B170-CB17-DDF250D2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1" y="143377"/>
            <a:ext cx="3692634" cy="207529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FD37A-058C-4A71-D5E7-53D7F4B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87" y="143377"/>
            <a:ext cx="3564094" cy="207529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3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02194" y="118159"/>
            <a:ext cx="1837289" cy="4948918"/>
          </a:xfrm>
          <a:prstGeom prst="rect">
            <a:avLst/>
          </a:prstGeom>
          <a:solidFill>
            <a:srgbClr val="8A1A19"/>
          </a:solidFill>
          <a:ln w="7620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707" y="140099"/>
            <a:ext cx="1907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Печка-буржуйка – единственный источник тепла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02" y="1150624"/>
            <a:ext cx="2933856" cy="387471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3" y="1274061"/>
            <a:ext cx="1955636" cy="219214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8" y="3146473"/>
            <a:ext cx="1420886" cy="190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6D0939-E725-3CEE-7DDA-145209672A3A}"/>
              </a:ext>
            </a:extLst>
          </p:cNvPr>
          <p:cNvSpPr txBox="1"/>
          <p:nvPr/>
        </p:nvSpPr>
        <p:spPr>
          <a:xfrm>
            <a:off x="2078779" y="118159"/>
            <a:ext cx="704051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99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Пытаясь хоть как-то согреться, люди затапливали в квартирах небольшие, нещадно дымящие железные печки. В них вместо дров жгли оставшуюся деревянную мебель и даже книги — все, что могло гореть. Но тепла все равно не хватало. Стены комнат покрывались инеем.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EA61850-A782-CEDB-7F13-947C636C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96" y="2850399"/>
            <a:ext cx="3256316" cy="218434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ACE2790D-6BF4-E622-515A-5B3F04F5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03" y="1063429"/>
            <a:ext cx="2696063" cy="178011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7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-2" y="0"/>
            <a:ext cx="2144487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82" y="137031"/>
            <a:ext cx="6907331" cy="363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7" y="492641"/>
            <a:ext cx="1960108" cy="282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19A6737C-1034-B89D-3119-E495EA50CEBF}"/>
              </a:ext>
            </a:extLst>
          </p:cNvPr>
          <p:cNvSpPr txBox="1">
            <a:spLocks/>
          </p:cNvSpPr>
          <p:nvPr/>
        </p:nvSpPr>
        <p:spPr>
          <a:xfrm>
            <a:off x="129364" y="3807838"/>
            <a:ext cx="8885272" cy="1264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входила во все дома, унося жизни тысячи детей, женщин, стариков. Ленинградская школьница Таня Савичева в условиях блокады вела краткие записи о том, как на её глазах умирали ближайшие родственники. Такой дневник — потрясающий документ.  Его нельзя читать без слёз.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2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7B07C4-D9AF-2246-D453-C866C1EA6B5C}"/>
              </a:ext>
            </a:extLst>
          </p:cNvPr>
          <p:cNvSpPr/>
          <p:nvPr/>
        </p:nvSpPr>
        <p:spPr>
          <a:xfrm>
            <a:off x="-1" y="0"/>
            <a:ext cx="2011681" cy="5157206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9FFB0-2A93-D4E1-9F3A-0AEF3A60B4C6}"/>
              </a:ext>
            </a:extLst>
          </p:cNvPr>
          <p:cNvSpPr txBox="1"/>
          <p:nvPr/>
        </p:nvSpPr>
        <p:spPr>
          <a:xfrm>
            <a:off x="182551" y="188540"/>
            <a:ext cx="4646007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страны делало всё, чтобы помочь Ленинграду. 21 ноября 1941 года по тонкому льду Ладожского озера начала действовать дорога, которую ленинградцы назвали «Дорогой Жизни». Первыми по ней пошли конные обозы с хлебом.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Irina\Desktop\блокада\6a.jpg">
            <a:extLst>
              <a:ext uri="{FF2B5EF4-FFF2-40B4-BE49-F238E27FC236}">
                <a16:creationId xmlns:a16="http://schemas.microsoft.com/office/drawing/2014/main" id="{C0DBB998-1CBE-E48B-6048-79DAD9793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246" y="2131406"/>
            <a:ext cx="3827991" cy="280524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480DF0-26A5-EBA8-4463-25AC1D91AFC0}"/>
              </a:ext>
            </a:extLst>
          </p:cNvPr>
          <p:cNvSpPr txBox="1"/>
          <p:nvPr/>
        </p:nvSpPr>
        <p:spPr>
          <a:xfrm>
            <a:off x="4412151" y="3316812"/>
            <a:ext cx="4549298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лёд стал толще, продукты повезли на грузовиках. </a:t>
            </a: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 днём и ночью по льду озера машины и доставляли в город тонны продовольствия, вооружения, боеприпасов.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C:\Users\Irina\Desktop\блокада\Ладога1.jpg">
            <a:extLst>
              <a:ext uri="{FF2B5EF4-FFF2-40B4-BE49-F238E27FC236}">
                <a16:creationId xmlns:a16="http://schemas.microsoft.com/office/drawing/2014/main" id="{0A762BEE-06BF-D297-D9C0-47B364C2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829" y="122755"/>
            <a:ext cx="3978620" cy="3058276"/>
          </a:xfrm>
          <a:prstGeom prst="rect">
            <a:avLst/>
          </a:prstGeom>
          <a:noFill/>
          <a:ln w="76200">
            <a:solidFill>
              <a:srgbClr val="990000"/>
            </a:solidFill>
          </a:ln>
        </p:spPr>
      </p:pic>
    </p:spTree>
    <p:extLst>
      <p:ext uri="{BB962C8B-B14F-4D97-AF65-F5344CB8AC3E}">
        <p14:creationId xmlns:p14="http://schemas.microsoft.com/office/powerpoint/2010/main" val="1743513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E27270-BBDE-4CDE-23DE-9F38DCBF1831}"/>
              </a:ext>
            </a:extLst>
          </p:cNvPr>
          <p:cNvSpPr/>
          <p:nvPr/>
        </p:nvSpPr>
        <p:spPr>
          <a:xfrm>
            <a:off x="-2" y="0"/>
            <a:ext cx="2144487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BC837D0-EA4C-EBEF-DB6B-234665BEA788}"/>
              </a:ext>
            </a:extLst>
          </p:cNvPr>
          <p:cNvSpPr txBox="1">
            <a:spLocks/>
          </p:cNvSpPr>
          <p:nvPr/>
        </p:nvSpPr>
        <p:spPr>
          <a:xfrm>
            <a:off x="52628" y="73614"/>
            <a:ext cx="4712965" cy="105227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3366CC"/>
            </a:solidFill>
          </a:ln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Автомобильная дорога была названа «Дорогой жизни». Она позволила не только ввозить в город продовольствие , но и вывезти из города больных и детей</a:t>
            </a:r>
            <a:r>
              <a:rPr lang="ru-RU" sz="1800" b="1" dirty="0"/>
              <a:t>.</a:t>
            </a:r>
          </a:p>
        </p:txBody>
      </p:sp>
      <p:pic>
        <p:nvPicPr>
          <p:cNvPr id="4" name="Содержимое 3" descr="201111211454_1_9.jpg">
            <a:extLst>
              <a:ext uri="{FF2B5EF4-FFF2-40B4-BE49-F238E27FC236}">
                <a16:creationId xmlns:a16="http://schemas.microsoft.com/office/drawing/2014/main" id="{11BA9C3C-7D26-552B-9D5B-5D5739F4A5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705" y="1324093"/>
            <a:ext cx="4712965" cy="3576585"/>
          </a:xfrm>
          <a:prstGeom prst="rect">
            <a:avLst/>
          </a:prstGeom>
          <a:ln w="76200">
            <a:solidFill>
              <a:srgbClr val="B1510F"/>
            </a:solidFill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158948B-2C5D-827C-DE66-F634D62E79AF}"/>
              </a:ext>
            </a:extLst>
          </p:cNvPr>
          <p:cNvSpPr txBox="1">
            <a:spLocks/>
          </p:cNvSpPr>
          <p:nvPr/>
        </p:nvSpPr>
        <p:spPr>
          <a:xfrm>
            <a:off x="5020217" y="195283"/>
            <a:ext cx="3877566" cy="80893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solidFill>
              <a:srgbClr val="3366CC"/>
            </a:solidFill>
          </a:ln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Грузовики шли по льду под постоянными бомбёжками, поэтому этот путь прозвали «Дорогой смерти».</a:t>
            </a:r>
          </a:p>
        </p:txBody>
      </p:sp>
      <p:pic>
        <p:nvPicPr>
          <p:cNvPr id="7" name="Содержимое 6" descr="d30d5a9c99a1d3d036f328ff0e6.jpg">
            <a:extLst>
              <a:ext uri="{FF2B5EF4-FFF2-40B4-BE49-F238E27FC236}">
                <a16:creationId xmlns:a16="http://schemas.microsoft.com/office/drawing/2014/main" id="{4DCD9C43-0113-41FE-DC4B-0F7B96A553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7842" y="1173428"/>
            <a:ext cx="3008021" cy="377478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130000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" y="0"/>
            <a:ext cx="1815735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42" y="444182"/>
            <a:ext cx="18157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 и старики работали по 12-18 часов.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«Всё для фронта!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для Победы!»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45" y="316171"/>
            <a:ext cx="2966865" cy="2263758"/>
          </a:xfrm>
          <a:prstGeom prst="rect">
            <a:avLst/>
          </a:prstGeom>
          <a:noFill/>
          <a:ln w="76200">
            <a:solidFill>
              <a:srgbClr val="B151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55" y="2783786"/>
            <a:ext cx="3187319" cy="2222683"/>
          </a:xfrm>
          <a:prstGeom prst="rect">
            <a:avLst/>
          </a:prstGeom>
          <a:noFill/>
          <a:ln w="76200">
            <a:solidFill>
              <a:srgbClr val="B151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67" y="166567"/>
            <a:ext cx="3532576" cy="2510346"/>
          </a:xfrm>
          <a:prstGeom prst="rect">
            <a:avLst/>
          </a:prstGeom>
          <a:noFill/>
          <a:ln w="76200">
            <a:solidFill>
              <a:srgbClr val="B151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122" y="2964539"/>
            <a:ext cx="3187319" cy="2012394"/>
          </a:xfrm>
          <a:prstGeom prst="rect">
            <a:avLst/>
          </a:prstGeom>
          <a:noFill/>
          <a:ln w="76200">
            <a:solidFill>
              <a:srgbClr val="B151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7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" y="0"/>
            <a:ext cx="1894113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60063" y="156259"/>
            <a:ext cx="392090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12-летние  мальчишки и девчонки встали к заводским станкам.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5" y="156259"/>
            <a:ext cx="4824054" cy="2629155"/>
          </a:xfrm>
          <a:prstGeom prst="rect">
            <a:avLst/>
          </a:prstGeom>
          <a:noFill/>
          <a:ln w="76200">
            <a:solidFill>
              <a:srgbClr val="B151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6" y="2629154"/>
            <a:ext cx="3651347" cy="251434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93" y="1148764"/>
            <a:ext cx="2763101" cy="38384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76" y="2785413"/>
            <a:ext cx="2610000" cy="2314658"/>
          </a:xfrm>
          <a:prstGeom prst="rect">
            <a:avLst/>
          </a:prstGeom>
          <a:noFill/>
          <a:ln w="76200">
            <a:solidFill>
              <a:srgbClr val="B151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6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485900" y="1200150"/>
          <a:ext cx="61722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698" name="Picture 2" descr="https://avatars.mds.yandex.net/get-pdb/215709/a33de3eb-41ad-4b2c-a24f-9cd4b7876196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69721"/>
          </a:xfrm>
          <a:prstGeom prst="rect">
            <a:avLst/>
          </a:prstGeom>
          <a:noFill/>
        </p:spPr>
      </p:pic>
      <p:pic>
        <p:nvPicPr>
          <p:cNvPr id="37889" name="Picture 1" descr="C:\Users\User\Desktop\Конспекты Ленинград ВОВ\Никитина Н.В\clip_image008_thum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0039" y="225123"/>
            <a:ext cx="2967179" cy="2228184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3" name="Picture 5" descr="https://ds04.infourok.ru/uploads/ex/0766/0012a505-5e3a54a1/img10.jpg">
            <a:extLst>
              <a:ext uri="{FF2B5EF4-FFF2-40B4-BE49-F238E27FC236}">
                <a16:creationId xmlns:a16="http://schemas.microsoft.com/office/drawing/2014/main" id="{AD3ACE01-ABE7-1204-F71A-AE3D66F7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56" b="79"/>
          <a:stretch>
            <a:fillRect/>
          </a:stretch>
        </p:blipFill>
        <p:spPr bwMode="auto">
          <a:xfrm>
            <a:off x="121107" y="2348290"/>
            <a:ext cx="3755451" cy="2690194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Picture 3" descr="https://fs00.infourok.ru/images/doc/285/290231/img11.jpg">
            <a:extLst>
              <a:ext uri="{FF2B5EF4-FFF2-40B4-BE49-F238E27FC236}">
                <a16:creationId xmlns:a16="http://schemas.microsoft.com/office/drawing/2014/main" id="{05612A98-BEA6-1078-F695-36AD7414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1914" y="2482185"/>
            <a:ext cx="3653095" cy="2556299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0E08AB-CB42-3D2A-3240-599C0EF5F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51" y="105016"/>
            <a:ext cx="3106751" cy="2053045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2779474-1F78-F569-AC71-47C46B731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392" y="433812"/>
            <a:ext cx="2156624" cy="11772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338138" algn="just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пилили дрова и носили воду семьям красноармейцев.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E5DD5E-2527-4C70-39FC-20D96BEB5EBF}"/>
              </a:ext>
            </a:extLst>
          </p:cNvPr>
          <p:cNvSpPr/>
          <p:nvPr/>
        </p:nvSpPr>
        <p:spPr>
          <a:xfrm>
            <a:off x="3539777" y="1757154"/>
            <a:ext cx="2141271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Дети выступали перед ранеными в госпиталях, ухаживали за ними.</a:t>
            </a:r>
          </a:p>
        </p:txBody>
      </p:sp>
    </p:spTree>
    <p:extLst>
      <p:ext uri="{BB962C8B-B14F-4D97-AF65-F5344CB8AC3E}">
        <p14:creationId xmlns:p14="http://schemas.microsoft.com/office/powerpoint/2010/main" val="2733084436"/>
      </p:ext>
    </p:extLst>
  </p:cSld>
  <p:clrMapOvr>
    <a:masterClrMapping/>
  </p:clrMapOvr>
  <p:transition advTm="8019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706BAB-DDBA-7B81-C56C-45B83CEE1B5D}"/>
              </a:ext>
            </a:extLst>
          </p:cNvPr>
          <p:cNvSpPr/>
          <p:nvPr/>
        </p:nvSpPr>
        <p:spPr>
          <a:xfrm>
            <a:off x="-12228" y="0"/>
            <a:ext cx="231076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5" name="Содержимое 3" descr="1.jpg">
            <a:extLst>
              <a:ext uri="{FF2B5EF4-FFF2-40B4-BE49-F238E27FC236}">
                <a16:creationId xmlns:a16="http://schemas.microsoft.com/office/drawing/2014/main" id="{680E6AA0-C363-49C6-CA41-038DDC9CF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8542" y="70322"/>
            <a:ext cx="6753360" cy="4952187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8535BC-FBEF-9EE7-950A-F7342269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4" y="785410"/>
            <a:ext cx="1956569" cy="2990602"/>
          </a:xfr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ru-RU" sz="1350" b="1" dirty="0">
                <a:solidFill>
                  <a:srgbClr val="FF0000"/>
                </a:solidFill>
              </a:rPr>
              <a:t>                          </a:t>
            </a:r>
            <a:br>
              <a:rPr lang="ru-RU" sz="1350" b="1" dirty="0">
                <a:solidFill>
                  <a:srgbClr val="FF0000"/>
                </a:solidFill>
              </a:rPr>
            </a:br>
            <a:r>
              <a:rPr lang="ru-RU" sz="1350" b="1" dirty="0">
                <a:solidFill>
                  <a:srgbClr val="FF0000"/>
                </a:solidFill>
              </a:rPr>
              <a:t>  </a:t>
            </a:r>
            <a:br>
              <a:rPr lang="ru-RU" sz="1350" b="1" dirty="0">
                <a:solidFill>
                  <a:srgbClr val="FF0000"/>
                </a:solidFill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– не первая осада,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первый голод, холод и пожарищ дым;  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пережили люди Ленинграда,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все знают – было по плечу лишь им.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1415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3CF35B-9204-DD2C-777A-FD93CD45E7A2}"/>
              </a:ext>
            </a:extLst>
          </p:cNvPr>
          <p:cNvSpPr/>
          <p:nvPr/>
        </p:nvSpPr>
        <p:spPr>
          <a:xfrm>
            <a:off x="1" y="0"/>
            <a:ext cx="1828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5354C3-87D1-AB44-B22B-A0B0F629D6A2}"/>
              </a:ext>
            </a:extLst>
          </p:cNvPr>
          <p:cNvSpPr/>
          <p:nvPr/>
        </p:nvSpPr>
        <p:spPr>
          <a:xfrm>
            <a:off x="118413" y="51805"/>
            <a:ext cx="9025588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труд охраны и спасения города, обслуживания и спасения семьи выпал на долю ленинградских мальчиков и девочек. Они потушили десятки тысяч зажигалок, сброшенных с самолетов, они потушили не один пожар в городе, они дежурили морозными ночами на вышках.</a:t>
            </a:r>
          </a:p>
        </p:txBody>
      </p:sp>
      <p:pic>
        <p:nvPicPr>
          <p:cNvPr id="8" name="Picture 2" descr="C:\Users\User\Desktop\Конспекты Ленинград ВОВ\Никитина Н.В\у зенитки.jpg">
            <a:extLst>
              <a:ext uri="{FF2B5EF4-FFF2-40B4-BE49-F238E27FC236}">
                <a16:creationId xmlns:a16="http://schemas.microsoft.com/office/drawing/2014/main" id="{109AE90D-BD89-17D0-82D3-E80390DF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964" y="1541804"/>
            <a:ext cx="3944660" cy="3312026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6D3430-089D-37EA-8A2A-FD962F532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4" y="1541804"/>
            <a:ext cx="4501213" cy="3312026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8659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Детские лица войны. - СССР - ЭТАЛОН РОССИИ">
            <a:extLst>
              <a:ext uri="{FF2B5EF4-FFF2-40B4-BE49-F238E27FC236}">
                <a16:creationId xmlns:a16="http://schemas.microsoft.com/office/drawing/2014/main" id="{8C0F103E-9BF5-AD38-5D9B-FAE321ED9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43" y="157288"/>
            <a:ext cx="3251499" cy="2119192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F9CF220-4C81-C492-2B51-2BE21804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78" y="2492101"/>
            <a:ext cx="3333247" cy="2416984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EB0A7-B8C8-A652-CC0E-105C85CF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737" y="2741062"/>
            <a:ext cx="3155291" cy="2216099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Picture 1" descr="C:\Users\User\Desktop\Конспекты Ленинград ВОВ\Никитина Н.В\image8663995_thumb6.jpg">
            <a:extLst>
              <a:ext uri="{FF2B5EF4-FFF2-40B4-BE49-F238E27FC236}">
                <a16:creationId xmlns:a16="http://schemas.microsoft.com/office/drawing/2014/main" id="{5FF75049-263D-5110-944F-9F00ACDB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1125" y="258701"/>
            <a:ext cx="3393109" cy="2210618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4C810-04BB-044A-8959-01504B339F6F}"/>
              </a:ext>
            </a:extLst>
          </p:cNvPr>
          <p:cNvSpPr txBox="1"/>
          <p:nvPr/>
        </p:nvSpPr>
        <p:spPr>
          <a:xfrm>
            <a:off x="3674045" y="125069"/>
            <a:ext cx="1795909" cy="48320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Население Ленинграда голодало и замерзало. Но наступил Новый Год – праздник, который ждал каждый ребенок, даже в те суровые дни. Взрослые совершили настоящий подвиг – были организованы праздничные елки с подарками и сытным обедом. Для ленинградских мальчишек и девчонок это был незабываемый праздник.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54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EABE66-6D6F-0A7E-E430-930D65C682AA}"/>
              </a:ext>
            </a:extLst>
          </p:cNvPr>
          <p:cNvSpPr/>
          <p:nvPr/>
        </p:nvSpPr>
        <p:spPr>
          <a:xfrm>
            <a:off x="1" y="0"/>
            <a:ext cx="25907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0C8DE-2CA7-7E9B-5550-E6C6BBD9D3E4}"/>
              </a:ext>
            </a:extLst>
          </p:cNvPr>
          <p:cNvSpPr txBox="1"/>
          <p:nvPr/>
        </p:nvSpPr>
        <p:spPr>
          <a:xfrm>
            <a:off x="89494" y="63371"/>
            <a:ext cx="2383992" cy="50475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1400" b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Даже в жутких условиях блокадной жизни, когда не хватало еды, воды, дров, теплой одежды, многие дети учились. Местом учебы стали и некоторые бомбоубежища жилых зданий. Опасен и тяжел был путь в школу. Ведь на улицах часто рвались снаряды, и идти приходилось через снежные заносы. В школах и бомбоубежищах стоял такой мороз, что замерзали чернила. Ученики сидели в нетопленном классе, голодные, в пальто, шапках и рукавицах. Руки мерзли, а мел выскакивал из пальцев.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Содержимое 5" descr="Рисунок3.png">
            <a:extLst>
              <a:ext uri="{FF2B5EF4-FFF2-40B4-BE49-F238E27FC236}">
                <a16:creationId xmlns:a16="http://schemas.microsoft.com/office/drawing/2014/main" id="{A8392D54-964D-6B52-CD49-0070ABCC20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2979" y="2409928"/>
            <a:ext cx="3944577" cy="2842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78AA96-37C8-9430-2136-8DA797291C9D}"/>
              </a:ext>
            </a:extLst>
          </p:cNvPr>
          <p:cNvSpPr txBox="1"/>
          <p:nvPr/>
        </p:nvSpPr>
        <p:spPr>
          <a:xfrm>
            <a:off x="2835007" y="2174982"/>
            <a:ext cx="627841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12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Однажды учительница задала классу вопрос: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Что зимой падает с неба?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ученик сказал: «Бомбы, осколки, снаряды и кирпичи». И никто не вспомнил о снеге…</a:t>
            </a:r>
            <a:endParaRPr lang="ru-RU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" descr="C:\Users\User\Desktop\Конспекты Ленинград ВОВ\Никитина Н.В\Blokadnij-Lenngrad.jpg">
            <a:extLst>
              <a:ext uri="{FF2B5EF4-FFF2-40B4-BE49-F238E27FC236}">
                <a16:creationId xmlns:a16="http://schemas.microsoft.com/office/drawing/2014/main" id="{06CBCFC6-4F3C-F611-3F5C-643D5524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7515" t="51270"/>
          <a:stretch>
            <a:fillRect/>
          </a:stretch>
        </p:blipFill>
        <p:spPr bwMode="auto">
          <a:xfrm>
            <a:off x="6411143" y="3074327"/>
            <a:ext cx="2605609" cy="184699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8" name="Picture 2" descr="Жители блокадного Ленинграда. СПАСИБО ДЕДУ ЗА ПОБЕДУ!">
            <a:extLst>
              <a:ext uri="{FF2B5EF4-FFF2-40B4-BE49-F238E27FC236}">
                <a16:creationId xmlns:a16="http://schemas.microsoft.com/office/drawing/2014/main" id="{5047CF68-019D-4B47-5125-4C654B90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1898" y="207957"/>
            <a:ext cx="2885950" cy="1901120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B5714C-2B7A-FD51-1613-9B81B9CDA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129" y="215066"/>
            <a:ext cx="2525972" cy="1886901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0472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639D4-96A2-4BEE-158B-CA66B553B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85" y="15330"/>
            <a:ext cx="6863285" cy="51435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1A610A-1AEF-A81B-5435-3934F3D7E988}"/>
              </a:ext>
            </a:extLst>
          </p:cNvPr>
          <p:cNvSpPr/>
          <p:nvPr/>
        </p:nvSpPr>
        <p:spPr>
          <a:xfrm>
            <a:off x="0" y="0"/>
            <a:ext cx="2261285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68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0" y="0"/>
            <a:ext cx="2261285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2358" y="3972431"/>
            <a:ext cx="22736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000" dirty="0">
                <a:solidFill>
                  <a:schemeClr val="bg1"/>
                </a:solidFill>
                <a:latin typeface="Arial Black" pitchFamily="34" charset="0"/>
              </a:rPr>
              <a:t>Прорыв блокады Ленинграда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43" y="198410"/>
            <a:ext cx="6771835" cy="486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0880" y="937142"/>
            <a:ext cx="2000752" cy="8309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18 </a:t>
            </a:r>
            <a:r>
              <a:rPr lang="ru-RU" sz="2400" b="1" dirty="0">
                <a:latin typeface="Arial Black" pitchFamily="34" charset="0"/>
              </a:rPr>
              <a:t>января 1943 года</a:t>
            </a:r>
            <a:r>
              <a:rPr lang="ru-RU" sz="24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209" y="44590"/>
            <a:ext cx="21245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600" dirty="0">
                <a:solidFill>
                  <a:schemeClr val="bg1"/>
                </a:solidFill>
                <a:latin typeface="Arial Black" pitchFamily="34" charset="0"/>
              </a:rPr>
              <a:t>Операция «Искра»</a:t>
            </a:r>
          </a:p>
        </p:txBody>
      </p:sp>
    </p:spTree>
    <p:extLst>
      <p:ext uri="{BB962C8B-B14F-4D97-AF65-F5344CB8AC3E}">
        <p14:creationId xmlns:p14="http://schemas.microsoft.com/office/powerpoint/2010/main" val="3247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  <a:solidFill>
            <a:schemeClr val="accent2">
              <a:lumMod val="40000"/>
              <a:lumOff val="60000"/>
            </a:schemeClr>
          </a:solidFill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  <a:grpFill/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grpFill/>
          </p:spPr>
        </p:pic>
      </p:grpSp>
      <p:sp>
        <p:nvSpPr>
          <p:cNvPr id="5" name="Прямоугольник 4"/>
          <p:cNvSpPr/>
          <p:nvPr/>
        </p:nvSpPr>
        <p:spPr>
          <a:xfrm>
            <a:off x="-5864" y="-15330"/>
            <a:ext cx="2261285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992" y="1430814"/>
            <a:ext cx="2026150" cy="5847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Arial Black" pitchFamily="34" charset="0"/>
              </a:rPr>
              <a:t>14 – 27</a:t>
            </a:r>
            <a:r>
              <a:rPr lang="ru-RU" sz="16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latin typeface="Arial Black" pitchFamily="34" charset="0"/>
              </a:rPr>
              <a:t>января </a:t>
            </a:r>
          </a:p>
          <a:p>
            <a:pPr algn="just"/>
            <a:r>
              <a:rPr lang="ru-RU" sz="1600" b="1" dirty="0">
                <a:latin typeface="Arial Black" pitchFamily="34" charset="0"/>
              </a:rPr>
              <a:t>1944 года</a:t>
            </a:r>
            <a:r>
              <a:rPr lang="ru-RU" sz="1600" b="1" dirty="0">
                <a:latin typeface="Arial Black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4992" y="225574"/>
            <a:ext cx="227364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Операция «Январский </a:t>
            </a:r>
          </a:p>
          <a:p>
            <a:pPr algn="ctr">
              <a:tabLst>
                <a:tab pos="533400" algn="l"/>
              </a:tabLst>
            </a:pPr>
            <a:r>
              <a:rPr lang="ru-RU" sz="2300" dirty="0">
                <a:solidFill>
                  <a:schemeClr val="bg1"/>
                </a:solidFill>
                <a:latin typeface="Arial Black" pitchFamily="34" charset="0"/>
              </a:rPr>
              <a:t>гром»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8" y="2784924"/>
            <a:ext cx="4037773" cy="222154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77" y="2784924"/>
            <a:ext cx="3980645" cy="222154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74" y="148899"/>
            <a:ext cx="3053801" cy="239956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63" y="153112"/>
            <a:ext cx="2536159" cy="241138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1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47" y="1045473"/>
            <a:ext cx="6543303" cy="396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657846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8798" y="59354"/>
            <a:ext cx="6157399" cy="76944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tabLst>
                <a:tab pos="533400" algn="l"/>
              </a:tabLst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Гатчины от фашистских оккупантов.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773E59-F94E-0000-37F7-0EF22090F91B}"/>
              </a:ext>
            </a:extLst>
          </p:cNvPr>
          <p:cNvSpPr/>
          <p:nvPr/>
        </p:nvSpPr>
        <p:spPr>
          <a:xfrm>
            <a:off x="101940" y="2083693"/>
            <a:ext cx="2443907" cy="8309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января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 года </a:t>
            </a:r>
          </a:p>
        </p:txBody>
      </p:sp>
    </p:spTree>
    <p:extLst>
      <p:ext uri="{BB962C8B-B14F-4D97-AF65-F5344CB8AC3E}">
        <p14:creationId xmlns:p14="http://schemas.microsoft.com/office/powerpoint/2010/main" val="817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52" y="187424"/>
            <a:ext cx="3601785" cy="239965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38" y="2798311"/>
            <a:ext cx="3476601" cy="21730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325127" cy="517416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8FD2E98-80CB-F47E-72DD-265D97B1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9" y="137031"/>
            <a:ext cx="3221360" cy="241602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54E2064-F5FF-E350-EC71-531BDA9E4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" y="2798311"/>
            <a:ext cx="3406116" cy="21730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2F6A29CB-C877-4CF3-F830-AA1AC749939A}"/>
              </a:ext>
            </a:extLst>
          </p:cNvPr>
          <p:cNvSpPr txBox="1">
            <a:spLocks/>
          </p:cNvSpPr>
          <p:nvPr/>
        </p:nvSpPr>
        <p:spPr>
          <a:xfrm>
            <a:off x="7015137" y="101015"/>
            <a:ext cx="2072201" cy="49721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9F5FCF"/>
            </a:solidFill>
          </a:ln>
        </p:spPr>
        <p:txBody>
          <a:bodyPr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смотря на голод и холод, ленинградцы выстояли и победили.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 года – день великого ликования ленинградцев, которого упорно ждали все его защитники 900 долгих дней и ночей.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 объявило: </a:t>
            </a:r>
            <a:r>
              <a:rPr lang="ru-RU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Ленинград освобожден от вражеской блокады!».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выбежали на улицу, кричали: «Ура!»,  поздравляли друг друга. В честь выигранного сражения над Невой прогремели 24 залпа торжественного салюта.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5C9576-BFB2-D77C-E53F-211BFEFAC665}"/>
              </a:ext>
            </a:extLst>
          </p:cNvPr>
          <p:cNvSpPr/>
          <p:nvPr/>
        </p:nvSpPr>
        <p:spPr>
          <a:xfrm>
            <a:off x="1" y="0"/>
            <a:ext cx="1894113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FCC806B-82CA-E997-C036-72160965FADD}"/>
              </a:ext>
            </a:extLst>
          </p:cNvPr>
          <p:cNvSpPr txBox="1">
            <a:spLocks/>
          </p:cNvSpPr>
          <p:nvPr/>
        </p:nvSpPr>
        <p:spPr>
          <a:xfrm>
            <a:off x="101965" y="56946"/>
            <a:ext cx="8940069" cy="14692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80 лет. Но подвиг, совершенный ленинградцами в годы блокады, навсегда останется в нашей памяти в названиях улиц и площадей, в памятниках и мемориальных комплексах. В суровые дни блокады умерло от голода более 600 тысяч человек. Многие из них похоронены на Пискарёвском – мемориальном кладбище – это священное место для каждого ленинградца. Здесь похоронены сотни тысяч защитников и жителей города, погибших в годы блокады. </a:t>
            </a:r>
          </a:p>
          <a:p>
            <a:pPr algn="just">
              <a:lnSpc>
                <a:spcPct val="10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Скорбная тишина стоит над длинными холмами братских могил. Горит вечный огонь.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Irina\Desktop\блокада\1442721_20120127145541.gif">
            <a:extLst>
              <a:ext uri="{FF2B5EF4-FFF2-40B4-BE49-F238E27FC236}">
                <a16:creationId xmlns:a16="http://schemas.microsoft.com/office/drawing/2014/main" id="{559B7B45-3E7D-BE8E-FC1A-DB7382BC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111" y="1677085"/>
            <a:ext cx="4156077" cy="3315522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Picture 5" descr="C:\Users\Irina\Desktop\блокада\imgB.jpg">
            <a:extLst>
              <a:ext uri="{FF2B5EF4-FFF2-40B4-BE49-F238E27FC236}">
                <a16:creationId xmlns:a16="http://schemas.microsoft.com/office/drawing/2014/main" id="{64BABA25-30AB-6C0F-0511-BD514BA5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0858" y="1693358"/>
            <a:ext cx="2909629" cy="3356603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4D593F92-53EA-6B75-6BA1-34D04925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60" y="1693358"/>
            <a:ext cx="1478859" cy="273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599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_4cdac_37fd3d40_XL.jpg">
            <a:extLst>
              <a:ext uri="{FF2B5EF4-FFF2-40B4-BE49-F238E27FC236}">
                <a16:creationId xmlns:a16="http://schemas.microsoft.com/office/drawing/2014/main" id="{EDAFDC95-A252-3CFF-1F82-3C1AC36854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41" y="105661"/>
            <a:ext cx="6559415" cy="5005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A2109-302B-0F19-3C75-E1823C16990C}"/>
              </a:ext>
            </a:extLst>
          </p:cNvPr>
          <p:cNvSpPr txBox="1"/>
          <p:nvPr/>
        </p:nvSpPr>
        <p:spPr>
          <a:xfrm>
            <a:off x="6288967" y="764327"/>
            <a:ext cx="2724198" cy="43088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ln w="50800"/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n w="50800"/>
                <a:latin typeface="Times New Roman" panose="02020603050405020304" pitchFamily="18" charset="0"/>
                <a:cs typeface="Times New Roman" pitchFamily="18" charset="0"/>
              </a:rPr>
              <a:t>Здесь лежат ленинградцы.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горожане — мужчины, женщины, дети. Рядом с ними солдаты -красноармейцы.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Всею жизнью своею они защищали тебя, Ленинград, Колыбель революции. Их имён благородных мы здесь перечислить не сможем, так их много под вечной охраной гранита. Но знай, внимающий этим камням: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 и ничто не забыто».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1D9C1-1C90-3960-D859-5122321E0125}"/>
              </a:ext>
            </a:extLst>
          </p:cNvPr>
          <p:cNvSpPr txBox="1"/>
          <p:nvPr/>
        </p:nvSpPr>
        <p:spPr>
          <a:xfrm>
            <a:off x="3604973" y="32594"/>
            <a:ext cx="540819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стена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Пискарёвского кладбища: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забыто»</a:t>
            </a:r>
          </a:p>
        </p:txBody>
      </p:sp>
    </p:spTree>
    <p:extLst>
      <p:ext uri="{BB962C8B-B14F-4D97-AF65-F5344CB8AC3E}">
        <p14:creationId xmlns:p14="http://schemas.microsoft.com/office/powerpoint/2010/main" val="290315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DB5AA4-BE0B-62C7-7F8A-ABAFC731D7CE}"/>
              </a:ext>
            </a:extLst>
          </p:cNvPr>
          <p:cNvSpPr/>
          <p:nvPr/>
        </p:nvSpPr>
        <p:spPr>
          <a:xfrm>
            <a:off x="-12228" y="0"/>
            <a:ext cx="231076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5" name="Picture 1" descr="C:\Users\User\Desktop\Конспекты Ленинград ВОВ\Никитина Н.В\у разрушенного дома.jpg">
            <a:extLst>
              <a:ext uri="{FF2B5EF4-FFF2-40B4-BE49-F238E27FC236}">
                <a16:creationId xmlns:a16="http://schemas.microsoft.com/office/drawing/2014/main" id="{EE7E838A-953D-A4C8-1DB9-33DE2CB6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0982" y="83591"/>
            <a:ext cx="3878118" cy="3314693"/>
          </a:xfrm>
          <a:prstGeom prst="rect">
            <a:avLst/>
          </a:prstGeom>
          <a:noFill/>
          <a:ln w="76200">
            <a:solidFill>
              <a:srgbClr val="B1510F"/>
            </a:solidFill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02E64AE-6CF8-D776-3EFE-AA1C1199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93" y="83591"/>
            <a:ext cx="2932670" cy="4810491"/>
          </a:xfrm>
          <a:prstGeom prst="rect">
            <a:avLst/>
          </a:prstGeom>
          <a:ln w="76200">
            <a:solidFill>
              <a:srgbClr val="B1510F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B725BC-3DC0-52E4-0802-D3244563061D}"/>
              </a:ext>
            </a:extLst>
          </p:cNvPr>
          <p:cNvSpPr txBox="1"/>
          <p:nvPr/>
        </p:nvSpPr>
        <p:spPr>
          <a:xfrm>
            <a:off x="55122" y="3582581"/>
            <a:ext cx="5964596" cy="147732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Блокада Ленинграда — одно из самых трагических событий в истории Великой Отечественной Войны. 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Блокада длилась 900 дней (2,5 года), начиная с 8 сентября 1941 года по 27 января 1944 года. 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Бомбёжки и голод унесли жизни 1,5 миллиона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554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060A3-8CC5-AA3A-323D-41812C13DAA1}"/>
              </a:ext>
            </a:extLst>
          </p:cNvPr>
          <p:cNvSpPr/>
          <p:nvPr/>
        </p:nvSpPr>
        <p:spPr>
          <a:xfrm>
            <a:off x="0" y="-1"/>
            <a:ext cx="2909455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FC331F-4BC6-BEC4-D3CF-4198CF2D7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5" y="98734"/>
            <a:ext cx="4853592" cy="36401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72F943-A3C5-99E5-B40A-B666C525F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528" y="131484"/>
            <a:ext cx="3835217" cy="2414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3A2A2A-FBF0-8D02-3764-1531FBDA412B}"/>
              </a:ext>
            </a:extLst>
          </p:cNvPr>
          <p:cNvSpPr txBox="1"/>
          <p:nvPr/>
        </p:nvSpPr>
        <p:spPr>
          <a:xfrm>
            <a:off x="192037" y="3767629"/>
            <a:ext cx="882748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ассивная доломитовая стена с фигурами летящих журавлей, длиной 27 метров. Скульптурные группы птиц созданы из бронзы. Надпись на стене призывает нынешние поколения вечно помнить о подвиге павших героев, защитников города от фашистов.</a:t>
            </a:r>
          </a:p>
          <a:p>
            <a:r>
              <a:rPr lang="ru-RU" sz="16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Застывшая в поклоне фигура бронзовой девушки – символ вечной скорби по жертвам фашизма, мирным жителям-блокадникам и погибшим от ранений воинам Красной Армии.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90715B-9A64-807B-DF70-1513FB21D4CB}"/>
              </a:ext>
            </a:extLst>
          </p:cNvPr>
          <p:cNvSpPr/>
          <p:nvPr/>
        </p:nvSpPr>
        <p:spPr>
          <a:xfrm>
            <a:off x="3266955" y="81133"/>
            <a:ext cx="1864725" cy="516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«Журавли»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A27B776-E668-90C1-F5D0-5CA5CDC83644}"/>
              </a:ext>
            </a:extLst>
          </p:cNvPr>
          <p:cNvSpPr/>
          <p:nvPr/>
        </p:nvSpPr>
        <p:spPr>
          <a:xfrm>
            <a:off x="5083323" y="2645495"/>
            <a:ext cx="3955422" cy="1022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963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кажется порою что солдаты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кровавых не пришедшие с полей,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 землю нашу полегли когда-то,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превратились в белых журавлей…</a:t>
            </a:r>
          </a:p>
        </p:txBody>
      </p:sp>
    </p:spTree>
    <p:extLst>
      <p:ext uri="{BB962C8B-B14F-4D97-AF65-F5344CB8AC3E}">
        <p14:creationId xmlns:p14="http://schemas.microsoft.com/office/powerpoint/2010/main" val="3863879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628455-F5CC-E713-6710-796FF809EEA6}"/>
              </a:ext>
            </a:extLst>
          </p:cNvPr>
          <p:cNvSpPr/>
          <p:nvPr/>
        </p:nvSpPr>
        <p:spPr>
          <a:xfrm>
            <a:off x="0" y="-1"/>
            <a:ext cx="2909455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3" name="Picture 7" descr="C:\Users\Irina\Desktop\блокада\268-11.jpg">
            <a:extLst>
              <a:ext uri="{FF2B5EF4-FFF2-40B4-BE49-F238E27FC236}">
                <a16:creationId xmlns:a16="http://schemas.microsoft.com/office/drawing/2014/main" id="{4CECCD48-5507-AEF3-7757-04F512AB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04" y="290467"/>
            <a:ext cx="2316327" cy="329162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AE75CA-366C-75CA-8302-FEBAB0A2EC1B}"/>
              </a:ext>
            </a:extLst>
          </p:cNvPr>
          <p:cNvSpPr/>
          <p:nvPr/>
        </p:nvSpPr>
        <p:spPr>
          <a:xfrm>
            <a:off x="177103" y="3789169"/>
            <a:ext cx="2316327" cy="9407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детям блокадного Ленинграда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816FC5-4B4F-EFB9-E73D-202CA7478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833" y="593754"/>
            <a:ext cx="5960063" cy="39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68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A30205-5C7F-B69D-57C2-4E6B22BB749F}"/>
              </a:ext>
            </a:extLst>
          </p:cNvPr>
          <p:cNvSpPr/>
          <p:nvPr/>
        </p:nvSpPr>
        <p:spPr>
          <a:xfrm>
            <a:off x="1" y="-1"/>
            <a:ext cx="2527300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5F170-F5AB-6522-4D8E-683318527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43" y="0"/>
            <a:ext cx="7713707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2C53F6-AD6E-1153-EB19-3661CB3EF467}"/>
              </a:ext>
            </a:extLst>
          </p:cNvPr>
          <p:cNvSpPr txBox="1"/>
          <p:nvPr/>
        </p:nvSpPr>
        <p:spPr>
          <a:xfrm>
            <a:off x="85519" y="541896"/>
            <a:ext cx="1500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385851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762BE2-3F40-6FF3-60A0-0E96DE12A17F}"/>
              </a:ext>
            </a:extLst>
          </p:cNvPr>
          <p:cNvSpPr/>
          <p:nvPr/>
        </p:nvSpPr>
        <p:spPr>
          <a:xfrm>
            <a:off x="1" y="-1"/>
            <a:ext cx="5321808" cy="51636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EB77EC-6F62-8C03-3FB3-B9499111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259" y="128193"/>
            <a:ext cx="6440271" cy="4727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7A98C-002F-366C-0136-DE81BC25F4DC}"/>
              </a:ext>
            </a:extLst>
          </p:cNvPr>
          <p:cNvSpPr txBox="1"/>
          <p:nvPr/>
        </p:nvSpPr>
        <p:spPr>
          <a:xfrm>
            <a:off x="128569" y="128193"/>
            <a:ext cx="2351122" cy="42780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посвящён юным ленинградцам, погибшим в годы блокады. Вокруг каменного цветка посажено 900 берёз, символизирующих 900 блокадных дней. Сквозь асфальт пробивается стебель цветка высотою 15 метров. В середине цветка изображение мальчика – ребенка, а на лепестках цветка слова «Пусть всегда будет солнце!». 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6190-7EEF-3CDB-0D46-0719004E5D8E}"/>
              </a:ext>
            </a:extLst>
          </p:cNvPr>
          <p:cNvSpPr txBox="1"/>
          <p:nvPr/>
        </p:nvSpPr>
        <p:spPr>
          <a:xfrm>
            <a:off x="128569" y="4775925"/>
            <a:ext cx="8883864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«Цветок жизни» возвышается на высоком берегу небольшой речки Лубья.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22428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C8A387-CB8C-3BAE-1E03-1017A208C4A1}"/>
              </a:ext>
            </a:extLst>
          </p:cNvPr>
          <p:cNvSpPr/>
          <p:nvPr/>
        </p:nvSpPr>
        <p:spPr>
          <a:xfrm>
            <a:off x="0" y="35770"/>
            <a:ext cx="2355073" cy="5071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«Потомок знай! В суровые года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Верны народу, долгу и Отчизне.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торосы Ладожского льда,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Отсюда мы вели Дорогу жизни.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Чтоб жизнь не умирала никогда».</a:t>
            </a:r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3" name="Picture 2" descr="C:\Users\Irina\Desktop\блокада\p8070174.jpg">
            <a:extLst>
              <a:ext uri="{FF2B5EF4-FFF2-40B4-BE49-F238E27FC236}">
                <a16:creationId xmlns:a16="http://schemas.microsoft.com/office/drawing/2014/main" id="{5EDE756C-3398-7D76-909B-3AD710EE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6064" y="71541"/>
            <a:ext cx="6707936" cy="5071959"/>
          </a:xfrm>
          <a:prstGeom prst="rect">
            <a:avLst/>
          </a:prstGeom>
          <a:noFill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8265808-D7B6-0934-5DA5-8A4E50A77BC0}"/>
              </a:ext>
            </a:extLst>
          </p:cNvPr>
          <p:cNvSpPr txBox="1">
            <a:spLocks/>
          </p:cNvSpPr>
          <p:nvPr/>
        </p:nvSpPr>
        <p:spPr>
          <a:xfrm>
            <a:off x="2716885" y="4484612"/>
            <a:ext cx="5803809" cy="5873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500" dirty="0"/>
            </a:b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«Разорванное кольцо» посвящённый «Дороге жизни»</a:t>
            </a:r>
            <a:b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896189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78EAFA-B0F4-D9B9-50AB-650366527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983" y="151304"/>
            <a:ext cx="5448795" cy="36857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130B8B-1A26-9732-C64B-12831CCE1F32}"/>
              </a:ext>
            </a:extLst>
          </p:cNvPr>
          <p:cNvSpPr/>
          <p:nvPr/>
        </p:nvSpPr>
        <p:spPr>
          <a:xfrm>
            <a:off x="1" y="-1"/>
            <a:ext cx="2527300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Петербурге открыта мемориальная доска в память о Тане. «В этом доме Таня Савичева написала блокадный дневник. 1941-1942 годы», — написано на доске в память о ленинградской девочке.</a:t>
            </a:r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9F7B09F-0A66-A19C-4820-F1E714CB9BBB}"/>
              </a:ext>
            </a:extLst>
          </p:cNvPr>
          <p:cNvSpPr/>
          <p:nvPr/>
        </p:nvSpPr>
        <p:spPr>
          <a:xfrm>
            <a:off x="4460167" y="4085167"/>
            <a:ext cx="4166592" cy="5912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Тане Савичевой.</a:t>
            </a:r>
          </a:p>
        </p:txBody>
      </p:sp>
      <p:pic>
        <p:nvPicPr>
          <p:cNvPr id="2" name="Picture 2" descr="C:\Users\Irina\Desktop\блокада\blokada11.jpg">
            <a:extLst>
              <a:ext uri="{FF2B5EF4-FFF2-40B4-BE49-F238E27FC236}">
                <a16:creationId xmlns:a16="http://schemas.microsoft.com/office/drawing/2014/main" id="{492990A1-A7B8-C93A-0DF8-22E147948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97" y="322343"/>
            <a:ext cx="2622503" cy="191442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6" name="Picture 4" descr="untitlввed">
            <a:extLst>
              <a:ext uri="{FF2B5EF4-FFF2-40B4-BE49-F238E27FC236}">
                <a16:creationId xmlns:a16="http://schemas.microsoft.com/office/drawing/2014/main" id="{2E9C547F-7EB4-0B5C-A722-0EF5D993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1600" y="3125402"/>
            <a:ext cx="1251235" cy="1866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1655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Город Санкт-Петербург, информация о городе">
            <a:extLst>
              <a:ext uri="{FF2B5EF4-FFF2-40B4-BE49-F238E27FC236}">
                <a16:creationId xmlns:a16="http://schemas.microsoft.com/office/drawing/2014/main" id="{388EBEBA-ED51-A6D2-AD5D-AE0AF3F1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92" y="89356"/>
            <a:ext cx="9078216" cy="50390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1D38EC-6BD9-9717-B847-DC1FCF5568F8}"/>
              </a:ext>
            </a:extLst>
          </p:cNvPr>
          <p:cNvSpPr txBox="1"/>
          <p:nvPr/>
        </p:nvSpPr>
        <p:spPr>
          <a:xfrm>
            <a:off x="4464552" y="4407813"/>
            <a:ext cx="4572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мужество и героизм город Ленинград получил звание Город – герой.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6063AA-9822-8B87-7DB0-9EABC38F1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20" y="164178"/>
            <a:ext cx="4013953" cy="19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85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белиск &quot;Городу-Герою Ленинграду&quot; QuickiWiki">
            <a:extLst>
              <a:ext uri="{FF2B5EF4-FFF2-40B4-BE49-F238E27FC236}">
                <a16:creationId xmlns:a16="http://schemas.microsoft.com/office/drawing/2014/main" id="{20CE6880-D2A3-E2FD-A370-5C0FF23E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88194"/>
            <a:ext cx="9143999" cy="5331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008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4A45F-F96C-F78D-F12F-57BA7327C33E}"/>
              </a:ext>
            </a:extLst>
          </p:cNvPr>
          <p:cNvSpPr/>
          <p:nvPr/>
        </p:nvSpPr>
        <p:spPr>
          <a:xfrm>
            <a:off x="0" y="-20163"/>
            <a:ext cx="2527300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Неугасима память поколений</a:t>
            </a:r>
          </a:p>
          <a:p>
            <a:pPr algn="just"/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память тех, кого так свято чтим,</a:t>
            </a:r>
          </a:p>
          <a:p>
            <a:pPr algn="just"/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Давайте, люди, встанем на мгновенье</a:t>
            </a:r>
          </a:p>
          <a:p>
            <a:pPr algn="just"/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скорби постоим и помолчим.</a:t>
            </a:r>
          </a:p>
        </p:txBody>
      </p:sp>
      <p:pic>
        <p:nvPicPr>
          <p:cNvPr id="3" name="Picture 2" descr="C:\Users\Irina\Desktop\блокада\8ebab0.jpg">
            <a:extLst>
              <a:ext uri="{FF2B5EF4-FFF2-40B4-BE49-F238E27FC236}">
                <a16:creationId xmlns:a16="http://schemas.microsoft.com/office/drawing/2014/main" id="{CB7B873B-77F5-A5F7-B9B9-C02806689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1" y="46049"/>
            <a:ext cx="6616698" cy="5097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543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317278-A9DA-2D5C-A886-4B9848DE698C}"/>
              </a:ext>
            </a:extLst>
          </p:cNvPr>
          <p:cNvSpPr/>
          <p:nvPr/>
        </p:nvSpPr>
        <p:spPr>
          <a:xfrm>
            <a:off x="1" y="-1"/>
            <a:ext cx="2527300" cy="5163663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6" name="Picture 2" descr="C:\Users\Irina\Desktop\блокада\img81.jpg">
            <a:extLst>
              <a:ext uri="{FF2B5EF4-FFF2-40B4-BE49-F238E27FC236}">
                <a16:creationId xmlns:a16="http://schemas.microsoft.com/office/drawing/2014/main" id="{6B2D0E2A-1275-2094-1CB5-91677964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0" y="210098"/>
            <a:ext cx="6616699" cy="472330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FB659-7703-615F-E923-8D0B4948A9F1}"/>
              </a:ext>
            </a:extLst>
          </p:cNvPr>
          <p:cNvSpPr txBox="1"/>
          <p:nvPr/>
        </p:nvSpPr>
        <p:spPr>
          <a:xfrm>
            <a:off x="124991" y="1427668"/>
            <a:ext cx="22563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войну солдаты город защищали,</a:t>
            </a:r>
            <a:b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жить в родной Отчизне мы могли.</a:t>
            </a:r>
            <a:b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нас с тобою жизнь они отдали,</a:t>
            </a:r>
            <a:b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в мире больше не было войны.</a:t>
            </a:r>
            <a:endParaRPr lang="ru-RU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>
            <a:normAutofit/>
          </a:bodyPr>
          <a:lstStyle/>
          <a:p>
            <a:pPr marL="411480" indent="-308610" defTabSz="68580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1500" dirty="0"/>
          </a:p>
        </p:txBody>
      </p:sp>
      <p:pic>
        <p:nvPicPr>
          <p:cNvPr id="5" name="Picture 7" descr="C:\Users\Irina\Desktop\блокада\v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436" y="97163"/>
            <a:ext cx="6624466" cy="494917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435E7-FDC0-F466-AF33-69977B6DE58C}"/>
              </a:ext>
            </a:extLst>
          </p:cNvPr>
          <p:cNvSpPr txBox="1"/>
          <p:nvPr/>
        </p:nvSpPr>
        <p:spPr>
          <a:xfrm>
            <a:off x="154593" y="576168"/>
            <a:ext cx="2118250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B1510F"/>
            </a:solidFill>
          </a:ln>
        </p:spPr>
        <p:txBody>
          <a:bodyPr wrap="square">
            <a:spAutoFit/>
          </a:bodyPr>
          <a:lstStyle/>
          <a:p>
            <a:pPr algn="just" defTabSz="685800"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фашисты без объявления войны перешли границу Советского Союза. В то время наша страна называлась СССР и занимала большую территорию.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C4CA48-0F08-E08C-C98C-ED572533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E6167C-298A-D7DC-EA36-B3DEF425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847" y="269236"/>
            <a:ext cx="5847732" cy="16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1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885" y="35899"/>
            <a:ext cx="2730515" cy="507170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сентября город был блокирован фашистскими войсками. Не сумев захватить город, противник решил сломить город Ленинград блокадой, бомбардировками с воздуха.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карту. Там где земля нарисована коричневым цветом находились войска фашистов. Они стремились взять город Ленинград в кольцо.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Picture 1" descr="C:\Users\Irina\Desktop\блокада\0008-011-Posmotri-na-kart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2348" y="35898"/>
            <a:ext cx="6200767" cy="50717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64" y="22160"/>
            <a:ext cx="6337402" cy="504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22160"/>
            <a:ext cx="2590799" cy="5143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Фашисты считали, что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Москва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это сердце России, а 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Ленинград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ее душа. Как человек не может жить без души, так и страна потеряет свой боевой дух, когда лишится Ленинграда. Поэтому один из основных ударов фашисты направили на город Ленинград, чтобы стереть его с лица земли.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827" y="91049"/>
            <a:ext cx="2695715" cy="4961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/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27" y="4645744"/>
            <a:ext cx="525448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«Кольцо вокруг города сомкнулось»</a:t>
            </a:r>
          </a:p>
        </p:txBody>
      </p:sp>
    </p:spTree>
    <p:extLst>
      <p:ext uri="{BB962C8B-B14F-4D97-AF65-F5344CB8AC3E}">
        <p14:creationId xmlns:p14="http://schemas.microsoft.com/office/powerpoint/2010/main" val="29085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5CBBB-4BDF-A571-9BD8-32F72E04EDFF}"/>
              </a:ext>
            </a:extLst>
          </p:cNvPr>
          <p:cNvSpPr/>
          <p:nvPr/>
        </p:nvSpPr>
        <p:spPr>
          <a:xfrm>
            <a:off x="0" y="0"/>
            <a:ext cx="21208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BE3C075-397C-6E63-C0D7-D40529711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8642" r="5801" b="7531"/>
          <a:stretch/>
        </p:blipFill>
        <p:spPr bwMode="auto">
          <a:xfrm>
            <a:off x="125545" y="2537055"/>
            <a:ext cx="3659407" cy="250730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84A135D-F365-C884-67E4-692AC9B9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3" y="99141"/>
            <a:ext cx="3659406" cy="249767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C:\Users\Irina\Desktop\блокада\leningrad-02.jpg">
            <a:extLst>
              <a:ext uri="{FF2B5EF4-FFF2-40B4-BE49-F238E27FC236}">
                <a16:creationId xmlns:a16="http://schemas.microsoft.com/office/drawing/2014/main" id="{94D1456C-0ABC-1DE0-F9B8-9C9AD95C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7813" y="158347"/>
            <a:ext cx="2572179" cy="3396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5A3D0-A533-DE94-837B-0448EEEA88E5}"/>
              </a:ext>
            </a:extLst>
          </p:cNvPr>
          <p:cNvSpPr txBox="1"/>
          <p:nvPr/>
        </p:nvSpPr>
        <p:spPr>
          <a:xfrm>
            <a:off x="6777309" y="158347"/>
            <a:ext cx="2241146" cy="33239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Знаете ли вы, что такое блокада?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Враги не просто подошли близко к Ленинграду. Им удалось окружить его. А из окруженного города нельзя выехать ни на поезде, ни на машине. И приехать теперь никто не мог в окруженный Ленинград. А когда город окружен врагами, это и значит, что он в блокаде.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708B23-4922-324F-F781-1933A037755A}"/>
              </a:ext>
            </a:extLst>
          </p:cNvPr>
          <p:cNvSpPr/>
          <p:nvPr/>
        </p:nvSpPr>
        <p:spPr>
          <a:xfrm>
            <a:off x="4131246" y="3790707"/>
            <a:ext cx="4887209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жителей Ленинграда 8 сентября 1941 года начался настоящий ад, когда гитлеровские войска замкнули кольцо, и тогда Ленинград стал полем боя. Фашисты подошли так близко, что могли рассматривать город в бинокль.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E50887-33B5-FDFD-D0EB-6A9410D1FA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Рисунок 2" descr="Изображение выглядит как Шрифт, Графика, графический дизайн, тип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7BC210C-454F-54DB-6A0A-CC75EB8BE5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453" y="4747596"/>
              <a:ext cx="1496413" cy="258873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ый, рукописный текст, черно-белый&#10;&#10;Автоматически созданное описание">
              <a:extLst>
                <a:ext uri="{FF2B5EF4-FFF2-40B4-BE49-F238E27FC236}">
                  <a16:creationId xmlns:a16="http://schemas.microsoft.com/office/drawing/2014/main" id="{E64529BB-54BF-02D9-3FDF-2793B92552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2BAE14-45E3-B607-111E-94F4DA41F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r="1011"/>
          <a:stretch/>
        </p:blipFill>
        <p:spPr bwMode="auto">
          <a:xfrm>
            <a:off x="1952290" y="212505"/>
            <a:ext cx="3817538" cy="272518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120899" cy="5143500"/>
          </a:xfrm>
          <a:prstGeom prst="rect">
            <a:avLst/>
          </a:prstGeom>
          <a:solidFill>
            <a:srgbClr val="8A1A19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680000"/>
                </a:solidFill>
              </a:ln>
              <a:solidFill>
                <a:srgbClr val="68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935" y="795604"/>
            <a:ext cx="1858926" cy="3170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Срочно началась эвакуация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города. Но, к сожалению, не всех женщин, стариков и детей сумели эвакуировать.</a:t>
            </a:r>
          </a:p>
        </p:txBody>
      </p:sp>
      <p:pic>
        <p:nvPicPr>
          <p:cNvPr id="5" name="Picture 2" descr="C:\Users\User\Desktop\Конспекты Ленинград ВОВ\Никитина Н.В\эвакуация корабль.jpg">
            <a:extLst>
              <a:ext uri="{FF2B5EF4-FFF2-40B4-BE49-F238E27FC236}">
                <a16:creationId xmlns:a16="http://schemas.microsoft.com/office/drawing/2014/main" id="{6EDFFEB7-02BA-09B2-3927-C14C2CDE7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5886" y="2886177"/>
            <a:ext cx="3138980" cy="212029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8" name="Picture 1" descr="C:\Users\User\Desktop\Конспекты Ленинград ВОВ\Никитина Н.В\дети зимой.jpg">
            <a:extLst>
              <a:ext uri="{FF2B5EF4-FFF2-40B4-BE49-F238E27FC236}">
                <a16:creationId xmlns:a16="http://schemas.microsoft.com/office/drawing/2014/main" id="{269A885B-B5C8-7E04-66F3-7E3EEE5C0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7809" y="285406"/>
            <a:ext cx="3235134" cy="2441611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Объект 5">
            <a:extLst>
              <a:ext uri="{FF2B5EF4-FFF2-40B4-BE49-F238E27FC236}">
                <a16:creationId xmlns:a16="http://schemas.microsoft.com/office/drawing/2014/main" id="{D498EC1F-ACA0-5E98-42F2-DB22761C7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899" y="2877983"/>
            <a:ext cx="3527405" cy="2175439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92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3384</TotalTime>
  <Words>2241</Words>
  <Application>Microsoft Office PowerPoint</Application>
  <PresentationFormat>Экран (16:9)</PresentationFormat>
  <Paragraphs>140</Paragraphs>
  <Slides>50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                              В истории – не первая осада, Не первый голод, холод и пожарищ дым;    О том, что пережили люди Ленинграда,  Теперь все знают – было по плечу лишь им.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время блокады фашисты выпустили по городу 150 тысяч снарядов, сбросили 5 тысяч бомб. Было разрушено и сожжено снарядами и бомбами 3174 здания.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Zoi</dc:creator>
  <cp:lastModifiedBy>Myhome</cp:lastModifiedBy>
  <cp:revision>342</cp:revision>
  <dcterms:created xsi:type="dcterms:W3CDTF">2018-01-04T12:29:44Z</dcterms:created>
  <dcterms:modified xsi:type="dcterms:W3CDTF">2024-01-23T19:22:46Z</dcterms:modified>
</cp:coreProperties>
</file>