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70" r:id="rId4"/>
    <p:sldId id="283" r:id="rId5"/>
    <p:sldId id="279" r:id="rId6"/>
    <p:sldId id="257" r:id="rId7"/>
    <p:sldId id="289" r:id="rId8"/>
    <p:sldId id="258" r:id="rId9"/>
    <p:sldId id="291" r:id="rId10"/>
    <p:sldId id="271" r:id="rId11"/>
    <p:sldId id="278" r:id="rId12"/>
    <p:sldId id="277" r:id="rId13"/>
    <p:sldId id="276" r:id="rId14"/>
    <p:sldId id="275" r:id="rId15"/>
    <p:sldId id="259" r:id="rId16"/>
    <p:sldId id="260" r:id="rId17"/>
    <p:sldId id="265" r:id="rId18"/>
    <p:sldId id="261" r:id="rId19"/>
    <p:sldId id="262" r:id="rId20"/>
    <p:sldId id="263" r:id="rId21"/>
    <p:sldId id="264" r:id="rId22"/>
    <p:sldId id="285" r:id="rId23"/>
    <p:sldId id="266" r:id="rId24"/>
    <p:sldId id="292" r:id="rId25"/>
    <p:sldId id="293" r:id="rId26"/>
    <p:sldId id="287" r:id="rId27"/>
    <p:sldId id="281" r:id="rId28"/>
    <p:sldId id="273" r:id="rId29"/>
    <p:sldId id="280" r:id="rId30"/>
    <p:sldId id="274" r:id="rId31"/>
    <p:sldId id="290" r:id="rId3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0" d="100"/>
          <a:sy n="110" d="100"/>
        </p:scale>
        <p:origin x="576" y="-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61EA649-5F03-4BF3-8461-B90DD3E71A89}" type="datetimeFigureOut">
              <a:rPr lang="ru-RU" smtClean="0"/>
              <a:t>14.01.2024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FB6693-AE2A-45D2-938B-739DC7C9510E}" type="slidenum">
              <a:rPr lang="ru-RU" smtClean="0"/>
              <a:t>‹#›</a:t>
            </a:fld>
            <a:endParaRPr lang="ru-RU"/>
          </a:p>
        </p:txBody>
      </p:sp>
    </p:spTree>
    <p:extLst>
      <p:ext uri="{BB962C8B-B14F-4D97-AF65-F5344CB8AC3E}">
        <p14:creationId xmlns:p14="http://schemas.microsoft.com/office/powerpoint/2010/main" val="4973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61EA649-5F03-4BF3-8461-B90DD3E71A89}" type="datetimeFigureOut">
              <a:rPr lang="ru-RU" smtClean="0"/>
              <a:t>14.01.2024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FB6693-AE2A-45D2-938B-739DC7C9510E}" type="slidenum">
              <a:rPr lang="ru-RU" smtClean="0"/>
              <a:t>‹#›</a:t>
            </a:fld>
            <a:endParaRPr lang="ru-RU"/>
          </a:p>
        </p:txBody>
      </p:sp>
    </p:spTree>
    <p:extLst>
      <p:ext uri="{BB962C8B-B14F-4D97-AF65-F5344CB8AC3E}">
        <p14:creationId xmlns:p14="http://schemas.microsoft.com/office/powerpoint/2010/main" val="72501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61EA649-5F03-4BF3-8461-B90DD3E71A89}" type="datetimeFigureOut">
              <a:rPr lang="ru-RU" smtClean="0"/>
              <a:t>14.01.2024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FB6693-AE2A-45D2-938B-739DC7C9510E}" type="slidenum">
              <a:rPr lang="ru-RU" smtClean="0"/>
              <a:t>‹#›</a:t>
            </a:fld>
            <a:endParaRPr lang="ru-RU"/>
          </a:p>
        </p:txBody>
      </p:sp>
    </p:spTree>
    <p:extLst>
      <p:ext uri="{BB962C8B-B14F-4D97-AF65-F5344CB8AC3E}">
        <p14:creationId xmlns:p14="http://schemas.microsoft.com/office/powerpoint/2010/main" val="612732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61EA649-5F03-4BF3-8461-B90DD3E71A89}" type="datetimeFigureOut">
              <a:rPr lang="ru-RU" smtClean="0"/>
              <a:t>14.01.2024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FB6693-AE2A-45D2-938B-739DC7C9510E}" type="slidenum">
              <a:rPr lang="ru-RU" smtClean="0"/>
              <a:t>‹#›</a:t>
            </a:fld>
            <a:endParaRPr lang="ru-RU"/>
          </a:p>
        </p:txBody>
      </p:sp>
    </p:spTree>
    <p:extLst>
      <p:ext uri="{BB962C8B-B14F-4D97-AF65-F5344CB8AC3E}">
        <p14:creationId xmlns:p14="http://schemas.microsoft.com/office/powerpoint/2010/main" val="603546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61EA649-5F03-4BF3-8461-B90DD3E71A89}" type="datetimeFigureOut">
              <a:rPr lang="ru-RU" smtClean="0"/>
              <a:t>14.01.2024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7FB6693-AE2A-45D2-938B-739DC7C9510E}" type="slidenum">
              <a:rPr lang="ru-RU" smtClean="0"/>
              <a:t>‹#›</a:t>
            </a:fld>
            <a:endParaRPr lang="ru-RU"/>
          </a:p>
        </p:txBody>
      </p:sp>
    </p:spTree>
    <p:extLst>
      <p:ext uri="{BB962C8B-B14F-4D97-AF65-F5344CB8AC3E}">
        <p14:creationId xmlns:p14="http://schemas.microsoft.com/office/powerpoint/2010/main" val="124851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61EA649-5F03-4BF3-8461-B90DD3E71A89}" type="datetimeFigureOut">
              <a:rPr lang="ru-RU" smtClean="0"/>
              <a:t>14.01.2024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FB6693-AE2A-45D2-938B-739DC7C9510E}" type="slidenum">
              <a:rPr lang="ru-RU" smtClean="0"/>
              <a:t>‹#›</a:t>
            </a:fld>
            <a:endParaRPr lang="ru-RU"/>
          </a:p>
        </p:txBody>
      </p:sp>
    </p:spTree>
    <p:extLst>
      <p:ext uri="{BB962C8B-B14F-4D97-AF65-F5344CB8AC3E}">
        <p14:creationId xmlns:p14="http://schemas.microsoft.com/office/powerpoint/2010/main" val="279548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61EA649-5F03-4BF3-8461-B90DD3E71A89}" type="datetimeFigureOut">
              <a:rPr lang="ru-RU" smtClean="0"/>
              <a:t>14.01.2024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7FB6693-AE2A-45D2-938B-739DC7C9510E}" type="slidenum">
              <a:rPr lang="ru-RU" smtClean="0"/>
              <a:t>‹#›</a:t>
            </a:fld>
            <a:endParaRPr lang="ru-RU"/>
          </a:p>
        </p:txBody>
      </p:sp>
    </p:spTree>
    <p:extLst>
      <p:ext uri="{BB962C8B-B14F-4D97-AF65-F5344CB8AC3E}">
        <p14:creationId xmlns:p14="http://schemas.microsoft.com/office/powerpoint/2010/main" val="3219199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61EA649-5F03-4BF3-8461-B90DD3E71A89}" type="datetimeFigureOut">
              <a:rPr lang="ru-RU" smtClean="0"/>
              <a:t>14.01.2024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7FB6693-AE2A-45D2-938B-739DC7C9510E}" type="slidenum">
              <a:rPr lang="ru-RU" smtClean="0"/>
              <a:t>‹#›</a:t>
            </a:fld>
            <a:endParaRPr lang="ru-RU"/>
          </a:p>
        </p:txBody>
      </p:sp>
    </p:spTree>
    <p:extLst>
      <p:ext uri="{BB962C8B-B14F-4D97-AF65-F5344CB8AC3E}">
        <p14:creationId xmlns:p14="http://schemas.microsoft.com/office/powerpoint/2010/main" val="2774024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61EA649-5F03-4BF3-8461-B90DD3E71A89}" type="datetimeFigureOut">
              <a:rPr lang="ru-RU" smtClean="0"/>
              <a:t>14.01.2024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7FB6693-AE2A-45D2-938B-739DC7C9510E}" type="slidenum">
              <a:rPr lang="ru-RU" smtClean="0"/>
              <a:t>‹#›</a:t>
            </a:fld>
            <a:endParaRPr lang="ru-RU"/>
          </a:p>
        </p:txBody>
      </p:sp>
    </p:spTree>
    <p:extLst>
      <p:ext uri="{BB962C8B-B14F-4D97-AF65-F5344CB8AC3E}">
        <p14:creationId xmlns:p14="http://schemas.microsoft.com/office/powerpoint/2010/main" val="20383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61EA649-5F03-4BF3-8461-B90DD3E71A89}" type="datetimeFigureOut">
              <a:rPr lang="ru-RU" smtClean="0"/>
              <a:t>14.01.2024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FB6693-AE2A-45D2-938B-739DC7C9510E}" type="slidenum">
              <a:rPr lang="ru-RU" smtClean="0"/>
              <a:t>‹#›</a:t>
            </a:fld>
            <a:endParaRPr lang="ru-RU"/>
          </a:p>
        </p:txBody>
      </p:sp>
    </p:spTree>
    <p:extLst>
      <p:ext uri="{BB962C8B-B14F-4D97-AF65-F5344CB8AC3E}">
        <p14:creationId xmlns:p14="http://schemas.microsoft.com/office/powerpoint/2010/main" val="3054752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61EA649-5F03-4BF3-8461-B90DD3E71A89}" type="datetimeFigureOut">
              <a:rPr lang="ru-RU" smtClean="0"/>
              <a:t>14.01.2024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7FB6693-AE2A-45D2-938B-739DC7C9510E}" type="slidenum">
              <a:rPr lang="ru-RU" smtClean="0"/>
              <a:t>‹#›</a:t>
            </a:fld>
            <a:endParaRPr lang="ru-RU"/>
          </a:p>
        </p:txBody>
      </p:sp>
    </p:spTree>
    <p:extLst>
      <p:ext uri="{BB962C8B-B14F-4D97-AF65-F5344CB8AC3E}">
        <p14:creationId xmlns:p14="http://schemas.microsoft.com/office/powerpoint/2010/main" val="1607946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r="-2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1EA649-5F03-4BF3-8461-B90DD3E71A89}" type="datetimeFigureOut">
              <a:rPr lang="ru-RU" smtClean="0"/>
              <a:t>14.01.2024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B6693-AE2A-45D2-938B-739DC7C9510E}" type="slidenum">
              <a:rPr lang="ru-RU" smtClean="0"/>
              <a:t>‹#›</a:t>
            </a:fld>
            <a:endParaRPr lang="ru-RU"/>
          </a:p>
        </p:txBody>
      </p:sp>
    </p:spTree>
    <p:extLst>
      <p:ext uri="{BB962C8B-B14F-4D97-AF65-F5344CB8AC3E}">
        <p14:creationId xmlns:p14="http://schemas.microsoft.com/office/powerpoint/2010/main" val="3263339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8.jpe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57344" y="218175"/>
            <a:ext cx="5013491" cy="2875660"/>
          </a:xfrm>
          <a:prstGeom prst="rect">
            <a:avLst/>
          </a:prstGeom>
          <a:solidFill>
            <a:schemeClr val="bg1">
              <a:alpha val="94000"/>
            </a:schemeClr>
          </a:solidFill>
          <a:ln>
            <a:noFill/>
          </a:ln>
          <a:effectLst>
            <a:outerShdw blurRad="63500" sx="102000" sy="102000" algn="ctr" rotWithShape="0">
              <a:prstClr val="black">
                <a:alpha val="18000"/>
              </a:prst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373535" y="480785"/>
            <a:ext cx="4727485" cy="1200329"/>
          </a:xfrm>
          <a:prstGeom prst="rect">
            <a:avLst/>
          </a:prstGeom>
          <a:solidFill>
            <a:schemeClr val="accent4">
              <a:lumMod val="40000"/>
              <a:lumOff val="60000"/>
            </a:schemeClr>
          </a:solidFill>
          <a:ln w="76200">
            <a:solidFill>
              <a:srgbClr val="7030A0"/>
            </a:solidFill>
          </a:ln>
        </p:spPr>
        <p:txBody>
          <a:bodyPr wrap="square">
            <a:spAutoFit/>
          </a:bodyPr>
          <a:lstStyle/>
          <a:p>
            <a:pPr algn="ctr" defTabSz="955091"/>
            <a:r>
              <a:rPr lang="ru-RU" sz="3600" b="1" dirty="0">
                <a:solidFill>
                  <a:srgbClr val="C00000"/>
                </a:solidFill>
                <a:latin typeface="Times New Roman" panose="02020603050405020304" pitchFamily="18" charset="0"/>
                <a:cs typeface="Times New Roman" panose="02020603050405020304" pitchFamily="18" charset="0"/>
              </a:rPr>
              <a:t>«Самые известные детские изобретения»</a:t>
            </a:r>
          </a:p>
        </p:txBody>
      </p:sp>
      <p:pic>
        <p:nvPicPr>
          <p:cNvPr id="11" name="Рисунок 10"/>
          <p:cNvPicPr>
            <a:picLocks noChangeAspect="1"/>
          </p:cNvPicPr>
          <p:nvPr/>
        </p:nvPicPr>
        <p:blipFill rotWithShape="1">
          <a:blip r:embed="rId2">
            <a:extLst>
              <a:ext uri="{28A0092B-C50C-407E-A947-70E740481C1C}">
                <a14:useLocalDpi xmlns:a14="http://schemas.microsoft.com/office/drawing/2010/main" val="0"/>
              </a:ext>
            </a:extLst>
          </a:blip>
          <a:srcRect l="27029" r="16785"/>
          <a:stretch/>
        </p:blipFill>
        <p:spPr>
          <a:xfrm>
            <a:off x="3057552" y="4130744"/>
            <a:ext cx="1845043" cy="1847138"/>
          </a:xfrm>
          <a:prstGeom prst="ellipse">
            <a:avLst/>
          </a:prstGeom>
        </p:spPr>
      </p:pic>
      <p:pic>
        <p:nvPicPr>
          <p:cNvPr id="1026" name="Picture 2" descr="https://idealog.co.nz/media/VERSIONS/images/blog/2012/06/popsicles_1200x12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278" r="5611" b="9351"/>
          <a:stretch/>
        </p:blipFill>
        <p:spPr bwMode="auto">
          <a:xfrm>
            <a:off x="1031365" y="2293389"/>
            <a:ext cx="1851500" cy="1847138"/>
          </a:xfrm>
          <a:prstGeom prst="ellipse">
            <a:avLst/>
          </a:prstGeom>
          <a:noFill/>
          <a:extLst>
            <a:ext uri="{909E8E84-426E-40DD-AFC4-6F175D3DCCD1}">
              <a14:hiddenFill xmlns:a14="http://schemas.microsoft.com/office/drawing/2010/main">
                <a:solidFill>
                  <a:srgbClr val="FFFFFF"/>
                </a:solidFill>
              </a14:hiddenFill>
            </a:ext>
          </a:extLst>
        </p:spPr>
      </p:pic>
      <p:pic>
        <p:nvPicPr>
          <p:cNvPr id="20" name="Рисунок 19"/>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973529" y="6497063"/>
            <a:ext cx="2086391" cy="360937"/>
          </a:xfrm>
          <a:prstGeom prst="rect">
            <a:avLst/>
          </a:prstGeom>
        </p:spPr>
      </p:pic>
      <p:pic>
        <p:nvPicPr>
          <p:cNvPr id="2" name="Picture 3">
            <a:extLst>
              <a:ext uri="{FF2B5EF4-FFF2-40B4-BE49-F238E27FC236}">
                <a16:creationId xmlns:a16="http://schemas.microsoft.com/office/drawing/2014/main" id="{2F4F7271-49B1-D99B-C088-CB1E3DD4EC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8352" y="539232"/>
            <a:ext cx="6078538" cy="455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a:extLst>
              <a:ext uri="{FF2B5EF4-FFF2-40B4-BE49-F238E27FC236}">
                <a16:creationId xmlns:a16="http://schemas.microsoft.com/office/drawing/2014/main" id="{64039B1E-DE03-E4D4-AD5B-83B4F1715EF1}"/>
              </a:ext>
            </a:extLst>
          </p:cNvPr>
          <p:cNvPicPr>
            <a:picLocks noChangeAspect="1"/>
          </p:cNvPicPr>
          <p:nvPr/>
        </p:nvPicPr>
        <p:blipFill rotWithShape="1">
          <a:blip r:embed="rId7">
            <a:extLst>
              <a:ext uri="{28A0092B-C50C-407E-A947-70E740481C1C}">
                <a14:useLocalDpi xmlns:a14="http://schemas.microsoft.com/office/drawing/2010/main" val="0"/>
              </a:ext>
            </a:extLst>
          </a:blip>
          <a:srcRect l="49472" b="50664"/>
          <a:stretch/>
        </p:blipFill>
        <p:spPr>
          <a:xfrm>
            <a:off x="2417893" y="3641042"/>
            <a:ext cx="2978897" cy="2908631"/>
          </a:xfrm>
          <a:prstGeom prst="ellipse">
            <a:avLst/>
          </a:prstGeom>
        </p:spPr>
      </p:pic>
      <p:pic>
        <p:nvPicPr>
          <p:cNvPr id="8" name="Рисунок 7">
            <a:extLst>
              <a:ext uri="{FF2B5EF4-FFF2-40B4-BE49-F238E27FC236}">
                <a16:creationId xmlns:a16="http://schemas.microsoft.com/office/drawing/2014/main" id="{1169B38F-4FC8-27FF-D7AA-3ED8759774F5}"/>
              </a:ext>
            </a:extLst>
          </p:cNvPr>
          <p:cNvPicPr>
            <a:picLocks noChangeAspect="1"/>
          </p:cNvPicPr>
          <p:nvPr/>
        </p:nvPicPr>
        <p:blipFill rotWithShape="1">
          <a:blip r:embed="rId7">
            <a:extLst>
              <a:ext uri="{28A0092B-C50C-407E-A947-70E740481C1C}">
                <a14:useLocalDpi xmlns:a14="http://schemas.microsoft.com/office/drawing/2010/main" val="0"/>
              </a:ext>
            </a:extLst>
          </a:blip>
          <a:srcRect l="49472" b="50664"/>
          <a:stretch/>
        </p:blipFill>
        <p:spPr>
          <a:xfrm>
            <a:off x="339334" y="1818556"/>
            <a:ext cx="2945129" cy="2875660"/>
          </a:xfrm>
          <a:prstGeom prst="ellipse">
            <a:avLst/>
          </a:prstGeom>
        </p:spPr>
      </p:pic>
      <p:pic>
        <p:nvPicPr>
          <p:cNvPr id="13" name="Рисунок 12">
            <a:extLst>
              <a:ext uri="{FF2B5EF4-FFF2-40B4-BE49-F238E27FC236}">
                <a16:creationId xmlns:a16="http://schemas.microsoft.com/office/drawing/2014/main" id="{AC2982AB-A6E4-891E-BBD3-7BA6D81681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726362" y="675035"/>
            <a:ext cx="2702674" cy="5266240"/>
          </a:xfrm>
          <a:prstGeom prst="rect">
            <a:avLst/>
          </a:prstGeom>
        </p:spPr>
      </p:pic>
      <p:sp>
        <p:nvSpPr>
          <p:cNvPr id="14" name="Прямоугольник 13">
            <a:extLst>
              <a:ext uri="{FF2B5EF4-FFF2-40B4-BE49-F238E27FC236}">
                <a16:creationId xmlns:a16="http://schemas.microsoft.com/office/drawing/2014/main" id="{BF4CADCD-C261-6060-DBD2-75A1C7428ED3}"/>
              </a:ext>
            </a:extLst>
          </p:cNvPr>
          <p:cNvSpPr/>
          <p:nvPr/>
        </p:nvSpPr>
        <p:spPr>
          <a:xfrm>
            <a:off x="7352033" y="5211956"/>
            <a:ext cx="4239159" cy="923569"/>
          </a:xfrm>
          <a:prstGeom prst="rect">
            <a:avLst/>
          </a:prstGeom>
          <a:solidFill>
            <a:schemeClr val="accent2">
              <a:lumMod val="40000"/>
              <a:lumOff val="60000"/>
            </a:schemeClr>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ru-RU" b="1" dirty="0">
                <a:solidFill>
                  <a:schemeClr val="tx1"/>
                </a:solidFill>
                <a:latin typeface="Times New Roman" panose="02020603050405020304" pitchFamily="18" charset="0"/>
                <a:cs typeface="Times New Roman" panose="02020603050405020304" pitchFamily="18" charset="0"/>
              </a:rPr>
              <a:t>Подготовила: Логачева Н.В., воспитатель МКДОУ д/с № 3</a:t>
            </a:r>
          </a:p>
        </p:txBody>
      </p:sp>
    </p:spTree>
    <p:extLst>
      <p:ext uri="{BB962C8B-B14F-4D97-AF65-F5344CB8AC3E}">
        <p14:creationId xmlns:p14="http://schemas.microsoft.com/office/powerpoint/2010/main" val="1561017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2">
            <a:extLst>
              <a:ext uri="{FF2B5EF4-FFF2-40B4-BE49-F238E27FC236}">
                <a16:creationId xmlns:a16="http://schemas.microsoft.com/office/drawing/2014/main" id="{45AF6113-ADA2-EFCE-1907-2D11FB4F934B}"/>
              </a:ext>
            </a:extLst>
          </p:cNvPr>
          <p:cNvSpPr txBox="1">
            <a:spLocks/>
          </p:cNvSpPr>
          <p:nvPr/>
        </p:nvSpPr>
        <p:spPr>
          <a:xfrm>
            <a:off x="280307" y="351564"/>
            <a:ext cx="4204608" cy="6154871"/>
          </a:xfrm>
          <a:prstGeom prst="rect">
            <a:avLst/>
          </a:prstGeom>
          <a:solidFill>
            <a:schemeClr val="accent2">
              <a:lumMod val="40000"/>
              <a:lumOff val="60000"/>
            </a:schemeClr>
          </a:solidFill>
          <a:ln w="76200">
            <a:solidFill>
              <a:schemeClr val="accent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altLang="ru-RU" sz="2400" b="1" dirty="0">
                <a:latin typeface="Times New Roman" panose="02020603050405020304" pitchFamily="18" charset="0"/>
                <a:cs typeface="Times New Roman" panose="02020603050405020304" pitchFamily="18" charset="0"/>
              </a:rPr>
              <a:t>10-летняя жительница США Клара </a:t>
            </a:r>
            <a:r>
              <a:rPr lang="ru-RU" altLang="ru-RU" sz="2400" b="1" dirty="0" err="1">
                <a:latin typeface="Times New Roman" panose="02020603050405020304" pitchFamily="18" charset="0"/>
                <a:cs typeface="Times New Roman" panose="02020603050405020304" pitchFamily="18" charset="0"/>
              </a:rPr>
              <a:t>Лейзен</a:t>
            </a:r>
            <a:r>
              <a:rPr lang="ru-RU" altLang="ru-RU" sz="2400" b="1" dirty="0">
                <a:latin typeface="Times New Roman" panose="02020603050405020304" pitchFamily="18" charset="0"/>
                <a:cs typeface="Times New Roman" panose="02020603050405020304" pitchFamily="18" charset="0"/>
              </a:rPr>
              <a:t> придумала необычное соединение азота, кислорода и углерода в ходе выполнения задания учителя «Придумай новую молекулу». Именно такое их взаимное расположение до десятилетнего ребенка никто никогда не демонстрировал. И, хотя открытие новой молекулы произошло совершенно случайно, имя юной американки стоит теперь в перечне авторов работы, опубликованной в научном журнале (2012г)</a:t>
            </a:r>
          </a:p>
        </p:txBody>
      </p:sp>
      <p:pic>
        <p:nvPicPr>
          <p:cNvPr id="3" name="Picture 3">
            <a:extLst>
              <a:ext uri="{FF2B5EF4-FFF2-40B4-BE49-F238E27FC236}">
                <a16:creationId xmlns:a16="http://schemas.microsoft.com/office/drawing/2014/main" id="{147E8A85-C264-DF75-2D54-1FC4392DBD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5193" y="3320867"/>
            <a:ext cx="62865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49E41E8D-C39C-9019-1AAF-B86ED0D9B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673" y="203383"/>
            <a:ext cx="3874225" cy="3076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a:extLst>
              <a:ext uri="{FF2B5EF4-FFF2-40B4-BE49-F238E27FC236}">
                <a16:creationId xmlns:a16="http://schemas.microsoft.com/office/drawing/2014/main" id="{BF71EEAD-495A-68D5-E4F3-8CFD88601AB1}"/>
              </a:ext>
            </a:extLst>
          </p:cNvPr>
          <p:cNvSpPr/>
          <p:nvPr/>
        </p:nvSpPr>
        <p:spPr>
          <a:xfrm>
            <a:off x="5521334" y="889344"/>
            <a:ext cx="2507327" cy="1015663"/>
          </a:xfrm>
          <a:prstGeom prst="rect">
            <a:avLst/>
          </a:prstGeom>
        </p:spPr>
        <p:txBody>
          <a:bodyPr wrap="square">
            <a:spAutoFit/>
          </a:bodyPr>
          <a:lstStyle/>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Новая молекула</a:t>
            </a:r>
          </a:p>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Клара </a:t>
            </a:r>
            <a:r>
              <a:rPr lang="ru-RU" sz="2000" b="1" dirty="0" err="1">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Лейзен</a:t>
            </a:r>
            <a:endPar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endParaRPr>
          </a:p>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10 лет</a:t>
            </a:r>
          </a:p>
        </p:txBody>
      </p:sp>
      <p:sp>
        <p:nvSpPr>
          <p:cNvPr id="6" name="Прямоугольник 5">
            <a:extLst>
              <a:ext uri="{FF2B5EF4-FFF2-40B4-BE49-F238E27FC236}">
                <a16:creationId xmlns:a16="http://schemas.microsoft.com/office/drawing/2014/main" id="{F8517270-2E37-C62D-15A8-106BABCC41D2}"/>
              </a:ext>
            </a:extLst>
          </p:cNvPr>
          <p:cNvSpPr/>
          <p:nvPr/>
        </p:nvSpPr>
        <p:spPr>
          <a:xfrm>
            <a:off x="4597854" y="889344"/>
            <a:ext cx="3230879" cy="1236619"/>
          </a:xfrm>
          <a:prstGeom prst="rect">
            <a:avLst/>
          </a:prstGeom>
          <a:noFill/>
          <a:ln w="762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1617F86D-4BC9-66A4-DD7C-B61C17A24C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3574" y="985714"/>
            <a:ext cx="936182" cy="960187"/>
          </a:xfrm>
          <a:prstGeom prst="rect">
            <a:avLst/>
          </a:prstGeom>
        </p:spPr>
      </p:pic>
    </p:spTree>
    <p:extLst>
      <p:ext uri="{BB962C8B-B14F-4D97-AF65-F5344CB8AC3E}">
        <p14:creationId xmlns:p14="http://schemas.microsoft.com/office/powerpoint/2010/main" val="4149844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Объект 2">
            <a:extLst>
              <a:ext uri="{FF2B5EF4-FFF2-40B4-BE49-F238E27FC236}">
                <a16:creationId xmlns:a16="http://schemas.microsoft.com/office/drawing/2014/main" id="{B751BD41-C135-DB53-1575-C81AAECD6620}"/>
              </a:ext>
            </a:extLst>
          </p:cNvPr>
          <p:cNvSpPr>
            <a:spLocks noGrp="1"/>
          </p:cNvSpPr>
          <p:nvPr>
            <p:ph idx="1"/>
          </p:nvPr>
        </p:nvSpPr>
        <p:spPr>
          <a:xfrm>
            <a:off x="498113" y="1768429"/>
            <a:ext cx="3639774" cy="4623661"/>
          </a:xfrm>
          <a:solidFill>
            <a:schemeClr val="accent2">
              <a:lumMod val="40000"/>
              <a:lumOff val="60000"/>
            </a:schemeClr>
          </a:solidFill>
          <a:ln w="76200">
            <a:solidFill>
              <a:schemeClr val="accent1"/>
            </a:solidFill>
          </a:ln>
        </p:spPr>
        <p:txBody>
          <a:bodyPr>
            <a:noAutofit/>
          </a:bodyPr>
          <a:lstStyle/>
          <a:p>
            <a:pPr marL="0" indent="0" eaLnBrk="1" hangingPunct="1">
              <a:buNone/>
            </a:pPr>
            <a:r>
              <a:rPr lang="ru-RU" altLang="ru-RU" sz="2400" b="1" dirty="0">
                <a:latin typeface="Times New Roman" panose="02020603050405020304" pitchFamily="18" charset="0"/>
                <a:cs typeface="Times New Roman" panose="02020603050405020304" pitchFamily="18" charset="0"/>
              </a:rPr>
              <a:t>Автор — Сара </a:t>
            </a:r>
            <a:r>
              <a:rPr lang="ru-RU" altLang="ru-RU" sz="2400" b="1" dirty="0" err="1">
                <a:latin typeface="Times New Roman" panose="02020603050405020304" pitchFamily="18" charset="0"/>
                <a:cs typeface="Times New Roman" panose="02020603050405020304" pitchFamily="18" charset="0"/>
              </a:rPr>
              <a:t>Бакел</a:t>
            </a:r>
            <a:r>
              <a:rPr lang="ru-RU" altLang="ru-RU" sz="2400" b="1" dirty="0">
                <a:latin typeface="Times New Roman" panose="02020603050405020304" pitchFamily="18" charset="0"/>
                <a:cs typeface="Times New Roman" panose="02020603050405020304" pitchFamily="18" charset="0"/>
              </a:rPr>
              <a:t> (</a:t>
            </a:r>
            <a:r>
              <a:rPr lang="ru-RU" altLang="ru-RU" sz="2400" b="1" dirty="0" err="1">
                <a:latin typeface="Times New Roman" panose="02020603050405020304" pitchFamily="18" charset="0"/>
                <a:cs typeface="Times New Roman" panose="02020603050405020304" pitchFamily="18" charset="0"/>
              </a:rPr>
              <a:t>Sarah</a:t>
            </a:r>
            <a:r>
              <a:rPr lang="ru-RU" altLang="ru-RU" sz="2400" b="1" dirty="0">
                <a:latin typeface="Times New Roman" panose="02020603050405020304" pitchFamily="18" charset="0"/>
                <a:cs typeface="Times New Roman" panose="02020603050405020304" pitchFamily="18" charset="0"/>
              </a:rPr>
              <a:t> </a:t>
            </a:r>
            <a:r>
              <a:rPr lang="ru-RU" altLang="ru-RU" sz="2400" b="1" dirty="0" err="1">
                <a:latin typeface="Times New Roman" panose="02020603050405020304" pitchFamily="18" charset="0"/>
                <a:cs typeface="Times New Roman" panose="02020603050405020304" pitchFamily="18" charset="0"/>
              </a:rPr>
              <a:t>Buckel</a:t>
            </a:r>
            <a:r>
              <a:rPr lang="ru-RU" altLang="ru-RU" sz="2400" b="1" dirty="0">
                <a:latin typeface="Times New Roman" panose="02020603050405020304" pitchFamily="18" charset="0"/>
                <a:cs typeface="Times New Roman" panose="02020603050405020304" pitchFamily="18" charset="0"/>
              </a:rPr>
              <a:t>), 14 лет. Данное изобретение принесло более $1 млн  Саре </a:t>
            </a:r>
            <a:r>
              <a:rPr lang="ru-RU" altLang="ru-RU" sz="2400" b="1" dirty="0" err="1">
                <a:latin typeface="Times New Roman" panose="02020603050405020304" pitchFamily="18" charset="0"/>
                <a:cs typeface="Times New Roman" panose="02020603050405020304" pitchFamily="18" charset="0"/>
              </a:rPr>
              <a:t>Бакел</a:t>
            </a:r>
            <a:r>
              <a:rPr lang="ru-RU" altLang="ru-RU" sz="2400" b="1" dirty="0">
                <a:latin typeface="Times New Roman" panose="02020603050405020304" pitchFamily="18" charset="0"/>
                <a:cs typeface="Times New Roman" panose="02020603050405020304" pitchFamily="18" charset="0"/>
              </a:rPr>
              <a:t>, которая устала отмывать свой школьный шкафчик от обычных наклеек и придумала делать их на магнитной основе. И красиво, и клеить не нужно, и снимаются легко.</a:t>
            </a:r>
          </a:p>
        </p:txBody>
      </p:sp>
      <p:pic>
        <p:nvPicPr>
          <p:cNvPr id="21508" name="Picture 2">
            <a:extLst>
              <a:ext uri="{FF2B5EF4-FFF2-40B4-BE49-F238E27FC236}">
                <a16:creationId xmlns:a16="http://schemas.microsoft.com/office/drawing/2014/main" id="{D074E30F-DE1F-90DB-BC5F-078105A410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8160" y="610188"/>
            <a:ext cx="7754665" cy="5337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a:extLst>
              <a:ext uri="{FF2B5EF4-FFF2-40B4-BE49-F238E27FC236}">
                <a16:creationId xmlns:a16="http://schemas.microsoft.com/office/drawing/2014/main" id="{5B2CD929-0046-674B-8C12-1FEA69931D67}"/>
              </a:ext>
            </a:extLst>
          </p:cNvPr>
          <p:cNvSpPr/>
          <p:nvPr/>
        </p:nvSpPr>
        <p:spPr>
          <a:xfrm>
            <a:off x="1150130" y="355425"/>
            <a:ext cx="2507327" cy="1323439"/>
          </a:xfrm>
          <a:prstGeom prst="rect">
            <a:avLst/>
          </a:prstGeom>
        </p:spPr>
        <p:txBody>
          <a:bodyPr wrap="square">
            <a:spAutoFit/>
          </a:bodyPr>
          <a:lstStyle/>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Магнитные наклейки</a:t>
            </a:r>
          </a:p>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Сара </a:t>
            </a:r>
            <a:r>
              <a:rPr lang="ru-RU" sz="2000" b="1" dirty="0" err="1">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Бакел</a:t>
            </a:r>
            <a:endPar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endParaRPr>
          </a:p>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14 лет</a:t>
            </a:r>
          </a:p>
        </p:txBody>
      </p:sp>
      <p:sp>
        <p:nvSpPr>
          <p:cNvPr id="6" name="Прямоугольник 5">
            <a:extLst>
              <a:ext uri="{FF2B5EF4-FFF2-40B4-BE49-F238E27FC236}">
                <a16:creationId xmlns:a16="http://schemas.microsoft.com/office/drawing/2014/main" id="{EC84E775-FE7F-C16A-401F-B7F622CAA275}"/>
              </a:ext>
            </a:extLst>
          </p:cNvPr>
          <p:cNvSpPr/>
          <p:nvPr/>
        </p:nvSpPr>
        <p:spPr>
          <a:xfrm>
            <a:off x="458040" y="398834"/>
            <a:ext cx="3719920" cy="1236619"/>
          </a:xfrm>
          <a:prstGeom prst="rect">
            <a:avLst/>
          </a:prstGeom>
          <a:noFill/>
          <a:ln w="762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82FAF1A1-C5D6-4E48-9843-DE5947EF2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039" y="465910"/>
            <a:ext cx="936182" cy="960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Объект 2">
            <a:extLst>
              <a:ext uri="{FF2B5EF4-FFF2-40B4-BE49-F238E27FC236}">
                <a16:creationId xmlns:a16="http://schemas.microsoft.com/office/drawing/2014/main" id="{A79B165A-79FC-FF0A-8847-71A1CBF4A2CF}"/>
              </a:ext>
            </a:extLst>
          </p:cNvPr>
          <p:cNvSpPr>
            <a:spLocks noGrp="1"/>
          </p:cNvSpPr>
          <p:nvPr>
            <p:ph idx="1"/>
          </p:nvPr>
        </p:nvSpPr>
        <p:spPr>
          <a:xfrm>
            <a:off x="453681" y="406036"/>
            <a:ext cx="4762499" cy="5689964"/>
          </a:xfrm>
          <a:solidFill>
            <a:schemeClr val="accent2">
              <a:lumMod val="40000"/>
              <a:lumOff val="60000"/>
            </a:schemeClr>
          </a:solidFill>
          <a:ln w="76200">
            <a:solidFill>
              <a:schemeClr val="accent1"/>
            </a:solidFill>
          </a:ln>
        </p:spPr>
        <p:txBody>
          <a:bodyPr>
            <a:noAutofit/>
          </a:bodyPr>
          <a:lstStyle/>
          <a:p>
            <a:pPr marL="0" indent="0" algn="just" eaLnBrk="1" hangingPunct="1">
              <a:buNone/>
            </a:pPr>
            <a:r>
              <a:rPr lang="ru-RU" altLang="ru-RU" b="1" dirty="0">
                <a:latin typeface="Times New Roman" panose="02020603050405020304" pitchFamily="18" charset="0"/>
                <a:cs typeface="Times New Roman" panose="02020603050405020304" pitchFamily="18" charset="0"/>
              </a:rPr>
              <a:t>Автор — Кэтрин Грегори (</a:t>
            </a:r>
            <a:r>
              <a:rPr lang="ru-RU" altLang="ru-RU" b="1" dirty="0" err="1">
                <a:latin typeface="Times New Roman" panose="02020603050405020304" pitchFamily="18" charset="0"/>
                <a:cs typeface="Times New Roman" panose="02020603050405020304" pitchFamily="18" charset="0"/>
              </a:rPr>
              <a:t>Kathryn</a:t>
            </a:r>
            <a:r>
              <a:rPr lang="ru-RU" altLang="ru-RU" b="1" dirty="0">
                <a:latin typeface="Times New Roman" panose="02020603050405020304" pitchFamily="18" charset="0"/>
                <a:cs typeface="Times New Roman" panose="02020603050405020304" pitchFamily="18" charset="0"/>
              </a:rPr>
              <a:t> </a:t>
            </a:r>
            <a:r>
              <a:rPr lang="ru-RU" altLang="ru-RU" b="1" dirty="0" err="1">
                <a:latin typeface="Times New Roman" panose="02020603050405020304" pitchFamily="18" charset="0"/>
                <a:cs typeface="Times New Roman" panose="02020603050405020304" pitchFamily="18" charset="0"/>
              </a:rPr>
              <a:t>Gregory</a:t>
            </a:r>
            <a:r>
              <a:rPr lang="ru-RU" altLang="ru-RU" b="1" dirty="0">
                <a:latin typeface="Times New Roman" panose="02020603050405020304" pitchFamily="18" charset="0"/>
                <a:cs typeface="Times New Roman" panose="02020603050405020304" pitchFamily="18" charset="0"/>
              </a:rPr>
              <a:t>), 10 лет. 10-летняя девочка придумала этот элемент зимней одежды, играя в снежки. Она почувствовала боль в ладонях и запястьях от холода и решила найти способ бороться с ней. Сейчас </a:t>
            </a:r>
            <a:r>
              <a:rPr lang="ru-RU" altLang="ru-RU" b="1" dirty="0" err="1">
                <a:latin typeface="Times New Roman" panose="02020603050405020304" pitchFamily="18" charset="0"/>
                <a:cs typeface="Times New Roman" panose="02020603050405020304" pitchFamily="18" charset="0"/>
              </a:rPr>
              <a:t>Wristies</a:t>
            </a:r>
            <a:r>
              <a:rPr lang="ru-RU" altLang="ru-RU" b="1" dirty="0">
                <a:latin typeface="Times New Roman" panose="02020603050405020304" pitchFamily="18" charset="0"/>
                <a:cs typeface="Times New Roman" panose="02020603050405020304" pitchFamily="18" charset="0"/>
              </a:rPr>
              <a:t> и аналогичные рукава или даже полуперчатки пользуются большим спросом.</a:t>
            </a:r>
          </a:p>
        </p:txBody>
      </p:sp>
      <p:pic>
        <p:nvPicPr>
          <p:cNvPr id="20484" name="Picture 2">
            <a:extLst>
              <a:ext uri="{FF2B5EF4-FFF2-40B4-BE49-F238E27FC236}">
                <a16:creationId xmlns:a16="http://schemas.microsoft.com/office/drawing/2014/main" id="{7D16BABF-9CF7-A151-A3C6-92525A91B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6365" y="1946494"/>
            <a:ext cx="5674317" cy="426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a:extLst>
              <a:ext uri="{FF2B5EF4-FFF2-40B4-BE49-F238E27FC236}">
                <a16:creationId xmlns:a16="http://schemas.microsoft.com/office/drawing/2014/main" id="{382F3EFC-180B-DCCB-83FF-17AD58C287DC}"/>
              </a:ext>
            </a:extLst>
          </p:cNvPr>
          <p:cNvSpPr/>
          <p:nvPr/>
        </p:nvSpPr>
        <p:spPr>
          <a:xfrm>
            <a:off x="6501537" y="533943"/>
            <a:ext cx="4762500" cy="1236619"/>
          </a:xfrm>
          <a:prstGeom prst="rect">
            <a:avLst/>
          </a:prstGeom>
          <a:noFill/>
          <a:ln w="762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a:extLst>
              <a:ext uri="{FF2B5EF4-FFF2-40B4-BE49-F238E27FC236}">
                <a16:creationId xmlns:a16="http://schemas.microsoft.com/office/drawing/2014/main" id="{DA4865D0-0A4D-9DB0-F47F-0525164C5CA5}"/>
              </a:ext>
            </a:extLst>
          </p:cNvPr>
          <p:cNvSpPr/>
          <p:nvPr/>
        </p:nvSpPr>
        <p:spPr>
          <a:xfrm>
            <a:off x="7128808" y="644420"/>
            <a:ext cx="3507958" cy="1015663"/>
          </a:xfrm>
          <a:prstGeom prst="rect">
            <a:avLst/>
          </a:prstGeom>
        </p:spPr>
        <p:txBody>
          <a:bodyPr wrap="square">
            <a:spAutoFit/>
          </a:bodyPr>
          <a:lstStyle/>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Дополнительные рукава</a:t>
            </a:r>
          </a:p>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Кэтрин Грегори</a:t>
            </a:r>
          </a:p>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10 лет</a:t>
            </a:r>
          </a:p>
        </p:txBody>
      </p:sp>
      <p:pic>
        <p:nvPicPr>
          <p:cNvPr id="7" name="Рисунок 6">
            <a:extLst>
              <a:ext uri="{FF2B5EF4-FFF2-40B4-BE49-F238E27FC236}">
                <a16:creationId xmlns:a16="http://schemas.microsoft.com/office/drawing/2014/main" id="{A61500E0-B087-0037-560A-649C5223D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1537" y="699896"/>
            <a:ext cx="936182" cy="960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Объект 2">
            <a:extLst>
              <a:ext uri="{FF2B5EF4-FFF2-40B4-BE49-F238E27FC236}">
                <a16:creationId xmlns:a16="http://schemas.microsoft.com/office/drawing/2014/main" id="{E7073179-7730-C87B-AF2F-3FD479D28590}"/>
              </a:ext>
            </a:extLst>
          </p:cNvPr>
          <p:cNvSpPr>
            <a:spLocks noGrp="1"/>
          </p:cNvSpPr>
          <p:nvPr>
            <p:ph idx="1"/>
          </p:nvPr>
        </p:nvSpPr>
        <p:spPr>
          <a:xfrm>
            <a:off x="84865" y="1702210"/>
            <a:ext cx="4051705" cy="4883104"/>
          </a:xfrm>
          <a:solidFill>
            <a:schemeClr val="accent2">
              <a:lumMod val="40000"/>
              <a:lumOff val="60000"/>
            </a:schemeClr>
          </a:solidFill>
          <a:ln w="76200">
            <a:solidFill>
              <a:schemeClr val="accent1"/>
            </a:solidFill>
          </a:ln>
        </p:spPr>
        <p:txBody>
          <a:bodyPr>
            <a:noAutofit/>
          </a:bodyPr>
          <a:lstStyle/>
          <a:p>
            <a:pPr marL="0" indent="0" algn="just" eaLnBrk="1" hangingPunct="1">
              <a:lnSpc>
                <a:spcPct val="120000"/>
              </a:lnSpc>
              <a:spcBef>
                <a:spcPts val="0"/>
              </a:spcBef>
              <a:buNone/>
            </a:pPr>
            <a:r>
              <a:rPr lang="ru-RU" altLang="ru-RU" sz="1600" b="1" dirty="0">
                <a:latin typeface="Times New Roman" panose="02020603050405020304" pitchFamily="18" charset="0"/>
                <a:cs typeface="Times New Roman" panose="02020603050405020304" pitchFamily="18" charset="0"/>
              </a:rPr>
              <a:t>17-летний американский школьник по имени Истон </a:t>
            </a:r>
            <a:r>
              <a:rPr lang="ru-RU" altLang="ru-RU" sz="1600" b="1" dirty="0" err="1">
                <a:latin typeface="Times New Roman" panose="02020603050405020304" pitchFamily="18" charset="0"/>
                <a:cs typeface="Times New Roman" panose="02020603050405020304" pitchFamily="18" charset="0"/>
              </a:rPr>
              <a:t>Лашапель</a:t>
            </a:r>
            <a:r>
              <a:rPr lang="ru-RU" altLang="ru-RU" sz="1600" b="1" dirty="0">
                <a:latin typeface="Times New Roman" panose="02020603050405020304" pitchFamily="18" charset="0"/>
                <a:cs typeface="Times New Roman" panose="02020603050405020304" pitchFamily="18" charset="0"/>
              </a:rPr>
              <a:t> (</a:t>
            </a:r>
            <a:r>
              <a:rPr lang="ru-RU" altLang="ru-RU" sz="1600" b="1" dirty="0" err="1">
                <a:latin typeface="Times New Roman" panose="02020603050405020304" pitchFamily="18" charset="0"/>
                <a:cs typeface="Times New Roman" panose="02020603050405020304" pitchFamily="18" charset="0"/>
              </a:rPr>
              <a:t>Easton</a:t>
            </a:r>
            <a:r>
              <a:rPr lang="ru-RU" altLang="ru-RU" sz="1600" b="1" dirty="0">
                <a:latin typeface="Times New Roman" panose="02020603050405020304" pitchFamily="18" charset="0"/>
                <a:cs typeface="Times New Roman" panose="02020603050405020304" pitchFamily="18" charset="0"/>
              </a:rPr>
              <a:t> </a:t>
            </a:r>
            <a:r>
              <a:rPr lang="ru-RU" altLang="ru-RU" sz="1600" b="1" dirty="0" err="1">
                <a:latin typeface="Times New Roman" panose="02020603050405020304" pitchFamily="18" charset="0"/>
                <a:cs typeface="Times New Roman" panose="02020603050405020304" pitchFamily="18" charset="0"/>
              </a:rPr>
              <a:t>LaChappelle</a:t>
            </a:r>
            <a:r>
              <a:rPr lang="ru-RU" altLang="ru-RU" sz="1600" b="1" dirty="0">
                <a:latin typeface="Times New Roman" panose="02020603050405020304" pitchFamily="18" charset="0"/>
                <a:cs typeface="Times New Roman" panose="02020603050405020304" pitchFamily="18" charset="0"/>
              </a:rPr>
              <a:t>) сконструировал протез, контролируемый мозгом человека, а все детали для него распечатал на 3D-принтере. Вся конструкция, с учетом множества датчиков, стоит в десятки раз дешевле, чем обычные современные протезы — себестоимость творения юного гения составляет менее $400. На Истона </a:t>
            </a:r>
            <a:r>
              <a:rPr lang="ru-RU" altLang="ru-RU" sz="1600" b="1" dirty="0" err="1">
                <a:latin typeface="Times New Roman" panose="02020603050405020304" pitchFamily="18" charset="0"/>
                <a:cs typeface="Times New Roman" panose="02020603050405020304" pitchFamily="18" charset="0"/>
              </a:rPr>
              <a:t>Лашапеля</a:t>
            </a:r>
            <a:r>
              <a:rPr lang="ru-RU" altLang="ru-RU" sz="1600" b="1" dirty="0">
                <a:latin typeface="Times New Roman" panose="02020603050405020304" pitchFamily="18" charset="0"/>
                <a:cs typeface="Times New Roman" panose="02020603050405020304" pitchFamily="18" charset="0"/>
              </a:rPr>
              <a:t> и его распечатанный на 3D-принтере протез обратило внимание множество серьезных организаций, в том числе и NASA. В настоящее время 17-летний изобретатель уже работает в ней стажером. </a:t>
            </a:r>
          </a:p>
        </p:txBody>
      </p:sp>
      <p:pic>
        <p:nvPicPr>
          <p:cNvPr id="12290" name="Picture 2">
            <a:extLst>
              <a:ext uri="{FF2B5EF4-FFF2-40B4-BE49-F238E27FC236}">
                <a16:creationId xmlns:a16="http://schemas.microsoft.com/office/drawing/2014/main" id="{798E9BDA-2BAB-C984-7314-5C37C1CFAC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3914" y="581933"/>
            <a:ext cx="7704138" cy="517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a:extLst>
              <a:ext uri="{FF2B5EF4-FFF2-40B4-BE49-F238E27FC236}">
                <a16:creationId xmlns:a16="http://schemas.microsoft.com/office/drawing/2014/main" id="{D09B3534-EE0F-DB34-C5D8-6CBEAD04102F}"/>
              </a:ext>
            </a:extLst>
          </p:cNvPr>
          <p:cNvSpPr/>
          <p:nvPr/>
        </p:nvSpPr>
        <p:spPr>
          <a:xfrm>
            <a:off x="213948" y="272686"/>
            <a:ext cx="3719920" cy="1236619"/>
          </a:xfrm>
          <a:prstGeom prst="rect">
            <a:avLst/>
          </a:prstGeom>
          <a:noFill/>
          <a:ln w="762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a:extLst>
              <a:ext uri="{FF2B5EF4-FFF2-40B4-BE49-F238E27FC236}">
                <a16:creationId xmlns:a16="http://schemas.microsoft.com/office/drawing/2014/main" id="{5E87735E-FD95-63C2-57DD-40C0AE3BCF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948" y="410901"/>
            <a:ext cx="936182" cy="960187"/>
          </a:xfrm>
          <a:prstGeom prst="rect">
            <a:avLst/>
          </a:prstGeom>
        </p:spPr>
      </p:pic>
      <p:sp>
        <p:nvSpPr>
          <p:cNvPr id="7" name="Прямоугольник 6">
            <a:extLst>
              <a:ext uri="{FF2B5EF4-FFF2-40B4-BE49-F238E27FC236}">
                <a16:creationId xmlns:a16="http://schemas.microsoft.com/office/drawing/2014/main" id="{A8C72920-BD3D-C127-6351-8A27BF610E75}"/>
              </a:ext>
            </a:extLst>
          </p:cNvPr>
          <p:cNvSpPr/>
          <p:nvPr/>
        </p:nvSpPr>
        <p:spPr>
          <a:xfrm>
            <a:off x="1150130" y="355425"/>
            <a:ext cx="2507327" cy="1015663"/>
          </a:xfrm>
          <a:prstGeom prst="rect">
            <a:avLst/>
          </a:prstGeom>
        </p:spPr>
        <p:txBody>
          <a:bodyPr wrap="square">
            <a:spAutoFit/>
          </a:bodyPr>
          <a:lstStyle/>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Протез руки</a:t>
            </a:r>
          </a:p>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Истон </a:t>
            </a:r>
            <a:r>
              <a:rPr lang="ru-RU" sz="2000" b="1" dirty="0" err="1">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Лашепель</a:t>
            </a:r>
            <a:endPar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endParaRPr>
          </a:p>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17 лет</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Объект 2">
            <a:extLst>
              <a:ext uri="{FF2B5EF4-FFF2-40B4-BE49-F238E27FC236}">
                <a16:creationId xmlns:a16="http://schemas.microsoft.com/office/drawing/2014/main" id="{9173AAC0-0D2C-140F-918B-16662DC96A1A}"/>
              </a:ext>
            </a:extLst>
          </p:cNvPr>
          <p:cNvSpPr>
            <a:spLocks noGrp="1"/>
          </p:cNvSpPr>
          <p:nvPr>
            <p:ph idx="1"/>
          </p:nvPr>
        </p:nvSpPr>
        <p:spPr>
          <a:xfrm>
            <a:off x="213947" y="2159725"/>
            <a:ext cx="4592908" cy="3622767"/>
          </a:xfrm>
          <a:solidFill>
            <a:schemeClr val="accent2">
              <a:lumMod val="40000"/>
              <a:lumOff val="60000"/>
            </a:schemeClr>
          </a:solidFill>
          <a:ln w="76200">
            <a:solidFill>
              <a:schemeClr val="accent1"/>
            </a:solidFill>
          </a:ln>
        </p:spPr>
        <p:txBody>
          <a:bodyPr>
            <a:normAutofit/>
          </a:bodyPr>
          <a:lstStyle/>
          <a:p>
            <a:pPr marL="0" indent="0" algn="just" eaLnBrk="1" hangingPunct="1">
              <a:buNone/>
            </a:pPr>
            <a:r>
              <a:rPr lang="ru-RU" altLang="ru-RU" sz="2400" dirty="0">
                <a:solidFill>
                  <a:srgbClr val="002060"/>
                </a:solidFill>
              </a:rPr>
              <a:t> </a:t>
            </a:r>
            <a:r>
              <a:rPr lang="ru-RU" altLang="ru-RU" sz="2400" b="1" dirty="0">
                <a:latin typeface="Times New Roman" panose="02020603050405020304" pitchFamily="18" charset="0"/>
                <a:cs typeface="Times New Roman" panose="02020603050405020304" pitchFamily="18" charset="0"/>
              </a:rPr>
              <a:t>8-летняя </a:t>
            </a:r>
            <a:r>
              <a:rPr lang="ru-RU" altLang="ru-RU" sz="2400" b="1" dirty="0" err="1">
                <a:latin typeface="Times New Roman" panose="02020603050405020304" pitchFamily="18" charset="0"/>
                <a:cs typeface="Times New Roman" panose="02020603050405020304" pitchFamily="18" charset="0"/>
              </a:rPr>
              <a:t>Аланна</a:t>
            </a:r>
            <a:r>
              <a:rPr lang="ru-RU" altLang="ru-RU" sz="2400" b="1" dirty="0">
                <a:latin typeface="Times New Roman" panose="02020603050405020304" pitchFamily="18" charset="0"/>
                <a:cs typeface="Times New Roman" panose="02020603050405020304" pitchFamily="18" charset="0"/>
              </a:rPr>
              <a:t> Майерс из </a:t>
            </a:r>
            <a:r>
              <a:rPr lang="ru-RU" altLang="ru-RU" sz="2400" b="1" dirty="0" err="1">
                <a:latin typeface="Times New Roman" panose="02020603050405020304" pitchFamily="18" charset="0"/>
                <a:cs typeface="Times New Roman" panose="02020603050405020304" pitchFamily="18" charset="0"/>
              </a:rPr>
              <a:t>Данедина</a:t>
            </a:r>
            <a:r>
              <a:rPr lang="ru-RU" altLang="ru-RU" sz="2400" b="1" dirty="0">
                <a:latin typeface="Times New Roman" panose="02020603050405020304" pitchFamily="18" charset="0"/>
                <a:cs typeface="Times New Roman" panose="02020603050405020304" pitchFamily="18" charset="0"/>
              </a:rPr>
              <a:t>, штат Флорида, изобрела средство для безболезненного снятия бинтов. В состав продукта входят мыло, лавандовое масло и вода. На эту идею девочку натолкнула необходимость снятия бинтов после выписки из больницы.</a:t>
            </a:r>
          </a:p>
        </p:txBody>
      </p:sp>
      <p:pic>
        <p:nvPicPr>
          <p:cNvPr id="20482" name="Picture 2">
            <a:extLst>
              <a:ext uri="{FF2B5EF4-FFF2-40B4-BE49-F238E27FC236}">
                <a16:creationId xmlns:a16="http://schemas.microsoft.com/office/drawing/2014/main" id="{C3D1B87D-A9BF-6E9F-A0C5-E0A53EACA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2865" y="663688"/>
            <a:ext cx="7038124" cy="5284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a:extLst>
              <a:ext uri="{FF2B5EF4-FFF2-40B4-BE49-F238E27FC236}">
                <a16:creationId xmlns:a16="http://schemas.microsoft.com/office/drawing/2014/main" id="{7FDA54C5-7225-15C5-216A-AA03117D0FAF}"/>
              </a:ext>
            </a:extLst>
          </p:cNvPr>
          <p:cNvSpPr/>
          <p:nvPr/>
        </p:nvSpPr>
        <p:spPr>
          <a:xfrm>
            <a:off x="536026" y="355425"/>
            <a:ext cx="3948749" cy="1547405"/>
          </a:xfrm>
          <a:prstGeom prst="rect">
            <a:avLst/>
          </a:prstGeom>
          <a:noFill/>
          <a:ln w="762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a:extLst>
              <a:ext uri="{FF2B5EF4-FFF2-40B4-BE49-F238E27FC236}">
                <a16:creationId xmlns:a16="http://schemas.microsoft.com/office/drawing/2014/main" id="{E42EBE82-50EB-CB7E-3F0B-744F52744C28}"/>
              </a:ext>
            </a:extLst>
          </p:cNvPr>
          <p:cNvSpPr/>
          <p:nvPr/>
        </p:nvSpPr>
        <p:spPr>
          <a:xfrm>
            <a:off x="1582833" y="467407"/>
            <a:ext cx="2507327" cy="1323439"/>
          </a:xfrm>
          <a:prstGeom prst="rect">
            <a:avLst/>
          </a:prstGeom>
        </p:spPr>
        <p:txBody>
          <a:bodyPr wrap="square">
            <a:spAutoFit/>
          </a:bodyPr>
          <a:lstStyle/>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Средство для снятия бинтов</a:t>
            </a:r>
          </a:p>
          <a:p>
            <a:pPr algn="ctr"/>
            <a:r>
              <a:rPr lang="ru-RU" sz="2000" b="1" dirty="0" err="1">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Аланна</a:t>
            </a: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 Майерс</a:t>
            </a:r>
          </a:p>
          <a:p>
            <a:pPr algn="ctr"/>
            <a:r>
              <a:rPr lang="ru-RU" sz="20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8 лет</a:t>
            </a:r>
          </a:p>
        </p:txBody>
      </p:sp>
      <p:pic>
        <p:nvPicPr>
          <p:cNvPr id="4" name="Рисунок 3">
            <a:extLst>
              <a:ext uri="{FF2B5EF4-FFF2-40B4-BE49-F238E27FC236}">
                <a16:creationId xmlns:a16="http://schemas.microsoft.com/office/drawing/2014/main" id="{234ECA53-6588-0886-2B89-9D98D1226E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040" y="718677"/>
            <a:ext cx="936182" cy="960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91851" y="4673388"/>
            <a:ext cx="12016740" cy="1938992"/>
          </a:xfrm>
          <a:prstGeom prst="rect">
            <a:avLst/>
          </a:prstGeom>
          <a:solidFill>
            <a:schemeClr val="accent2">
              <a:lumMod val="40000"/>
              <a:lumOff val="60000"/>
            </a:schemeClr>
          </a:solidFill>
        </p:spPr>
        <p:txBody>
          <a:bodyPr wrap="square">
            <a:spAutoFit/>
          </a:bodyPr>
          <a:lstStyle/>
          <a:p>
            <a:pPr algn="just"/>
            <a:r>
              <a:rPr lang="ru-RU" sz="2400" b="1" dirty="0">
                <a:latin typeface="Times New Roman" panose="02020603050405020304" pitchFamily="18" charset="0"/>
                <a:cs typeface="Times New Roman" panose="02020603050405020304" pitchFamily="18" charset="0"/>
              </a:rPr>
              <a:t>Снегоход придумал юный канадец Жозеф-Арман Бомбардье. Все началось в тот момент, когда его отец на 15-летие подарил сыну видавший виды "Ford T". Меньше чем через неделю Жозеф разобрал Ford на запчасти и соорудил из него модель снегохода. Он же основал компанию Bombardier, известного производителя самолетов, но снегоходы они выпускают до сих пор.</a:t>
            </a:r>
          </a:p>
        </p:txBody>
      </p:sp>
      <p:pic>
        <p:nvPicPr>
          <p:cNvPr id="3077" name="Picture 5" descr="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2151" y="346892"/>
            <a:ext cx="8127998" cy="4127500"/>
          </a:xfrm>
          <a:prstGeom prst="rect">
            <a:avLst/>
          </a:prstGeom>
          <a:noFill/>
          <a:ln w="76200">
            <a:solidFill>
              <a:schemeClr val="accent1"/>
            </a:solidFill>
          </a:ln>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851" y="419535"/>
            <a:ext cx="936182" cy="960187"/>
          </a:xfrm>
          <a:prstGeom prst="rect">
            <a:avLst/>
          </a:prstGeom>
        </p:spPr>
      </p:pic>
      <p:sp>
        <p:nvSpPr>
          <p:cNvPr id="9" name="Прямоугольник 8"/>
          <p:cNvSpPr/>
          <p:nvPr/>
        </p:nvSpPr>
        <p:spPr>
          <a:xfrm>
            <a:off x="114300" y="139337"/>
            <a:ext cx="3492500" cy="1590088"/>
          </a:xfrm>
          <a:prstGeom prst="rect">
            <a:avLst/>
          </a:prstGeom>
          <a:noFill/>
          <a:ln w="762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1085193" y="114798"/>
            <a:ext cx="2507327" cy="1569660"/>
          </a:xfrm>
          <a:prstGeom prst="rect">
            <a:avLst/>
          </a:prstGeom>
        </p:spPr>
        <p:txBody>
          <a:bodyPr wrap="square">
            <a:spAutoFit/>
          </a:bodyPr>
          <a:lstStyle/>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Снегоход.</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Жозеф-</a:t>
            </a:r>
            <a:r>
              <a:rPr lang="ru-RU" sz="2400" b="1" dirty="0" err="1">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Арман</a:t>
            </a: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 </a:t>
            </a:r>
            <a:r>
              <a:rPr lang="ru-RU" sz="2400" b="1" dirty="0" err="1">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Бомбардье</a:t>
            </a: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15 лет.</a:t>
            </a:r>
          </a:p>
        </p:txBody>
      </p:sp>
      <p:pic>
        <p:nvPicPr>
          <p:cNvPr id="3" name="Рисунок 2">
            <a:extLst>
              <a:ext uri="{FF2B5EF4-FFF2-40B4-BE49-F238E27FC236}">
                <a16:creationId xmlns:a16="http://schemas.microsoft.com/office/drawing/2014/main" id="{A290D998-5815-83CF-1250-C17007C824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9942" y="1306146"/>
            <a:ext cx="1677031" cy="3267744"/>
          </a:xfrm>
          <a:prstGeom prst="rect">
            <a:avLst/>
          </a:prstGeom>
        </p:spPr>
      </p:pic>
    </p:spTree>
    <p:extLst>
      <p:ext uri="{BB962C8B-B14F-4D97-AF65-F5344CB8AC3E}">
        <p14:creationId xmlns:p14="http://schemas.microsoft.com/office/powerpoint/2010/main" val="961510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5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63850" y="702218"/>
            <a:ext cx="7301149" cy="5558958"/>
          </a:xfrm>
          <a:prstGeom prst="rect">
            <a:avLst/>
          </a:prstGeom>
        </p:spPr>
        <p:txBody>
          <a:bodyPr wrap="square">
            <a:spAutoFit/>
          </a:bodyPr>
          <a:lstStyle/>
          <a:p>
            <a:pPr algn="just">
              <a:lnSpc>
                <a:spcPts val="3900"/>
              </a:lnSpc>
            </a:pP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Пластилин изобрела школьница. Фирма </a:t>
            </a:r>
            <a:r>
              <a:rPr lang="ru-RU" sz="3000" b="1" dirty="0" err="1">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Клео</a:t>
            </a: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 </a:t>
            </a:r>
            <a:r>
              <a:rPr lang="ru-RU" sz="3000" b="1" dirty="0" err="1">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Маквикера</a:t>
            </a: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 производила средство для очищения обоев от угольной пыли.</a:t>
            </a:r>
          </a:p>
          <a:p>
            <a:pPr algn="just">
              <a:lnSpc>
                <a:spcPts val="3900"/>
              </a:lnSpc>
            </a:pP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Его внучка с удовольствием лепила</a:t>
            </a:r>
          </a:p>
          <a:p>
            <a:pPr algn="just">
              <a:lnSpc>
                <a:spcPts val="3900"/>
              </a:lnSpc>
            </a:pP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из этого материла разнообразные</a:t>
            </a:r>
          </a:p>
          <a:p>
            <a:pPr algn="just">
              <a:lnSpc>
                <a:spcPts val="3900"/>
              </a:lnSpc>
            </a:pP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фигурки. </a:t>
            </a:r>
          </a:p>
          <a:p>
            <a:pPr algn="just">
              <a:lnSpc>
                <a:spcPts val="3900"/>
              </a:lnSpc>
            </a:pP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Однажды попросила дедушку убрать</a:t>
            </a:r>
          </a:p>
          <a:p>
            <a:pPr algn="just">
              <a:lnSpc>
                <a:spcPts val="3900"/>
              </a:lnSpc>
            </a:pP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чистящий компонент из состава, </a:t>
            </a:r>
          </a:p>
          <a:p>
            <a:pPr algn="just">
              <a:lnSpc>
                <a:spcPts val="3900"/>
              </a:lnSpc>
            </a:pP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и добавить миндальное масло и цветные красители. </a:t>
            </a:r>
          </a:p>
          <a:p>
            <a:pPr algn="ctr">
              <a:lnSpc>
                <a:spcPts val="3900"/>
              </a:lnSpc>
            </a:pPr>
            <a:r>
              <a:rPr lang="ru-RU" sz="3000" b="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Так и получился пластилин!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51" y="309602"/>
            <a:ext cx="985347" cy="1010612"/>
          </a:xfrm>
          <a:prstGeom prst="rect">
            <a:avLst/>
          </a:prstGeom>
          <a:solidFill>
            <a:schemeClr val="bg2"/>
          </a:solidFill>
        </p:spPr>
      </p:pic>
      <p:sp>
        <p:nvSpPr>
          <p:cNvPr id="6" name="Прямоугольник 5"/>
          <p:cNvSpPr/>
          <p:nvPr/>
        </p:nvSpPr>
        <p:spPr>
          <a:xfrm>
            <a:off x="1607969" y="309602"/>
            <a:ext cx="3048000" cy="841870"/>
          </a:xfrm>
          <a:prstGeom prst="rect">
            <a:avLst/>
          </a:prstGeom>
          <a:solidFill>
            <a:schemeClr val="accent4">
              <a:lumMod val="60000"/>
              <a:lumOff val="40000"/>
            </a:schemeClr>
          </a:solidFill>
          <a:ln w="190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053687" y="585303"/>
            <a:ext cx="1997976" cy="461665"/>
          </a:xfrm>
          <a:prstGeom prst="rect">
            <a:avLst/>
          </a:prstGeom>
        </p:spPr>
        <p:txBody>
          <a:bodyPr wrap="square">
            <a:spAutoFit/>
          </a:bodyPr>
          <a:lstStyle/>
          <a:p>
            <a:r>
              <a:rPr lang="ru-RU" sz="2400" b="1" dirty="0">
                <a:solidFill>
                  <a:srgbClr val="C00000"/>
                </a:solidFill>
                <a:latin typeface="Cambria Math" panose="02040503050406030204" pitchFamily="18" charset="0"/>
                <a:ea typeface="Cambria Math" panose="02040503050406030204" pitchFamily="18" charset="0"/>
              </a:rPr>
              <a:t>Пластилин.</a:t>
            </a:r>
          </a:p>
        </p:txBody>
      </p:sp>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60" y="4270311"/>
            <a:ext cx="4056976" cy="2278087"/>
          </a:xfrm>
          <a:prstGeom prst="rect">
            <a:avLst/>
          </a:prstGeom>
        </p:spPr>
      </p:pic>
      <p:pic>
        <p:nvPicPr>
          <p:cNvPr id="3" name="Picture 2">
            <a:extLst>
              <a:ext uri="{FF2B5EF4-FFF2-40B4-BE49-F238E27FC236}">
                <a16:creationId xmlns:a16="http://schemas.microsoft.com/office/drawing/2014/main" id="{B968C89C-5F33-7C56-2BCC-CDC31EB457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87" y="1509944"/>
            <a:ext cx="4241800" cy="282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985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6435" y="2487007"/>
            <a:ext cx="5508307" cy="3970318"/>
          </a:xfrm>
          <a:prstGeom prst="rect">
            <a:avLst/>
          </a:prstGeom>
          <a:solidFill>
            <a:schemeClr val="accent2">
              <a:lumMod val="40000"/>
              <a:lumOff val="60000"/>
            </a:schemeClr>
          </a:solidFill>
          <a:ln w="76200">
            <a:solidFill>
              <a:schemeClr val="accent1"/>
            </a:solidFill>
          </a:ln>
        </p:spPr>
        <p:txBody>
          <a:bodyPr wrap="square">
            <a:spAutoFit/>
          </a:bodyPr>
          <a:lstStyle/>
          <a:p>
            <a:pPr algn="just"/>
            <a:r>
              <a:rPr lang="ru-RU" sz="2800" b="1" dirty="0" err="1">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Мэллори</a:t>
            </a:r>
            <a:r>
              <a:rPr lang="ru-RU" sz="28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 работала над этим почти 2 года, провела более 100 экспериментов и создала лекарство от икоты. Выглядит оно как обычный леденец. Чудо-конфета состоит всего из </a:t>
            </a:r>
            <a:r>
              <a:rPr lang="ru-RU" sz="2800" b="1" dirty="0">
                <a:latin typeface="Times New Roman" panose="02020603050405020304" pitchFamily="18" charset="0"/>
                <a:cs typeface="Times New Roman" panose="02020603050405020304" pitchFamily="18" charset="0"/>
              </a:rPr>
              <a:t>сахара и яблочного уксуса. Новинка уже получила название «</a:t>
            </a:r>
            <a:r>
              <a:rPr lang="ru-RU" sz="2800" b="1" dirty="0" err="1">
                <a:latin typeface="Times New Roman" panose="02020603050405020304" pitchFamily="18" charset="0"/>
                <a:cs typeface="Times New Roman" panose="02020603050405020304" pitchFamily="18" charset="0"/>
              </a:rPr>
              <a:t>Hiccupops</a:t>
            </a:r>
            <a:r>
              <a:rPr lang="ru-RU" sz="2800" b="1" dirty="0">
                <a:latin typeface="Times New Roman" panose="02020603050405020304" pitchFamily="18" charset="0"/>
                <a:cs typeface="Times New Roman" panose="02020603050405020304" pitchFamily="18" charset="0"/>
              </a:rPr>
              <a:t>».</a:t>
            </a:r>
          </a:p>
        </p:txBody>
      </p:sp>
      <p:pic>
        <p:nvPicPr>
          <p:cNvPr id="9218" name="Picture 2" descr="http://nevozmozhnogo.net/wp-content/uploads/2012/06/Hiccupop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553" y="149605"/>
            <a:ext cx="5991596" cy="470340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nevozmozhnogo.net/wp-content/uploads/2012/06/Hiccupop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982" y="4260727"/>
            <a:ext cx="3910012" cy="2447668"/>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933" y="963937"/>
            <a:ext cx="936182" cy="960187"/>
          </a:xfrm>
          <a:prstGeom prst="rect">
            <a:avLst/>
          </a:prstGeom>
        </p:spPr>
      </p:pic>
      <p:sp>
        <p:nvSpPr>
          <p:cNvPr id="6" name="Прямоугольник 5"/>
          <p:cNvSpPr/>
          <p:nvPr/>
        </p:nvSpPr>
        <p:spPr>
          <a:xfrm>
            <a:off x="697774" y="648987"/>
            <a:ext cx="4518659" cy="1590088"/>
          </a:xfrm>
          <a:prstGeom prst="rect">
            <a:avLst/>
          </a:prstGeom>
          <a:noFill/>
          <a:ln w="762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081305" y="602397"/>
            <a:ext cx="2848876" cy="1569660"/>
          </a:xfrm>
          <a:prstGeom prst="rect">
            <a:avLst/>
          </a:prstGeom>
        </p:spPr>
        <p:txBody>
          <a:bodyPr wrap="square">
            <a:spAutoFit/>
          </a:bodyPr>
          <a:lstStyle/>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Лекарство </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от икоты.</a:t>
            </a:r>
          </a:p>
          <a:p>
            <a:pPr algn="ctr"/>
            <a:r>
              <a:rPr lang="ru-RU" sz="2400" b="1" dirty="0" err="1">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Мэллори</a:t>
            </a: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 </a:t>
            </a:r>
            <a:r>
              <a:rPr lang="ru-RU" sz="2400" b="1" dirty="0" err="1">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Кивмен</a:t>
            </a: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13 лет.</a:t>
            </a:r>
          </a:p>
        </p:txBody>
      </p:sp>
    </p:spTree>
    <p:extLst>
      <p:ext uri="{BB962C8B-B14F-4D97-AF65-F5344CB8AC3E}">
        <p14:creationId xmlns:p14="http://schemas.microsoft.com/office/powerpoint/2010/main" val="29982487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animEffect transition="in" filter="fade">
                                      <p:cBhvr>
                                        <p:cTn id="21" dur="500"/>
                                        <p:tgtEl>
                                          <p:spTgt spid="92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0650" y="2969804"/>
            <a:ext cx="11950700" cy="3724096"/>
          </a:xfrm>
          <a:prstGeom prst="rect">
            <a:avLst/>
          </a:prstGeom>
          <a:solidFill>
            <a:schemeClr val="accent2">
              <a:lumMod val="40000"/>
              <a:lumOff val="60000"/>
            </a:schemeClr>
          </a:solidFill>
          <a:ln w="76200">
            <a:solidFill>
              <a:schemeClr val="accent1"/>
            </a:solidFill>
          </a:ln>
        </p:spPr>
        <p:txBody>
          <a:bodyPr wrap="square">
            <a:spAutoFit/>
          </a:bodyPr>
          <a:lstStyle/>
          <a:p>
            <a:r>
              <a:rPr lang="ru-RU" sz="2950" b="1" spc="-40"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На международной</a:t>
            </a:r>
          </a:p>
          <a:p>
            <a:r>
              <a:rPr lang="ru-RU" sz="2950" b="1" spc="-40"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космической станции люди</a:t>
            </a:r>
          </a:p>
          <a:p>
            <a:r>
              <a:rPr lang="ru-RU" sz="2950" b="1" spc="-40"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пользуются зубной щёткой,</a:t>
            </a:r>
          </a:p>
          <a:p>
            <a:r>
              <a:rPr lang="ru-RU" sz="2950" b="1" spc="-40"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конструкцию которой </a:t>
            </a:r>
          </a:p>
          <a:p>
            <a:r>
              <a:rPr lang="ru-RU" sz="2950" b="1" spc="-40"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придумал московский семиклассник Дмитрий Резников. </a:t>
            </a:r>
            <a:br>
              <a:rPr lang="ru-RU" sz="2950" b="1" spc="-40"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br>
            <a:r>
              <a:rPr lang="ru-RU" sz="2950" b="1" spc="-40"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Щётка имеет на ручке три кнопки. Первой включается подача зубной пасты между щетинок. Второй подаётся воздух. Третьей убирается в «мусорную» ёмкость «отработанная» паста.</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068" y="638953"/>
            <a:ext cx="936182" cy="960187"/>
          </a:xfrm>
          <a:prstGeom prst="rect">
            <a:avLst/>
          </a:prstGeom>
        </p:spPr>
      </p:pic>
      <p:sp>
        <p:nvSpPr>
          <p:cNvPr id="7" name="Прямоугольник 6"/>
          <p:cNvSpPr/>
          <p:nvPr/>
        </p:nvSpPr>
        <p:spPr>
          <a:xfrm>
            <a:off x="297311" y="215464"/>
            <a:ext cx="4649288" cy="1959420"/>
          </a:xfrm>
          <a:prstGeom prst="rect">
            <a:avLst/>
          </a:prstGeom>
          <a:noFill/>
          <a:ln w="762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185281" y="414545"/>
            <a:ext cx="3497665" cy="1569660"/>
          </a:xfrm>
          <a:prstGeom prst="rect">
            <a:avLst/>
          </a:prstGeom>
        </p:spPr>
        <p:txBody>
          <a:bodyPr wrap="square">
            <a:spAutoFit/>
          </a:bodyPr>
          <a:lstStyle/>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Зубная щётка </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для космонавтов.</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Дмитрий Резников,</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12 лет.</a:t>
            </a:r>
          </a:p>
        </p:txBody>
      </p:sp>
      <p:pic>
        <p:nvPicPr>
          <p:cNvPr id="2" name="Рисунок 1"/>
          <p:cNvPicPr>
            <a:picLocks noChangeAspect="1"/>
          </p:cNvPicPr>
          <p:nvPr/>
        </p:nvPicPr>
        <p:blipFill>
          <a:blip r:embed="rId3"/>
          <a:stretch>
            <a:fillRect/>
          </a:stretch>
        </p:blipFill>
        <p:spPr>
          <a:xfrm>
            <a:off x="4946599" y="215464"/>
            <a:ext cx="7035394" cy="4170025"/>
          </a:xfrm>
          <a:prstGeom prst="rect">
            <a:avLst/>
          </a:prstGeom>
        </p:spPr>
      </p:pic>
    </p:spTree>
    <p:extLst>
      <p:ext uri="{BB962C8B-B14F-4D97-AF65-F5344CB8AC3E}">
        <p14:creationId xmlns:p14="http://schemas.microsoft.com/office/powerpoint/2010/main" val="8897409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300" y="2499797"/>
            <a:ext cx="6628932" cy="4093428"/>
          </a:xfrm>
          <a:prstGeom prst="rect">
            <a:avLst/>
          </a:prstGeom>
          <a:solidFill>
            <a:schemeClr val="accent4">
              <a:lumMod val="40000"/>
              <a:lumOff val="60000"/>
            </a:schemeClr>
          </a:solidFill>
        </p:spPr>
        <p:txBody>
          <a:bodyPr wrap="square">
            <a:spAutoFit/>
          </a:bodyPr>
          <a:lstStyle/>
          <a:p>
            <a:pPr algn="just"/>
            <a:r>
              <a:rPr lang="ru-RU" altLang="ru-RU" sz="2000" b="1" dirty="0">
                <a:latin typeface="Times New Roman" panose="02020603050405020304" pitchFamily="18" charset="0"/>
                <a:cs typeface="Times New Roman" panose="02020603050405020304" pitchFamily="18" charset="0"/>
              </a:rPr>
              <a:t>Идея создания меховых</a:t>
            </a:r>
          </a:p>
          <a:p>
            <a:pPr algn="just"/>
            <a:r>
              <a:rPr lang="ru-RU" altLang="ru-RU" sz="2000" b="1" dirty="0">
                <a:latin typeface="Times New Roman" panose="02020603050405020304" pitchFamily="18" charset="0"/>
                <a:cs typeface="Times New Roman" panose="02020603050405020304" pitchFamily="18" charset="0"/>
              </a:rPr>
              <a:t> наушников для защиты </a:t>
            </a:r>
          </a:p>
          <a:p>
            <a:pPr algn="just"/>
            <a:r>
              <a:rPr lang="ru-RU" altLang="ru-RU" sz="2000" b="1" dirty="0">
                <a:latin typeface="Times New Roman" panose="02020603050405020304" pitchFamily="18" charset="0"/>
                <a:cs typeface="Times New Roman" panose="02020603050405020304" pitchFamily="18" charset="0"/>
              </a:rPr>
              <a:t>от холода принадлежит </a:t>
            </a:r>
          </a:p>
          <a:p>
            <a:pPr algn="just"/>
            <a:r>
              <a:rPr lang="ru-RU" altLang="ru-RU" sz="2000" b="1" dirty="0">
                <a:latin typeface="Times New Roman" panose="02020603050405020304" pitchFamily="18" charset="0"/>
                <a:cs typeface="Times New Roman" panose="02020603050405020304" pitchFamily="18" charset="0"/>
              </a:rPr>
              <a:t>15-летнему американцу </a:t>
            </a:r>
          </a:p>
          <a:p>
            <a:pPr algn="just"/>
            <a:r>
              <a:rPr lang="ru-RU" altLang="ru-RU" sz="2000" b="1" dirty="0">
                <a:latin typeface="Times New Roman" panose="02020603050405020304" pitchFamily="18" charset="0"/>
                <a:cs typeface="Times New Roman" panose="02020603050405020304" pitchFamily="18" charset="0"/>
              </a:rPr>
              <a:t>Честеру Гринвуду, который </a:t>
            </a:r>
          </a:p>
          <a:p>
            <a:pPr algn="just"/>
            <a:r>
              <a:rPr lang="ru-RU" altLang="ru-RU" sz="2000" b="1" dirty="0">
                <a:latin typeface="Times New Roman" panose="02020603050405020304" pitchFamily="18" charset="0"/>
                <a:cs typeface="Times New Roman" panose="02020603050405020304" pitchFamily="18" charset="0"/>
              </a:rPr>
              <a:t>любил кататься на коньках и одновременно слушать музыку. </a:t>
            </a:r>
            <a:r>
              <a:rPr lang="ru-RU" sz="2000" b="1" dirty="0">
                <a:latin typeface="Times New Roman" panose="02020603050405020304" pitchFamily="18" charset="0"/>
                <a:ea typeface="Cambria Math" panose="02040503050406030204" pitchFamily="18" charset="0"/>
                <a:cs typeface="Times New Roman" panose="02020603050405020304" pitchFamily="18" charset="0"/>
              </a:rPr>
              <a:t>Однажды он предложил своей бабушке соединить проволокой два кусочка меха и таким образом стал защищать уши от холода во время катания. </a:t>
            </a:r>
            <a:r>
              <a:rPr lang="ru-RU" sz="2000" b="1" dirty="0">
                <a:latin typeface="Times New Roman" panose="02020603050405020304" pitchFamily="18" charset="0"/>
                <a:cs typeface="Times New Roman" panose="02020603050405020304" pitchFamily="18" charset="0"/>
              </a:rPr>
              <a:t>Позже эти наушники усовершенствовали, и теперь используются модели, например, защищающие от громкого шума. В течение всей жизни Честером Гринвудом было запатентовано около 100 изобретений.</a:t>
            </a:r>
          </a:p>
        </p:txBody>
      </p:sp>
      <p:pic>
        <p:nvPicPr>
          <p:cNvPr id="6146" name="Picture 2" descr="Замечательные изобретения, придуманные деть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486553"/>
            <a:ext cx="5067300" cy="6032500"/>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68" y="486553"/>
            <a:ext cx="936182" cy="960187"/>
          </a:xfrm>
          <a:prstGeom prst="rect">
            <a:avLst/>
          </a:prstGeom>
        </p:spPr>
      </p:pic>
      <p:sp>
        <p:nvSpPr>
          <p:cNvPr id="7" name="Прямоугольник 6"/>
          <p:cNvSpPr/>
          <p:nvPr/>
        </p:nvSpPr>
        <p:spPr>
          <a:xfrm>
            <a:off x="1227824" y="362965"/>
            <a:ext cx="2747744" cy="1200329"/>
          </a:xfrm>
          <a:prstGeom prst="rect">
            <a:avLst/>
          </a:prstGeom>
        </p:spPr>
        <p:txBody>
          <a:bodyPr wrap="square">
            <a:spAutoFit/>
          </a:bodyPr>
          <a:lstStyle/>
          <a:p>
            <a:r>
              <a:rPr lang="ru-RU" sz="2400" b="1" dirty="0">
                <a:solidFill>
                  <a:srgbClr val="C00000"/>
                </a:solidFill>
                <a:latin typeface="Cambria Math" panose="02040503050406030204" pitchFamily="18" charset="0"/>
                <a:ea typeface="Cambria Math" panose="02040503050406030204" pitchFamily="18" charset="0"/>
              </a:rPr>
              <a:t>Мягкие наушники.</a:t>
            </a:r>
          </a:p>
          <a:p>
            <a:r>
              <a:rPr lang="ru-RU" sz="2400" b="1" dirty="0">
                <a:solidFill>
                  <a:srgbClr val="C00000"/>
                </a:solidFill>
                <a:latin typeface="Cambria Math" panose="02040503050406030204" pitchFamily="18" charset="0"/>
                <a:ea typeface="Cambria Math" panose="02040503050406030204" pitchFamily="18" charset="0"/>
              </a:rPr>
              <a:t>Честер </a:t>
            </a:r>
            <a:r>
              <a:rPr lang="ru-RU" sz="2400" b="1" dirty="0" err="1">
                <a:solidFill>
                  <a:srgbClr val="C00000"/>
                </a:solidFill>
                <a:latin typeface="Cambria Math" panose="02040503050406030204" pitchFamily="18" charset="0"/>
                <a:ea typeface="Cambria Math" panose="02040503050406030204" pitchFamily="18" charset="0"/>
              </a:rPr>
              <a:t>Гринвуд</a:t>
            </a:r>
            <a:r>
              <a:rPr lang="ru-RU" sz="2400" b="1" dirty="0">
                <a:solidFill>
                  <a:srgbClr val="C00000"/>
                </a:solidFill>
                <a:latin typeface="Cambria Math" panose="02040503050406030204" pitchFamily="18" charset="0"/>
                <a:ea typeface="Cambria Math" panose="02040503050406030204" pitchFamily="18" charset="0"/>
              </a:rPr>
              <a:t>,</a:t>
            </a:r>
          </a:p>
          <a:p>
            <a:r>
              <a:rPr lang="ru-RU" sz="2400" b="1" dirty="0">
                <a:solidFill>
                  <a:srgbClr val="C00000"/>
                </a:solidFill>
                <a:latin typeface="Cambria Math" panose="02040503050406030204" pitchFamily="18" charset="0"/>
                <a:ea typeface="Cambria Math" panose="02040503050406030204" pitchFamily="18" charset="0"/>
              </a:rPr>
              <a:t>15 лет.</a:t>
            </a:r>
          </a:p>
        </p:txBody>
      </p:sp>
      <p:pic>
        <p:nvPicPr>
          <p:cNvPr id="3" name="Picture 2">
            <a:extLst>
              <a:ext uri="{FF2B5EF4-FFF2-40B4-BE49-F238E27FC236}">
                <a16:creationId xmlns:a16="http://schemas.microsoft.com/office/drawing/2014/main" id="{6EA8C725-5E30-7811-A0E4-9D20150B0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4959" y="95883"/>
            <a:ext cx="2448074" cy="3800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5">
            <a:extLst>
              <a:ext uri="{FF2B5EF4-FFF2-40B4-BE49-F238E27FC236}">
                <a16:creationId xmlns:a16="http://schemas.microsoft.com/office/drawing/2014/main" id="{8DC302B5-1F35-948F-B1A7-53094458E2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3033" y="264775"/>
            <a:ext cx="2094734" cy="36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a:extLst>
              <a:ext uri="{FF2B5EF4-FFF2-40B4-BE49-F238E27FC236}">
                <a16:creationId xmlns:a16="http://schemas.microsoft.com/office/drawing/2014/main" id="{30C4CD0C-86D4-3FCB-B135-5E5B22B3EFC9}"/>
              </a:ext>
            </a:extLst>
          </p:cNvPr>
          <p:cNvSpPr/>
          <p:nvPr/>
        </p:nvSpPr>
        <p:spPr>
          <a:xfrm>
            <a:off x="114300" y="264775"/>
            <a:ext cx="3421380" cy="1587863"/>
          </a:xfrm>
          <a:prstGeom prst="rect">
            <a:avLst/>
          </a:prstGeom>
          <a:noFill/>
          <a:ln w="762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024288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56203" y="558983"/>
            <a:ext cx="7533465" cy="5740033"/>
          </a:xfrm>
          <a:prstGeom prst="rect">
            <a:avLst/>
          </a:prstGeom>
          <a:solidFill>
            <a:schemeClr val="accent4">
              <a:lumMod val="60000"/>
              <a:lumOff val="40000"/>
            </a:schemeClr>
          </a:solidFill>
        </p:spPr>
        <p:txBody>
          <a:bodyPr wrap="square">
            <a:spAutoFit/>
          </a:bodyPr>
          <a:lstStyle/>
          <a:p>
            <a:pPr algn="just"/>
            <a:r>
              <a:rPr lang="ru-RU" sz="3100" b="0" i="0" dirty="0">
                <a:effectLst/>
                <a:latin typeface="Cambria Math" panose="02040503050406030204" pitchFamily="18" charset="0"/>
                <a:ea typeface="Cambria Math" panose="02040503050406030204" pitchFamily="18" charset="0"/>
              </a:rPr>
              <a:t>	</a:t>
            </a:r>
            <a:r>
              <a:rPr lang="ru-RU" sz="2400" b="1" i="0" dirty="0">
                <a:effectLst/>
                <a:latin typeface="Times New Roman" panose="02020603050405020304" pitchFamily="18" charset="0"/>
                <a:ea typeface="Cambria Math" panose="02040503050406030204" pitchFamily="18" charset="0"/>
                <a:cs typeface="Times New Roman" panose="02020603050405020304" pitchFamily="18" charset="0"/>
              </a:rPr>
              <a:t>Дата 17 января – День детских изобретений. Дата для праздника выбрана не случайно. В этот день в 1706 году </a:t>
            </a:r>
            <a:r>
              <a:rPr lang="ru-RU" sz="2400" b="1" dirty="0">
                <a:latin typeface="Times New Roman" panose="02020603050405020304" pitchFamily="18" charset="0"/>
                <a:ea typeface="Cambria Math" panose="02040503050406030204" pitchFamily="18" charset="0"/>
                <a:cs typeface="Times New Roman" panose="02020603050405020304" pitchFamily="18" charset="0"/>
              </a:rPr>
              <a:t>родился известный политический деятель </a:t>
            </a:r>
            <a:r>
              <a:rPr lang="ru-RU" sz="2400" b="1" i="0" dirty="0">
                <a:solidFill>
                  <a:srgbClr val="C00000"/>
                </a:solidFill>
                <a:effectLst/>
                <a:latin typeface="Times New Roman" panose="02020603050405020304" pitchFamily="18" charset="0"/>
                <a:ea typeface="Cambria Math" panose="02040503050406030204" pitchFamily="18" charset="0"/>
                <a:cs typeface="Times New Roman" panose="02020603050405020304" pitchFamily="18" charset="0"/>
              </a:rPr>
              <a:t>Бенджамин Франклин</a:t>
            </a:r>
            <a:r>
              <a:rPr lang="ru-RU" sz="2400" b="1" i="0" dirty="0">
                <a:effectLst/>
                <a:latin typeface="Times New Roman" panose="02020603050405020304" pitchFamily="18" charset="0"/>
                <a:ea typeface="Cambria Math" panose="02040503050406030204" pitchFamily="18" charset="0"/>
                <a:cs typeface="Times New Roman" panose="02020603050405020304" pitchFamily="18" charset="0"/>
              </a:rPr>
              <a:t>, который прославился своими изобретениями в раннем возрасте. </a:t>
            </a:r>
          </a:p>
          <a:p>
            <a:pPr>
              <a:defRPr/>
            </a:pPr>
            <a:r>
              <a:rPr lang="ru-RU" sz="2400" b="1" dirty="0">
                <a:latin typeface="Times New Roman" panose="02020603050405020304" pitchFamily="18" charset="0"/>
                <a:cs typeface="Times New Roman" panose="02020603050405020304" pitchFamily="18" charset="0"/>
              </a:rPr>
              <a:t>Франклин является одним из авторов Конституции США 1787 года. Бенджамину Франклину принадлежит ряд популярных афоризмов, самыми известными из которых являются </a:t>
            </a:r>
            <a:r>
              <a:rPr lang="ru-RU" sz="2400" b="1" u="sng" dirty="0">
                <a:latin typeface="Times New Roman" panose="02020603050405020304" pitchFamily="18" charset="0"/>
                <a:cs typeface="Times New Roman" panose="02020603050405020304" pitchFamily="18" charset="0"/>
              </a:rPr>
              <a:t>«Время – деньги», «Не откладывайте на завтра то, что можно сделать сегодня».</a:t>
            </a:r>
          </a:p>
          <a:p>
            <a:pPr>
              <a:defRPr/>
            </a:pPr>
            <a:r>
              <a:rPr lang="ru-RU" sz="2400" b="1" dirty="0">
                <a:latin typeface="Times New Roman" panose="02020603050405020304" pitchFamily="18" charset="0"/>
                <a:cs typeface="Times New Roman" panose="02020603050405020304" pitchFamily="18" charset="0"/>
              </a:rPr>
              <a:t>Франклин ввел обозначение электрически заряженных состояний «+» и «−», привел доказательство электрической природы молнии.</a:t>
            </a:r>
            <a:endParaRPr lang="ru-RU" sz="2400" b="1" i="0" dirty="0">
              <a:effectLst/>
              <a:latin typeface="Times New Roman" panose="02020603050405020304" pitchFamily="18" charset="0"/>
              <a:ea typeface="Cambria Math" panose="02040503050406030204" pitchFamily="18" charset="0"/>
              <a:cs typeface="Times New Roman" panose="02020603050405020304" pitchFamily="18" charset="0"/>
            </a:endParaRPr>
          </a:p>
        </p:txBody>
      </p:sp>
      <p:pic>
        <p:nvPicPr>
          <p:cNvPr id="10242" name="Picture 2" descr="Бенджамин Франклин"/>
          <p:cNvPicPr>
            <a:picLocks noChangeAspect="1" noChangeArrowheads="1"/>
          </p:cNvPicPr>
          <p:nvPr/>
        </p:nvPicPr>
        <p:blipFill rotWithShape="1">
          <a:blip r:embed="rId3">
            <a:extLst>
              <a:ext uri="{28A0092B-C50C-407E-A947-70E740481C1C}">
                <a14:useLocalDpi xmlns:a14="http://schemas.microsoft.com/office/drawing/2010/main" val="0"/>
              </a:ext>
            </a:extLst>
          </a:blip>
          <a:srcRect t="4374" r="14381" b="24376"/>
          <a:stretch/>
        </p:blipFill>
        <p:spPr bwMode="auto">
          <a:xfrm>
            <a:off x="7851197" y="725412"/>
            <a:ext cx="3507440" cy="3560935"/>
          </a:xfrm>
          <a:prstGeom prst="ellipse">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927505" y="4507144"/>
            <a:ext cx="2156360" cy="954107"/>
          </a:xfrm>
          <a:prstGeom prst="rect">
            <a:avLst/>
          </a:prstGeom>
        </p:spPr>
        <p:txBody>
          <a:bodyPr wrap="none">
            <a:spAutoFit/>
          </a:bodyPr>
          <a:lstStyle/>
          <a:p>
            <a:pPr algn="ctr"/>
            <a:r>
              <a:rPr lang="ru-RU" sz="2800" b="1" i="0" dirty="0">
                <a:solidFill>
                  <a:srgbClr val="C00000"/>
                </a:solidFill>
                <a:effectLst/>
                <a:latin typeface="Times New Roman" panose="02020603050405020304" pitchFamily="18" charset="0"/>
                <a:cs typeface="Times New Roman" panose="02020603050405020304" pitchFamily="18" charset="0"/>
              </a:rPr>
              <a:t>Бенджамин </a:t>
            </a:r>
          </a:p>
          <a:p>
            <a:pPr algn="ctr"/>
            <a:r>
              <a:rPr lang="ru-RU" sz="2800" b="1" i="0" dirty="0">
                <a:solidFill>
                  <a:srgbClr val="C00000"/>
                </a:solidFill>
                <a:effectLst/>
                <a:latin typeface="Times New Roman" panose="02020603050405020304" pitchFamily="18" charset="0"/>
                <a:cs typeface="Times New Roman" panose="02020603050405020304" pitchFamily="18" charset="0"/>
              </a:rPr>
              <a:t>Франклин </a:t>
            </a:r>
            <a:endParaRPr lang="ru-RU" sz="2800" b="1" dirty="0">
              <a:solidFill>
                <a:srgbClr val="C00000"/>
              </a:solidFill>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rotWithShape="1">
          <a:blip r:embed="rId4">
            <a:extLst>
              <a:ext uri="{28A0092B-C50C-407E-A947-70E740481C1C}">
                <a14:useLocalDpi xmlns:a14="http://schemas.microsoft.com/office/drawing/2010/main" val="0"/>
              </a:ext>
            </a:extLst>
          </a:blip>
          <a:srcRect l="49472" b="50664"/>
          <a:stretch/>
        </p:blipFill>
        <p:spPr>
          <a:xfrm>
            <a:off x="7689668" y="332608"/>
            <a:ext cx="4275384" cy="4174536"/>
          </a:xfrm>
          <a:prstGeom prst="ellipse">
            <a:avLst/>
          </a:prstGeom>
        </p:spPr>
      </p:pic>
    </p:spTree>
    <p:custDataLst>
      <p:tags r:id="rId1"/>
    </p:custDataLst>
    <p:extLst>
      <p:ext uri="{BB962C8B-B14F-4D97-AF65-F5344CB8AC3E}">
        <p14:creationId xmlns:p14="http://schemas.microsoft.com/office/powerpoint/2010/main" val="4285230511"/>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2"/>
                                        </p:tgtEl>
                                        <p:attrNameLst>
                                          <p:attrName>style.visibility</p:attrName>
                                        </p:attrNameLst>
                                      </p:cBhvr>
                                      <p:to>
                                        <p:strVal val="visible"/>
                                      </p:to>
                                    </p:set>
                                    <p:animEffect transition="in" filter="fade">
                                      <p:cBhvr>
                                        <p:cTn id="22" dur="500"/>
                                        <p:tgtEl>
                                          <p:spTgt spid="1024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08600" y="1180061"/>
            <a:ext cx="6667500" cy="4055854"/>
          </a:xfrm>
          <a:prstGeom prst="rect">
            <a:avLst/>
          </a:prstGeom>
          <a:solidFill>
            <a:schemeClr val="accent4">
              <a:lumMod val="40000"/>
              <a:lumOff val="60000"/>
            </a:schemeClr>
          </a:solidFill>
          <a:ln w="76200">
            <a:solidFill>
              <a:srgbClr val="7030A0"/>
            </a:solidFill>
          </a:ln>
        </p:spPr>
        <p:txBody>
          <a:bodyPr wrap="square">
            <a:spAutoFit/>
          </a:bodyPr>
          <a:lstStyle/>
          <a:p>
            <a:pPr algn="just">
              <a:lnSpc>
                <a:spcPts val="3900"/>
              </a:lnSpc>
            </a:pP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Однажды девочка выписалась из больницы, ей пришлось снимать бинты – а это было очень больно.</a:t>
            </a:r>
          </a:p>
          <a:p>
            <a:pPr algn="just">
              <a:lnSpc>
                <a:spcPts val="3900"/>
              </a:lnSpc>
            </a:pP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Она провела несколько экспериментов и нашла компоненты, которые делают этот процесс безболезненным. Теперь её продукт продаётся в местном магазине.</a:t>
            </a:r>
          </a:p>
        </p:txBody>
      </p:sp>
      <p:pic>
        <p:nvPicPr>
          <p:cNvPr id="7170" name="Picture 2" descr="Средство для безболезненного снятия бинтов дети, изобретение, патент, ребенок, своими руками, факты"/>
          <p:cNvPicPr>
            <a:picLocks noChangeAspect="1" noChangeArrowheads="1"/>
          </p:cNvPicPr>
          <p:nvPr/>
        </p:nvPicPr>
        <p:blipFill rotWithShape="1">
          <a:blip r:embed="rId2">
            <a:extLst>
              <a:ext uri="{28A0092B-C50C-407E-A947-70E740481C1C}">
                <a14:useLocalDpi xmlns:a14="http://schemas.microsoft.com/office/drawing/2010/main" val="0"/>
              </a:ext>
            </a:extLst>
          </a:blip>
          <a:srcRect l="1770" t="1134" r="11119" b="1866"/>
          <a:stretch/>
        </p:blipFill>
        <p:spPr bwMode="auto">
          <a:xfrm>
            <a:off x="215900" y="2598373"/>
            <a:ext cx="4724400" cy="369570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68" y="588153"/>
            <a:ext cx="936182" cy="960187"/>
          </a:xfrm>
          <a:prstGeom prst="rect">
            <a:avLst/>
          </a:prstGeom>
        </p:spPr>
      </p:pic>
      <p:sp>
        <p:nvSpPr>
          <p:cNvPr id="5" name="Прямоугольник 4"/>
          <p:cNvSpPr/>
          <p:nvPr/>
        </p:nvSpPr>
        <p:spPr>
          <a:xfrm>
            <a:off x="114300" y="139337"/>
            <a:ext cx="3861268" cy="2035620"/>
          </a:xfrm>
          <a:prstGeom prst="rect">
            <a:avLst/>
          </a:prstGeom>
          <a:noFill/>
          <a:ln w="190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1265924" y="210565"/>
            <a:ext cx="2721876" cy="1938992"/>
          </a:xfrm>
          <a:prstGeom prst="rect">
            <a:avLst/>
          </a:prstGeom>
        </p:spPr>
        <p:txBody>
          <a:bodyPr wrap="square">
            <a:spAutoFit/>
          </a:bodyPr>
          <a:lstStyle/>
          <a:p>
            <a:r>
              <a:rPr lang="ru-RU" sz="2400" b="1" dirty="0">
                <a:solidFill>
                  <a:srgbClr val="C00000"/>
                </a:solidFill>
                <a:latin typeface="Cambria Math" panose="02040503050406030204" pitchFamily="18" charset="0"/>
                <a:ea typeface="Cambria Math" panose="02040503050406030204" pitchFamily="18" charset="0"/>
              </a:rPr>
              <a:t>Средство для безболезненного снятия бинтов.</a:t>
            </a:r>
          </a:p>
          <a:p>
            <a:r>
              <a:rPr lang="ru-RU" sz="2400" b="1" dirty="0" err="1">
                <a:solidFill>
                  <a:srgbClr val="C00000"/>
                </a:solidFill>
                <a:latin typeface="Cambria Math" panose="02040503050406030204" pitchFamily="18" charset="0"/>
                <a:ea typeface="Cambria Math" panose="02040503050406030204" pitchFamily="18" charset="0"/>
              </a:rPr>
              <a:t>Аланна</a:t>
            </a:r>
            <a:r>
              <a:rPr lang="ru-RU" sz="2400" b="1" dirty="0">
                <a:solidFill>
                  <a:srgbClr val="C00000"/>
                </a:solidFill>
                <a:latin typeface="Cambria Math" panose="02040503050406030204" pitchFamily="18" charset="0"/>
                <a:ea typeface="Cambria Math" panose="02040503050406030204" pitchFamily="18" charset="0"/>
              </a:rPr>
              <a:t> Майерс,</a:t>
            </a:r>
          </a:p>
          <a:p>
            <a:r>
              <a:rPr lang="ru-RU" sz="2400" b="1" dirty="0">
                <a:solidFill>
                  <a:srgbClr val="C00000"/>
                </a:solidFill>
                <a:latin typeface="Cambria Math" panose="02040503050406030204" pitchFamily="18" charset="0"/>
                <a:ea typeface="Cambria Math" panose="02040503050406030204" pitchFamily="18" charset="0"/>
              </a:rPr>
              <a:t>8 лет.</a:t>
            </a:r>
          </a:p>
        </p:txBody>
      </p:sp>
    </p:spTree>
    <p:extLst>
      <p:ext uri="{BB962C8B-B14F-4D97-AF65-F5344CB8AC3E}">
        <p14:creationId xmlns:p14="http://schemas.microsoft.com/office/powerpoint/2010/main" val="17100577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1877" y="151179"/>
            <a:ext cx="7192276" cy="6555641"/>
          </a:xfrm>
          <a:prstGeom prst="rect">
            <a:avLst/>
          </a:prstGeom>
          <a:solidFill>
            <a:schemeClr val="accent1">
              <a:lumMod val="40000"/>
              <a:lumOff val="60000"/>
            </a:schemeClr>
          </a:solidFill>
          <a:ln w="76200">
            <a:solidFill>
              <a:schemeClr val="accent1"/>
            </a:solidFill>
          </a:ln>
        </p:spPr>
        <p:txBody>
          <a:bodyPr wrap="square">
            <a:spAutoFit/>
          </a:bodyPr>
          <a:lstStyle/>
          <a:p>
            <a:pPr algn="just"/>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Однажды зимним вечером мальчик высыпал порошок типа «</a:t>
            </a:r>
            <a:r>
              <a:rPr lang="ru-RU" sz="3000" b="1" dirty="0" err="1">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Юпи</a:t>
            </a: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 или «</a:t>
            </a:r>
            <a:r>
              <a:rPr lang="ru-RU" sz="3000" b="1" dirty="0" err="1">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Инвайта</a:t>
            </a:r>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 в воду и забыл все это выпить. А стакан с деревянной ложкой забыл на крыльце, в холодное время года. На утро вода в стакане замёрзла.</a:t>
            </a:r>
          </a:p>
          <a:p>
            <a:pPr algn="just"/>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Фрэнк хотел растопить напиток, </a:t>
            </a:r>
          </a:p>
          <a:p>
            <a:pPr algn="just"/>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поставив его под струю горячей воды. </a:t>
            </a:r>
          </a:p>
          <a:p>
            <a:pPr algn="just"/>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Потянув за ложку, он вытащил замороженный напиток и съел. Мальчику получившийся продукт очень понравился.</a:t>
            </a:r>
          </a:p>
          <a:p>
            <a:pPr algn="ctr"/>
            <a:r>
              <a:rPr lang="ru-RU" sz="3000" b="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rPr>
              <a:t>Так появился фруктовый лёд.</a:t>
            </a:r>
          </a:p>
          <a:p>
            <a:pPr algn="ctr"/>
            <a:endParaRPr lang="ru-RU" sz="3000" b="1" dirty="0">
              <a:solidFill>
                <a:srgbClr val="FF0000"/>
              </a:solidFill>
              <a:latin typeface="Times New Roman" panose="02020603050405020304" pitchFamily="18" charset="0"/>
              <a:ea typeface="Cambria Math" panose="02040503050406030204" pitchFamily="18"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6920" y="476818"/>
            <a:ext cx="936182" cy="960187"/>
          </a:xfrm>
          <a:prstGeom prst="rect">
            <a:avLst/>
          </a:prstGeom>
        </p:spPr>
      </p:pic>
      <p:sp>
        <p:nvSpPr>
          <p:cNvPr id="7" name="Прямоугольник 6"/>
          <p:cNvSpPr/>
          <p:nvPr/>
        </p:nvSpPr>
        <p:spPr>
          <a:xfrm>
            <a:off x="626844" y="139337"/>
            <a:ext cx="3721100" cy="1409003"/>
          </a:xfrm>
          <a:prstGeom prst="rect">
            <a:avLst/>
          </a:prstGeom>
          <a:noFill/>
          <a:ln w="762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1572093" y="290394"/>
            <a:ext cx="2721876" cy="1200329"/>
          </a:xfrm>
          <a:prstGeom prst="rect">
            <a:avLst/>
          </a:prstGeom>
        </p:spPr>
        <p:txBody>
          <a:bodyPr wrap="square">
            <a:spAutoFit/>
          </a:bodyPr>
          <a:lstStyle/>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Фруктовый лёд.</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Фрэнк </a:t>
            </a:r>
            <a:r>
              <a:rPr lang="ru-RU" sz="2400" b="1" dirty="0" err="1">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Эпперсон</a:t>
            </a: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11 лет.</a:t>
            </a:r>
          </a:p>
        </p:txBody>
      </p:sp>
      <p:pic>
        <p:nvPicPr>
          <p:cNvPr id="5" name="Picture 2">
            <a:extLst>
              <a:ext uri="{FF2B5EF4-FFF2-40B4-BE49-F238E27FC236}">
                <a16:creationId xmlns:a16="http://schemas.microsoft.com/office/drawing/2014/main" id="{0C4AFC1E-A9FA-5582-8AA3-51022A05BC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20" y="1699675"/>
            <a:ext cx="3297067" cy="497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330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88" y="1134490"/>
            <a:ext cx="3888432" cy="5043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981350" y="262594"/>
            <a:ext cx="8229600" cy="698773"/>
          </a:xfrm>
        </p:spPr>
        <p:txBody>
          <a:bodyPr>
            <a:noAutofit/>
          </a:bodyPr>
          <a:lstStyle/>
          <a:p>
            <a:r>
              <a:rPr lang="ru-RU" sz="4000" b="1" dirty="0">
                <a:latin typeface="Times New Roman" panose="02020603050405020304" pitchFamily="18" charset="0"/>
                <a:cs typeface="Times New Roman" panose="02020603050405020304" pitchFamily="18" charset="0"/>
              </a:rPr>
              <a:t>Изобретение Фрэнка </a:t>
            </a:r>
            <a:r>
              <a:rPr lang="ru-RU" sz="4000" b="1" dirty="0" err="1">
                <a:latin typeface="Times New Roman" panose="02020603050405020304" pitchFamily="18" charset="0"/>
                <a:cs typeface="Times New Roman" panose="02020603050405020304" pitchFamily="18" charset="0"/>
              </a:rPr>
              <a:t>Эпперсона</a:t>
            </a:r>
            <a:endParaRPr lang="ru-RU" sz="4000" b="1" dirty="0">
              <a:latin typeface="Times New Roman" panose="02020603050405020304" pitchFamily="18" charset="0"/>
              <a:cs typeface="Times New Roman" panose="02020603050405020304" pitchFamily="18" charset="0"/>
            </a:endParaRPr>
          </a:p>
        </p:txBody>
      </p:sp>
      <p:pic>
        <p:nvPicPr>
          <p:cNvPr id="5132" name="Picture 12" descr="ÐÐ°ÑÑÐ¸Ð½ÐºÐ¸ Ð¿Ð¾ Ð·Ð°Ð¿ÑÐ¾ÑÑ Ð¤ÑÑÐ½Ðº Ð­Ð¿Ð¿ÐµÑÑÐ¾Ð½ ÑÐ¾ÑÐ¾"/>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8292" y="3407755"/>
            <a:ext cx="4464496" cy="3187651"/>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ÐÐ°ÑÑÐ¸Ð½ÐºÐ¸ Ð¿Ð¾ Ð·Ð°Ð¿ÑÐ¾ÑÑ Ð¤ÑÑÐ½Ðº Ð­Ð¿Ð¿ÐµÑÑÐ¾Ð½ ÑÐ¾ÑÐ¾"/>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0189" y="611980"/>
            <a:ext cx="3996206" cy="32035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3B76CBF-8034-BEBF-413E-2B448B6B71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86760" y="420392"/>
            <a:ext cx="2631530" cy="2622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509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http://4.bp.blogspot.com/-3c9wFUO0xT8/VQrEICByEXI/AAAAAAAACyA/l59K_YymMPM/s1600/inventor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1011" y="2674471"/>
            <a:ext cx="6643189" cy="392456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15 полезных детских изобретений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2351264"/>
            <a:ext cx="5410200" cy="435313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631274" y="153606"/>
            <a:ext cx="8382926" cy="2400657"/>
          </a:xfrm>
          <a:prstGeom prst="rect">
            <a:avLst/>
          </a:prstGeom>
          <a:solidFill>
            <a:schemeClr val="accent2">
              <a:lumMod val="40000"/>
              <a:lumOff val="60000"/>
            </a:schemeClr>
          </a:solidFill>
          <a:ln w="76200">
            <a:solidFill>
              <a:schemeClr val="accent1"/>
            </a:solidFill>
          </a:ln>
        </p:spPr>
        <p:txBody>
          <a:bodyPr wrap="square">
            <a:spAutoFit/>
          </a:bodyPr>
          <a:lstStyle/>
          <a:p>
            <a:pPr algn="just"/>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Шестилетний Роберт нарисовал игрушку, </a:t>
            </a:r>
          </a:p>
          <a:p>
            <a:pPr algn="just"/>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чтобы отец сделал ему точно такую же. Это</a:t>
            </a:r>
          </a:p>
          <a:p>
            <a:pPr algn="just"/>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первый грузовик, который состоял из многих</a:t>
            </a:r>
          </a:p>
          <a:p>
            <a:pPr algn="just"/>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деталей. Их можно собрать или разобрать,  </a:t>
            </a:r>
          </a:p>
          <a:p>
            <a:pPr algn="just"/>
            <a:r>
              <a:rPr lang="ru-RU" sz="30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получая разные виды автомобиля. </a:t>
            </a:r>
            <a:endParaRPr lang="ru-RU" b="1" dirty="0">
              <a:latin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068" y="486553"/>
            <a:ext cx="936182" cy="960187"/>
          </a:xfrm>
          <a:prstGeom prst="rect">
            <a:avLst/>
          </a:prstGeom>
        </p:spPr>
      </p:pic>
      <p:sp>
        <p:nvSpPr>
          <p:cNvPr id="8" name="Прямоугольник 7"/>
          <p:cNvSpPr/>
          <p:nvPr/>
        </p:nvSpPr>
        <p:spPr>
          <a:xfrm>
            <a:off x="114300" y="139337"/>
            <a:ext cx="3302000" cy="1678988"/>
          </a:xfrm>
          <a:prstGeom prst="rect">
            <a:avLst/>
          </a:prstGeom>
          <a:noFill/>
          <a:ln w="1905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1265924" y="210565"/>
            <a:ext cx="2251976" cy="1569660"/>
          </a:xfrm>
          <a:prstGeom prst="rect">
            <a:avLst/>
          </a:prstGeom>
        </p:spPr>
        <p:txBody>
          <a:bodyPr wrap="square">
            <a:spAutoFit/>
          </a:bodyPr>
          <a:lstStyle/>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Игрушечный грузовик.</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Роберт </a:t>
            </a:r>
            <a:r>
              <a:rPr lang="ru-RU" sz="2400" b="1" dirty="0" err="1">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Пэтч</a:t>
            </a: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6 лет.</a:t>
            </a:r>
          </a:p>
        </p:txBody>
      </p:sp>
    </p:spTree>
    <p:extLst>
      <p:ext uri="{BB962C8B-B14F-4D97-AF65-F5344CB8AC3E}">
        <p14:creationId xmlns:p14="http://schemas.microsoft.com/office/powerpoint/2010/main" val="2271876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fade">
                                      <p:cBhvr>
                                        <p:cTn id="7" dur="500"/>
                                        <p:tgtEl>
                                          <p:spTgt spid="11270"/>
                                        </p:tgtEl>
                                      </p:cBhvr>
                                    </p:animEffect>
                                  </p:childTnLst>
                                </p:cTn>
                              </p:par>
                              <p:par>
                                <p:cTn id="8" presetID="10" presetClass="entr" presetSubtype="0" fill="hold" nodeType="withEffect">
                                  <p:stCondLst>
                                    <p:cond delay="0"/>
                                  </p:stCondLst>
                                  <p:childTnLst>
                                    <p:set>
                                      <p:cBhvr>
                                        <p:cTn id="9" dur="1" fill="hold">
                                          <p:stCondLst>
                                            <p:cond delay="0"/>
                                          </p:stCondLst>
                                        </p:cTn>
                                        <p:tgtEl>
                                          <p:spTgt spid="11268"/>
                                        </p:tgtEl>
                                        <p:attrNameLst>
                                          <p:attrName>style.visibility</p:attrName>
                                        </p:attrNameLst>
                                      </p:cBhvr>
                                      <p:to>
                                        <p:strVal val="visible"/>
                                      </p:to>
                                    </p:set>
                                    <p:animEffect transition="in" filter="fade">
                                      <p:cBhvr>
                                        <p:cTn id="10" dur="500"/>
                                        <p:tgtEl>
                                          <p:spTgt spid="112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C7F303B7-8281-0C85-352E-08363582D7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913" y="260893"/>
            <a:ext cx="8160522" cy="6366329"/>
          </a:xfrm>
          <a:prstGeom prst="rect">
            <a:avLst/>
          </a:prstGeom>
          <a:noFill/>
          <a:ln>
            <a:noFill/>
          </a:ln>
        </p:spPr>
      </p:pic>
      <p:sp>
        <p:nvSpPr>
          <p:cNvPr id="4" name="TextBox 3">
            <a:extLst>
              <a:ext uri="{FF2B5EF4-FFF2-40B4-BE49-F238E27FC236}">
                <a16:creationId xmlns:a16="http://schemas.microsoft.com/office/drawing/2014/main" id="{47896D52-1C89-8669-90B2-D391511B0789}"/>
              </a:ext>
            </a:extLst>
          </p:cNvPr>
          <p:cNvSpPr txBox="1"/>
          <p:nvPr/>
        </p:nvSpPr>
        <p:spPr>
          <a:xfrm>
            <a:off x="8525690" y="1201436"/>
            <a:ext cx="3335975" cy="4708981"/>
          </a:xfrm>
          <a:prstGeom prst="rect">
            <a:avLst/>
          </a:prstGeom>
          <a:solidFill>
            <a:schemeClr val="accent4">
              <a:lumMod val="40000"/>
              <a:lumOff val="60000"/>
            </a:schemeClr>
          </a:solidFill>
          <a:ln w="76200">
            <a:solidFill>
              <a:schemeClr val="accent1"/>
            </a:solidFill>
          </a:ln>
        </p:spPr>
        <p:txBody>
          <a:bodyPr wrap="square">
            <a:spAutoFit/>
          </a:bodyPr>
          <a:lstStyle/>
          <a:p>
            <a:pPr algn="just"/>
            <a:r>
              <a:rPr lang="ru-RU" sz="20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Американский школьник Джастин </a:t>
            </a:r>
            <a:r>
              <a:rPr lang="ru-RU" sz="20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Бекермен</a:t>
            </a:r>
            <a:r>
              <a:rPr lang="ru-RU" sz="20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создал портативную подводную лодку, которая обошлась его семье всего в 2 тысячи долларов. Эта миниатюрная субмарина, построенная из пластиковой трубы большого диаметра, позволяет погружаться на глубину до двух метров и оставаться там на протяжении нескольких часов. </a:t>
            </a:r>
            <a:endParaRPr lang="ru-RU" sz="20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5694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AFFA2082-36DC-01ED-A929-93CEA066E6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496" y="1165387"/>
            <a:ext cx="5940425" cy="4455160"/>
          </a:xfrm>
          <a:prstGeom prst="rect">
            <a:avLst/>
          </a:prstGeom>
          <a:noFill/>
          <a:ln w="76200">
            <a:solidFill>
              <a:srgbClr val="FF0000"/>
            </a:solidFill>
          </a:ln>
        </p:spPr>
      </p:pic>
      <p:sp>
        <p:nvSpPr>
          <p:cNvPr id="4" name="TextBox 3">
            <a:extLst>
              <a:ext uri="{FF2B5EF4-FFF2-40B4-BE49-F238E27FC236}">
                <a16:creationId xmlns:a16="http://schemas.microsoft.com/office/drawing/2014/main" id="{3B1AD6AA-B25E-83AB-6C73-DDB718A5D6CF}"/>
              </a:ext>
            </a:extLst>
          </p:cNvPr>
          <p:cNvSpPr txBox="1"/>
          <p:nvPr/>
        </p:nvSpPr>
        <p:spPr>
          <a:xfrm>
            <a:off x="6357847" y="761478"/>
            <a:ext cx="5424849" cy="5262979"/>
          </a:xfrm>
          <a:prstGeom prst="rect">
            <a:avLst/>
          </a:prstGeom>
          <a:solidFill>
            <a:schemeClr val="accent4">
              <a:lumMod val="40000"/>
              <a:lumOff val="60000"/>
            </a:schemeClr>
          </a:solidFill>
          <a:ln w="76200">
            <a:solidFill>
              <a:schemeClr val="accent1"/>
            </a:solidFill>
          </a:ln>
        </p:spPr>
        <p:txBody>
          <a:bodyPr wrap="square">
            <a:spAutoFit/>
          </a:bodyPr>
          <a:lstStyle/>
          <a:p>
            <a:pPr algn="just">
              <a:spcAft>
                <a:spcPts val="800"/>
              </a:spcAft>
            </a:pPr>
            <a:r>
              <a:rPr lang="ru-RU"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13-летняя Маргарет </a:t>
            </a:r>
            <a:r>
              <a:rPr lang="ru-RU" sz="24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Кнайт</a:t>
            </a:r>
            <a:r>
              <a:rPr lang="ru-RU"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изобрела бумажные пакеты.  Во время работы на фабрике по производству бумажных пакетов сделала самое важное в жизни открытие: она догадалась, что произведенные пакеты будет удобнее использовать если сворачивать их по-другому, так, чтобы дно пакета получалось плоским. Благодаря этому пакет мог стоять, что делало его использование гораздо удобнее. Изобретение было сделано в 1838 году и используется по сей день.</a:t>
            </a:r>
            <a:endParaRPr lang="ru-RU"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3003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17956" y="287383"/>
            <a:ext cx="5141438" cy="1733161"/>
          </a:xfrm>
          <a:solidFill>
            <a:schemeClr val="accent2">
              <a:lumMod val="40000"/>
              <a:lumOff val="60000"/>
            </a:schemeClr>
          </a:solidFill>
          <a:ln w="76200">
            <a:solidFill>
              <a:schemeClr val="accent1"/>
            </a:solidFill>
          </a:ln>
        </p:spPr>
        <p:txBody>
          <a:bodyPr>
            <a:normAutofit/>
          </a:bodyPr>
          <a:lstStyle/>
          <a:p>
            <a:pPr algn="just">
              <a:lnSpc>
                <a:spcPct val="100000"/>
              </a:lnSpc>
            </a:pPr>
            <a:r>
              <a:rPr lang="ru-RU" sz="3100" b="1" dirty="0">
                <a:solidFill>
                  <a:srgbClr val="C00000"/>
                </a:solidFill>
                <a:effectLst/>
                <a:latin typeface="Times New Roman"/>
                <a:ea typeface="Calibri"/>
              </a:rPr>
              <a:t>1926 г</a:t>
            </a:r>
            <a:br>
              <a:rPr lang="ru-RU" sz="3100" b="1" dirty="0">
                <a:solidFill>
                  <a:srgbClr val="C00000"/>
                </a:solidFill>
                <a:effectLst/>
                <a:latin typeface="Times New Roman"/>
                <a:ea typeface="Calibri"/>
              </a:rPr>
            </a:br>
            <a:r>
              <a:rPr lang="ru-RU" sz="3100" b="1" dirty="0">
                <a:solidFill>
                  <a:srgbClr val="C00000"/>
                </a:solidFill>
                <a:effectLst/>
                <a:latin typeface="Times New Roman"/>
                <a:ea typeface="Calibri"/>
              </a:rPr>
              <a:t>Бенни Бенсон </a:t>
            </a:r>
            <a:r>
              <a:rPr lang="ru-RU" sz="3100" b="1" dirty="0">
                <a:solidFill>
                  <a:srgbClr val="C00000"/>
                </a:solidFill>
                <a:latin typeface="Times New Roman"/>
                <a:ea typeface="Calibri"/>
              </a:rPr>
              <a:t>в 13 лет</a:t>
            </a:r>
            <a:br>
              <a:rPr lang="ru-RU" sz="3100" b="1" dirty="0">
                <a:solidFill>
                  <a:srgbClr val="C00000"/>
                </a:solidFill>
                <a:latin typeface="Times New Roman"/>
                <a:ea typeface="Calibri"/>
              </a:rPr>
            </a:br>
            <a:r>
              <a:rPr lang="ru-RU" sz="3100" b="1" dirty="0">
                <a:latin typeface="Times New Roman"/>
                <a:ea typeface="Calibri"/>
              </a:rPr>
              <a:t>создал флаг Аляски</a:t>
            </a:r>
            <a:endParaRPr lang="ru-RU" sz="3600" b="1" dirty="0">
              <a:latin typeface="Times New Roman" panose="02020603050405020304" pitchFamily="18" charset="0"/>
              <a:cs typeface="Times New Roman" panose="02020603050405020304" pitchFamily="18" charset="0"/>
            </a:endParaRPr>
          </a:p>
        </p:txBody>
      </p:sp>
      <p:pic>
        <p:nvPicPr>
          <p:cNvPr id="6148" name="Picture 4" descr="ÐÐ¾ÑÐ¾Ð¶ÐµÐµ Ð¸Ð·Ð¾Ð±ÑÐ°Ð¶ÐµÐ½Ð¸Ð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50" y="160508"/>
            <a:ext cx="4788024" cy="653698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Flag of Alaska.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956" y="2756106"/>
            <a:ext cx="5141438" cy="3640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6501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ъект 2">
            <a:extLst>
              <a:ext uri="{FF2B5EF4-FFF2-40B4-BE49-F238E27FC236}">
                <a16:creationId xmlns:a16="http://schemas.microsoft.com/office/drawing/2014/main" id="{CDA31689-A314-5073-44BB-203E7DFF93B5}"/>
              </a:ext>
            </a:extLst>
          </p:cNvPr>
          <p:cNvSpPr>
            <a:spLocks noGrp="1"/>
          </p:cNvSpPr>
          <p:nvPr>
            <p:ph idx="1"/>
          </p:nvPr>
        </p:nvSpPr>
        <p:spPr>
          <a:xfrm>
            <a:off x="727983" y="722852"/>
            <a:ext cx="4105275" cy="1828760"/>
          </a:xfrm>
          <a:solidFill>
            <a:schemeClr val="accent2">
              <a:lumMod val="40000"/>
              <a:lumOff val="60000"/>
            </a:schemeClr>
          </a:solidFill>
          <a:ln w="76200">
            <a:solidFill>
              <a:schemeClr val="accent1"/>
            </a:solidFill>
          </a:ln>
        </p:spPr>
        <p:txBody>
          <a:bodyPr>
            <a:normAutofit fontScale="92500" lnSpcReduction="20000"/>
          </a:bodyPr>
          <a:lstStyle/>
          <a:p>
            <a:pPr marL="0" indent="0" algn="just" eaLnBrk="1" hangingPunct="1">
              <a:lnSpc>
                <a:spcPct val="110000"/>
              </a:lnSpc>
              <a:buNone/>
            </a:pPr>
            <a:r>
              <a:rPr lang="ru-RU" altLang="ru-RU" sz="3200" b="1" dirty="0">
                <a:latin typeface="Times New Roman" panose="02020603050405020304" pitchFamily="18" charset="0"/>
                <a:cs typeface="Times New Roman" panose="02020603050405020304" pitchFamily="18" charset="0"/>
              </a:rPr>
              <a:t>Стеклянный тостер для тех, кому надоел подгоревший  хлеб по утрам</a:t>
            </a:r>
          </a:p>
        </p:txBody>
      </p:sp>
      <p:pic>
        <p:nvPicPr>
          <p:cNvPr id="22531" name="Picture 2">
            <a:extLst>
              <a:ext uri="{FF2B5EF4-FFF2-40B4-BE49-F238E27FC236}">
                <a16:creationId xmlns:a16="http://schemas.microsoft.com/office/drawing/2014/main" id="{AE1A7E41-7619-325F-8685-6F77F9FCE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7993" y="510626"/>
            <a:ext cx="6251890" cy="5476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045419-EE6F-EC10-4FAB-DCF21BF6669B}"/>
              </a:ext>
            </a:extLst>
          </p:cNvPr>
          <p:cNvSpPr>
            <a:spLocks noGrp="1"/>
          </p:cNvSpPr>
          <p:nvPr>
            <p:ph type="title"/>
          </p:nvPr>
        </p:nvSpPr>
        <p:spPr>
          <a:xfrm>
            <a:off x="5878286" y="222251"/>
            <a:ext cx="5521234" cy="1190625"/>
          </a:xfrm>
          <a:solidFill>
            <a:schemeClr val="accent2">
              <a:lumMod val="40000"/>
              <a:lumOff val="60000"/>
            </a:schemeClr>
          </a:solidFill>
          <a:ln w="76200">
            <a:solidFill>
              <a:schemeClr val="accent1"/>
            </a:solidFill>
          </a:ln>
        </p:spPr>
        <p:txBody>
          <a:bodyPr>
            <a:normAutofit/>
          </a:bodyPr>
          <a:lstStyle/>
          <a:p>
            <a:pPr algn="ctr">
              <a:lnSpc>
                <a:spcPct val="100000"/>
              </a:lnSpc>
              <a:defRPr/>
            </a:pPr>
            <a:r>
              <a:rPr lang="ru-RU" sz="2400" b="1" dirty="0">
                <a:solidFill>
                  <a:srgbClr val="002060"/>
                </a:solidFill>
                <a:latin typeface="Times New Roman" panose="02020603050405020304" pitchFamily="18" charset="0"/>
                <a:cs typeface="Times New Roman" panose="02020603050405020304" pitchFamily="18" charset="0"/>
              </a:rPr>
              <a:t>Коврик - будильник.</a:t>
            </a:r>
            <a:br>
              <a:rPr lang="ru-RU" sz="2400" b="1" dirty="0">
                <a:solidFill>
                  <a:srgbClr val="002060"/>
                </a:solidFill>
                <a:latin typeface="Times New Roman" panose="02020603050405020304" pitchFamily="18" charset="0"/>
                <a:cs typeface="Times New Roman" panose="02020603050405020304" pitchFamily="18" charset="0"/>
              </a:rPr>
            </a:br>
            <a:r>
              <a:rPr lang="ru-RU" sz="2400" b="1" dirty="0">
                <a:solidFill>
                  <a:srgbClr val="002060"/>
                </a:solidFill>
                <a:latin typeface="Times New Roman" panose="02020603050405020304" pitchFamily="18" charset="0"/>
                <a:cs typeface="Times New Roman" panose="02020603050405020304" pitchFamily="18" charset="0"/>
              </a:rPr>
              <a:t>Звенит, пока не встанешь на него</a:t>
            </a:r>
          </a:p>
        </p:txBody>
      </p:sp>
      <p:pic>
        <p:nvPicPr>
          <p:cNvPr id="24579" name="Picture 2">
            <a:extLst>
              <a:ext uri="{FF2B5EF4-FFF2-40B4-BE49-F238E27FC236}">
                <a16:creationId xmlns:a16="http://schemas.microsoft.com/office/drawing/2014/main" id="{729CD149-6892-1240-4434-8DD74E0CB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4713" y="1482545"/>
            <a:ext cx="6870700" cy="5297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Заголовок 1">
            <a:extLst>
              <a:ext uri="{FF2B5EF4-FFF2-40B4-BE49-F238E27FC236}">
                <a16:creationId xmlns:a16="http://schemas.microsoft.com/office/drawing/2014/main" id="{7ED272F6-E8EE-61FA-DC04-7696935A6551}"/>
              </a:ext>
            </a:extLst>
          </p:cNvPr>
          <p:cNvSpPr txBox="1">
            <a:spLocks/>
          </p:cNvSpPr>
          <p:nvPr/>
        </p:nvSpPr>
        <p:spPr>
          <a:xfrm>
            <a:off x="370759" y="4818040"/>
            <a:ext cx="4471206" cy="2039960"/>
          </a:xfrm>
          <a:prstGeom prst="rect">
            <a:avLst/>
          </a:prstGeom>
          <a:solidFill>
            <a:schemeClr val="accent2">
              <a:lumMod val="40000"/>
              <a:lumOff val="60000"/>
            </a:schemeClr>
          </a:solidFill>
          <a:ln w="76200">
            <a:solidFill>
              <a:schemeClr val="accent1"/>
            </a:solidFill>
          </a:ln>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ru-RU" sz="2400" b="1">
                <a:latin typeface="Times New Roman" panose="02020603050405020304" pitchFamily="18" charset="0"/>
                <a:cs typeface="Times New Roman" panose="02020603050405020304" pitchFamily="18" charset="0"/>
              </a:rPr>
              <a:t>Идешь по кухне – раз, а на полу крошки от вчерашней наспех съеденной печеньки. Идти за веником? Прошлый век! С этими тапками даже наклонятся не придется.</a:t>
            </a:r>
            <a:endParaRPr lang="ru-RU" sz="2400" b="1"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99445493-5520-C83C-64C3-2F876D2F1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29" y="222251"/>
            <a:ext cx="4716865" cy="447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2F4067-DB82-6721-F505-BA00BD30DAFA}"/>
              </a:ext>
            </a:extLst>
          </p:cNvPr>
          <p:cNvSpPr>
            <a:spLocks noGrp="1"/>
          </p:cNvSpPr>
          <p:nvPr>
            <p:ph type="title"/>
          </p:nvPr>
        </p:nvSpPr>
        <p:spPr>
          <a:xfrm>
            <a:off x="649433" y="678044"/>
            <a:ext cx="2938498" cy="3711076"/>
          </a:xfrm>
          <a:solidFill>
            <a:schemeClr val="accent2">
              <a:lumMod val="40000"/>
              <a:lumOff val="60000"/>
            </a:schemeClr>
          </a:solidFill>
          <a:ln w="76200">
            <a:solidFill>
              <a:schemeClr val="accent1"/>
            </a:solidFill>
          </a:ln>
        </p:spPr>
        <p:txBody>
          <a:bodyPr>
            <a:normAutofit fontScale="90000"/>
          </a:bodyPr>
          <a:lstStyle/>
          <a:p>
            <a:pPr algn="just">
              <a:defRPr/>
            </a:pPr>
            <a:r>
              <a:rPr lang="ru-RU" sz="2400" b="1" dirty="0">
                <a:latin typeface="Times New Roman" panose="02020603050405020304" pitchFamily="18" charset="0"/>
                <a:cs typeface="Times New Roman" panose="02020603050405020304" pitchFamily="18" charset="0"/>
              </a:rPr>
              <a:t>Идешь по кухне – раз, а на полу крошки от вчерашней наспех съеденной </a:t>
            </a:r>
            <a:r>
              <a:rPr lang="ru-RU" sz="2400" b="1" dirty="0" err="1">
                <a:latin typeface="Times New Roman" panose="02020603050405020304" pitchFamily="18" charset="0"/>
                <a:cs typeface="Times New Roman" panose="02020603050405020304" pitchFamily="18" charset="0"/>
              </a:rPr>
              <a:t>печеньки</a:t>
            </a:r>
            <a:r>
              <a:rPr lang="ru-RU" sz="2400" b="1" dirty="0">
                <a:latin typeface="Times New Roman" panose="02020603050405020304" pitchFamily="18" charset="0"/>
                <a:cs typeface="Times New Roman" panose="02020603050405020304" pitchFamily="18" charset="0"/>
              </a:rPr>
              <a:t>. Идти за веником? Прошлый век! С этими тапками даже наклонятся не придется.</a:t>
            </a:r>
          </a:p>
        </p:txBody>
      </p:sp>
      <p:pic>
        <p:nvPicPr>
          <p:cNvPr id="23555" name="Picture 2">
            <a:extLst>
              <a:ext uri="{FF2B5EF4-FFF2-40B4-BE49-F238E27FC236}">
                <a16:creationId xmlns:a16="http://schemas.microsoft.com/office/drawing/2014/main" id="{D73D4975-1F3F-ED36-5849-4DA854BE9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7929" y="476672"/>
            <a:ext cx="4962525" cy="471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3A8375-F3A2-562B-618F-8C4564E8B9CE}"/>
              </a:ext>
            </a:extLst>
          </p:cNvPr>
          <p:cNvSpPr txBox="1"/>
          <p:nvPr/>
        </p:nvSpPr>
        <p:spPr>
          <a:xfrm>
            <a:off x="569033" y="1907361"/>
            <a:ext cx="6012172" cy="1015663"/>
          </a:xfrm>
          <a:prstGeom prst="rect">
            <a:avLst/>
          </a:prstGeom>
          <a:solidFill>
            <a:schemeClr val="accent4"/>
          </a:solidFill>
          <a:ln w="76200">
            <a:solidFill>
              <a:srgbClr val="C00000"/>
            </a:solidFill>
          </a:ln>
        </p:spPr>
        <p:txBody>
          <a:bodyPr wrap="square">
            <a:spAutoFit/>
          </a:bodyPr>
          <a:lstStyle/>
          <a:p>
            <a:pPr algn="just" eaLnBrk="1" hangingPunct="1"/>
            <a:r>
              <a:rPr lang="ru-RU" altLang="ru-RU" sz="2000" b="1" dirty="0">
                <a:latin typeface="Times New Roman" panose="02020603050405020304" pitchFamily="18" charset="0"/>
                <a:cs typeface="Times New Roman" panose="02020603050405020304" pitchFamily="18" charset="0"/>
              </a:rPr>
              <a:t>Замечательно, что свое первое изобретение — пару ласт для плавания, которые надевались на руки, — Бен Франклин изобрел в возрасте 12 лет.</a:t>
            </a:r>
          </a:p>
        </p:txBody>
      </p:sp>
      <p:pic>
        <p:nvPicPr>
          <p:cNvPr id="6" name="Picture 3">
            <a:extLst>
              <a:ext uri="{FF2B5EF4-FFF2-40B4-BE49-F238E27FC236}">
                <a16:creationId xmlns:a16="http://schemas.microsoft.com/office/drawing/2014/main" id="{AC03798F-C966-26B6-74B2-BFECB3F3B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7165" y="3579325"/>
            <a:ext cx="3852023" cy="2830184"/>
          </a:xfrm>
          <a:prstGeom prst="rect">
            <a:avLst/>
          </a:prstGeom>
          <a:solidFill>
            <a:schemeClr val="accent4"/>
          </a:solidFill>
          <a:ln>
            <a:noFill/>
          </a:ln>
        </p:spPr>
      </p:pic>
      <p:sp>
        <p:nvSpPr>
          <p:cNvPr id="8" name="TextBox 7">
            <a:extLst>
              <a:ext uri="{FF2B5EF4-FFF2-40B4-BE49-F238E27FC236}">
                <a16:creationId xmlns:a16="http://schemas.microsoft.com/office/drawing/2014/main" id="{F2FBB171-F6FF-CEA4-6659-2A0E84EC563A}"/>
              </a:ext>
            </a:extLst>
          </p:cNvPr>
          <p:cNvSpPr txBox="1"/>
          <p:nvPr/>
        </p:nvSpPr>
        <p:spPr>
          <a:xfrm>
            <a:off x="580217" y="339203"/>
            <a:ext cx="6020880" cy="1323439"/>
          </a:xfrm>
          <a:prstGeom prst="rect">
            <a:avLst/>
          </a:prstGeom>
          <a:solidFill>
            <a:schemeClr val="accent1">
              <a:lumMod val="60000"/>
              <a:lumOff val="40000"/>
            </a:schemeClr>
          </a:solidFill>
          <a:ln w="76200">
            <a:solidFill>
              <a:srgbClr val="7030A0"/>
            </a:solidFill>
          </a:ln>
        </p:spPr>
        <p:txBody>
          <a:bodyPr wrap="square">
            <a:spAutoFit/>
          </a:bodyPr>
          <a:lstStyle/>
          <a:p>
            <a:pPr algn="just" eaLnBrk="1" fontAlgn="auto" hangingPunct="1">
              <a:spcAft>
                <a:spcPts val="0"/>
              </a:spcAft>
              <a:defRPr/>
            </a:pPr>
            <a:r>
              <a:rPr lang="ru-RU" sz="2000" b="1" dirty="0">
                <a:latin typeface="Times New Roman" panose="02020603050405020304" pitchFamily="18" charset="0"/>
                <a:cs typeface="Times New Roman" panose="02020603050405020304" pitchFamily="18" charset="0"/>
              </a:rPr>
              <a:t>В 1752 году предложил проект молниеотвода, впервые применил электрическую искру для взрыва пороха, получил патент на конструкцию кресла-качалки.</a:t>
            </a:r>
          </a:p>
        </p:txBody>
      </p:sp>
      <p:pic>
        <p:nvPicPr>
          <p:cNvPr id="9" name="Picture 2">
            <a:extLst>
              <a:ext uri="{FF2B5EF4-FFF2-40B4-BE49-F238E27FC236}">
                <a16:creationId xmlns:a16="http://schemas.microsoft.com/office/drawing/2014/main" id="{A2FE66A5-27B4-B834-CB6F-128AA90F3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7165" y="252117"/>
            <a:ext cx="3811096" cy="3026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CDA94364-7450-D608-98D1-288285759953}"/>
              </a:ext>
            </a:extLst>
          </p:cNvPr>
          <p:cNvSpPr txBox="1"/>
          <p:nvPr/>
        </p:nvSpPr>
        <p:spPr>
          <a:xfrm>
            <a:off x="505097" y="5141566"/>
            <a:ext cx="6096000" cy="1323439"/>
          </a:xfrm>
          <a:prstGeom prst="rect">
            <a:avLst/>
          </a:prstGeom>
          <a:solidFill>
            <a:schemeClr val="accent2">
              <a:lumMod val="60000"/>
              <a:lumOff val="40000"/>
            </a:schemeClr>
          </a:solidFill>
          <a:ln w="76200">
            <a:solidFill>
              <a:schemeClr val="accent6">
                <a:lumMod val="75000"/>
              </a:schemeClr>
            </a:solidFill>
          </a:ln>
        </p:spPr>
        <p:txBody>
          <a:bodyPr wrap="square">
            <a:spAutoFit/>
          </a:bodyPr>
          <a:lstStyle/>
          <a:p>
            <a:r>
              <a:rPr lang="ru-RU" sz="2000" b="1" dirty="0">
                <a:solidFill>
                  <a:srgbClr val="002060"/>
                </a:solidFill>
                <a:latin typeface="Times New Roman" panose="02020603050405020304" pitchFamily="18" charset="0"/>
                <a:cs typeface="Times New Roman" panose="02020603050405020304" pitchFamily="18" charset="0"/>
              </a:rPr>
              <a:t>Существует множество изобретений и открытий, авторами которых стали дети. Большинство из этих открытий уже используются в нашей повседневной жизни.</a:t>
            </a:r>
            <a:endParaRPr lang="ru-RU" sz="2000" dirty="0"/>
          </a:p>
        </p:txBody>
      </p:sp>
      <p:sp>
        <p:nvSpPr>
          <p:cNvPr id="7" name="TextBox 6">
            <a:extLst>
              <a:ext uri="{FF2B5EF4-FFF2-40B4-BE49-F238E27FC236}">
                <a16:creationId xmlns:a16="http://schemas.microsoft.com/office/drawing/2014/main" id="{EBD2702A-3189-B9F2-33E6-255EF5113435}"/>
              </a:ext>
            </a:extLst>
          </p:cNvPr>
          <p:cNvSpPr txBox="1"/>
          <p:nvPr/>
        </p:nvSpPr>
        <p:spPr>
          <a:xfrm>
            <a:off x="505097" y="3155132"/>
            <a:ext cx="6096000" cy="1754326"/>
          </a:xfrm>
          <a:prstGeom prst="rect">
            <a:avLst/>
          </a:prstGeom>
          <a:solidFill>
            <a:schemeClr val="accent4">
              <a:lumMod val="40000"/>
              <a:lumOff val="60000"/>
            </a:schemeClr>
          </a:solidFill>
          <a:ln w="76200">
            <a:solidFill>
              <a:srgbClr val="FF0000"/>
            </a:solidFill>
          </a:ln>
        </p:spPr>
        <p:txBody>
          <a:bodyPr wrap="square">
            <a:spAutoFit/>
          </a:bodyPr>
          <a:lstStyle/>
          <a:p>
            <a:pPr algn="just"/>
            <a:r>
              <a:rPr lang="ru-RU" b="1" dirty="0">
                <a:solidFill>
                  <a:schemeClr val="tx1"/>
                </a:solidFill>
                <a:latin typeface="Times New Roman" panose="02020603050405020304" pitchFamily="18" charset="0"/>
                <a:cs typeface="Times New Roman" panose="02020603050405020304" pitchFamily="18" charset="0"/>
              </a:rPr>
              <a:t>Оказывается, не все привычные нам вещи, которые делают нашу жизнь проще и интереснее, были изобретены серьезными ляльками в халатах и очках. Здесь собраны самые удивительные детские изобретения, многие из которых решают серьезные современные проблемы.</a:t>
            </a:r>
          </a:p>
        </p:txBody>
      </p:sp>
    </p:spTree>
    <p:extLst>
      <p:ext uri="{BB962C8B-B14F-4D97-AF65-F5344CB8AC3E}">
        <p14:creationId xmlns:p14="http://schemas.microsoft.com/office/powerpoint/2010/main" val="315501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726707-48B2-27EF-C277-0F4082D48F16}"/>
              </a:ext>
            </a:extLst>
          </p:cNvPr>
          <p:cNvSpPr>
            <a:spLocks noGrp="1"/>
          </p:cNvSpPr>
          <p:nvPr>
            <p:ph type="title"/>
          </p:nvPr>
        </p:nvSpPr>
        <p:spPr>
          <a:xfrm>
            <a:off x="0" y="273050"/>
            <a:ext cx="12043953" cy="1381579"/>
          </a:xfrm>
          <a:solidFill>
            <a:schemeClr val="accent2">
              <a:lumMod val="40000"/>
              <a:lumOff val="60000"/>
            </a:schemeClr>
          </a:solidFill>
          <a:ln w="76200">
            <a:solidFill>
              <a:schemeClr val="accent1"/>
            </a:solidFill>
          </a:ln>
        </p:spPr>
        <p:txBody>
          <a:bodyPr>
            <a:normAutofit/>
          </a:bodyPr>
          <a:lstStyle/>
          <a:p>
            <a:pPr algn="ctr">
              <a:defRPr/>
            </a:pPr>
            <a:r>
              <a:rPr lang="ru-RU" sz="3600" b="1" dirty="0">
                <a:solidFill>
                  <a:srgbClr val="002060"/>
                </a:solidFill>
                <a:latin typeface="Times New Roman" panose="02020603050405020304" pitchFamily="18" charset="0"/>
                <a:cs typeface="Times New Roman" panose="02020603050405020304" pitchFamily="18" charset="0"/>
              </a:rPr>
              <a:t>Большинство открытий, сделанных детьми, прочно вошли в нашу повседневную жизнь </a:t>
            </a:r>
          </a:p>
        </p:txBody>
      </p:sp>
      <p:pic>
        <p:nvPicPr>
          <p:cNvPr id="19458" name="Picture 2">
            <a:extLst>
              <a:ext uri="{FF2B5EF4-FFF2-40B4-BE49-F238E27FC236}">
                <a16:creationId xmlns:a16="http://schemas.microsoft.com/office/drawing/2014/main" id="{9A70598D-9409-C473-6CFD-5EB544DAD2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52612" y="1452060"/>
            <a:ext cx="6338727" cy="453129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a:extLst>
              <a:ext uri="{FF2B5EF4-FFF2-40B4-BE49-F238E27FC236}">
                <a16:creationId xmlns:a16="http://schemas.microsoft.com/office/drawing/2014/main" id="{8208F96D-ACB0-2BFA-EB81-68E1A5DCC1C0}"/>
              </a:ext>
            </a:extLst>
          </p:cNvPr>
          <p:cNvSpPr>
            <a:spLocks noChangeArrowheads="1"/>
          </p:cNvSpPr>
          <p:nvPr/>
        </p:nvSpPr>
        <p:spPr bwMode="auto">
          <a:xfrm>
            <a:off x="148047" y="5780782"/>
            <a:ext cx="12043953" cy="1077218"/>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eaLnBrk="1" hangingPunct="1"/>
            <a:r>
              <a:rPr lang="ru-RU" altLang="ru-RU" sz="3200" b="1" dirty="0">
                <a:solidFill>
                  <a:srgbClr val="7030A0"/>
                </a:solidFill>
                <a:latin typeface="Arial Black" panose="020B0A04020102020204" pitchFamily="34" charset="0"/>
              </a:rPr>
              <a:t>Работай над собой! Никто не становится хорошим человеком случайно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458"/>
                                        </p:tgtEl>
                                      </p:cBhvr>
                                    </p:animEffect>
                                    <p:set>
                                      <p:cBhvr>
                                        <p:cTn id="7" dur="1" fill="hold">
                                          <p:stCondLst>
                                            <p:cond delay="499"/>
                                          </p:stCondLst>
                                        </p:cTn>
                                        <p:tgtEl>
                                          <p:spTgt spid="1945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9458"/>
                                        </p:tgtEl>
                                        <p:attrNameLst>
                                          <p:attrName>style.visibility</p:attrName>
                                        </p:attrNameLst>
                                      </p:cBhvr>
                                      <p:to>
                                        <p:strVal val="visible"/>
                                      </p:to>
                                    </p:set>
                                    <p:animEffect transition="in" filter="fade">
                                      <p:cBhvr>
                                        <p:cTn id="16"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uzhasno_interesn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64352" y="4149080"/>
            <a:ext cx="609600" cy="609600"/>
          </a:xfrm>
          <a:prstGeom prst="rect">
            <a:avLst/>
          </a:prstGeom>
        </p:spPr>
      </p:pic>
      <p:pic>
        <p:nvPicPr>
          <p:cNvPr id="1026" name="Picture 2" descr="ÐÐ°ÑÑÐ¸Ð½ÐºÐ¸ Ð¿Ð¾ Ð·Ð°Ð¿ÑÐ¾ÑÑ ÐºÐ°ÑÑÐ¸Ð½ÐºÐ¸ Ð´ÐµÑ Ð¸Ð·Ð¾Ð±ÑÐµÑÐ°ÑÐµÐ»Ð¸"/>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4403" y="2105801"/>
            <a:ext cx="9121681" cy="469615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EE91C7D0-15E7-8A38-172F-9BCED4CD6D56}"/>
              </a:ext>
            </a:extLst>
          </p:cNvPr>
          <p:cNvSpPr/>
          <p:nvPr/>
        </p:nvSpPr>
        <p:spPr>
          <a:xfrm>
            <a:off x="155158" y="171803"/>
            <a:ext cx="11709399" cy="1887696"/>
          </a:xfrm>
          <a:prstGeom prst="rect">
            <a:avLst/>
          </a:prstGeom>
          <a:solidFill>
            <a:schemeClr val="accent2">
              <a:lumMod val="40000"/>
              <a:lumOff val="60000"/>
            </a:schemeClr>
          </a:solidFill>
          <a:ln w="76200">
            <a:solidFill>
              <a:schemeClr val="accent1"/>
            </a:solidFill>
          </a:ln>
        </p:spPr>
        <p:txBody>
          <a:bodyPr wrap="square">
            <a:spAutoFit/>
          </a:bodyPr>
          <a:lstStyle/>
          <a:p>
            <a:pPr algn="ctr">
              <a:lnSpc>
                <a:spcPts val="3500"/>
              </a:lnSpc>
            </a:pPr>
            <a:r>
              <a:rPr lang="ru-RU" sz="3600" b="1" dirty="0">
                <a:latin typeface="Times New Roman" panose="02020603050405020304" pitchFamily="18" charset="0"/>
                <a:ea typeface="Cambria Math" panose="02040503050406030204" pitchFamily="18" charset="0"/>
                <a:cs typeface="Times New Roman" panose="02020603050405020304" pitchFamily="18" charset="0"/>
              </a:rPr>
              <a:t>Конечно, это были не все изобретения юных гениев.  </a:t>
            </a:r>
          </a:p>
          <a:p>
            <a:pPr algn="ctr">
              <a:lnSpc>
                <a:spcPts val="3500"/>
              </a:lnSpc>
            </a:pPr>
            <a:r>
              <a:rPr lang="ru-RU" sz="3600" b="1" dirty="0">
                <a:latin typeface="Times New Roman" panose="02020603050405020304" pitchFamily="18" charset="0"/>
                <a:ea typeface="Cambria Math" panose="02040503050406030204" pitchFamily="18" charset="0"/>
                <a:cs typeface="Times New Roman" panose="02020603050405020304" pitchFamily="18" charset="0"/>
              </a:rPr>
              <a:t>Но все они нужны и полезны.</a:t>
            </a:r>
          </a:p>
          <a:p>
            <a:pPr algn="ctr">
              <a:lnSpc>
                <a:spcPts val="3500"/>
              </a:lnSpc>
            </a:pPr>
            <a:r>
              <a:rPr lang="ru-RU" sz="3600" b="1" dirty="0">
                <a:latin typeface="Times New Roman" panose="02020603050405020304" pitchFamily="18" charset="0"/>
                <a:ea typeface="Cambria Math" panose="02040503050406030204" pitchFamily="18" charset="0"/>
                <a:cs typeface="Times New Roman" panose="02020603050405020304" pitchFamily="18" charset="0"/>
              </a:rPr>
              <a:t>А может твоё имя будет следующим в этом списке?! </a:t>
            </a:r>
          </a:p>
          <a:p>
            <a:pPr algn="ctr">
              <a:lnSpc>
                <a:spcPts val="3500"/>
              </a:lnSpc>
            </a:pPr>
            <a:r>
              <a:rPr lang="ru-RU" sz="3600" b="1" dirty="0">
                <a:latin typeface="Times New Roman" panose="02020603050405020304" pitchFamily="18" charset="0"/>
                <a:ea typeface="Cambria Math" panose="02040503050406030204" pitchFamily="18" charset="0"/>
                <a:cs typeface="Times New Roman" panose="02020603050405020304" pitchFamily="18" charset="0"/>
              </a:rPr>
              <a:t>Всё в твоих руках!</a:t>
            </a:r>
          </a:p>
        </p:txBody>
      </p:sp>
      <p:sp>
        <p:nvSpPr>
          <p:cNvPr id="5" name="Улыбающееся лицо 4">
            <a:extLst>
              <a:ext uri="{FF2B5EF4-FFF2-40B4-BE49-F238E27FC236}">
                <a16:creationId xmlns:a16="http://schemas.microsoft.com/office/drawing/2014/main" id="{16B680ED-7697-EEF4-A313-51F8897F475A}"/>
              </a:ext>
            </a:extLst>
          </p:cNvPr>
          <p:cNvSpPr/>
          <p:nvPr/>
        </p:nvSpPr>
        <p:spPr>
          <a:xfrm rot="1767190">
            <a:off x="9985692" y="2899264"/>
            <a:ext cx="1905410" cy="1613334"/>
          </a:xfrm>
          <a:prstGeom prst="smileyFace">
            <a:avLst/>
          </a:prstGeom>
          <a:ln w="38100"/>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04467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1223" y="476672"/>
            <a:ext cx="6068833" cy="2554545"/>
          </a:xfrm>
          <a:prstGeom prst="rect">
            <a:avLst/>
          </a:prstGeom>
        </p:spPr>
        <p:txBody>
          <a:bodyPr wrap="square">
            <a:spAutoFit/>
          </a:bodyPr>
          <a:lstStyle/>
          <a:p>
            <a:pPr algn="just"/>
            <a:r>
              <a:rPr lang="ru-RU" sz="3200" b="1" dirty="0">
                <a:solidFill>
                  <a:prstClr val="black"/>
                </a:solidFill>
                <a:latin typeface="Times New Roman" panose="02020603050405020304" pitchFamily="18" charset="0"/>
                <a:cs typeface="Times New Roman" panose="02020603050405020304" pitchFamily="18" charset="0"/>
              </a:rPr>
              <a:t>Свое первое изобретение — пару ласт для плавания, которые надевались на руки, — </a:t>
            </a:r>
            <a:r>
              <a:rPr lang="ru-RU" sz="3200" b="1" dirty="0">
                <a:solidFill>
                  <a:srgbClr val="FF0000"/>
                </a:solidFill>
                <a:latin typeface="Times New Roman" panose="02020603050405020304" pitchFamily="18" charset="0"/>
                <a:cs typeface="Times New Roman" panose="02020603050405020304" pitchFamily="18" charset="0"/>
              </a:rPr>
              <a:t>Бенджамин Франклин изобрел в возрасте 12 лет</a:t>
            </a:r>
            <a:r>
              <a:rPr lang="ru-RU" sz="3200" b="1" dirty="0">
                <a:solidFill>
                  <a:prstClr val="black"/>
                </a:solidFill>
                <a:latin typeface="Times New Roman" panose="02020603050405020304" pitchFamily="18" charset="0"/>
                <a:cs typeface="Times New Roman" panose="02020603050405020304" pitchFamily="18" charset="0"/>
              </a:rPr>
              <a:t> </a:t>
            </a:r>
            <a:endParaRPr lang="ru-RU" sz="3200" b="1"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620884"/>
            <a:ext cx="11713028" cy="3073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976" y="575966"/>
            <a:ext cx="4796463" cy="2958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495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ÐÐ°ÑÑÐ¸Ð½ÐºÐ¸ Ð¿Ð¾ Ð·Ð°Ð¿ÑÐ¾ÑÑ ÑÐ¾ÑÐ¾ Ð»Ð°ÑÑÑ Ð´Ð»Ñ ÑÑÐº Ð±ÐµÐ½Ð´Ð¶Ð°Ð¼Ð¸Ð½Ð° ÑÑÐ°Ð½ÐºÐ»Ð¸Ð½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16" y="3077550"/>
            <a:ext cx="7978615" cy="37698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https://gorod.tomsk.ru/posts-files/91/602/i/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3852" y="3088104"/>
            <a:ext cx="4971292" cy="37698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ÐÐ¾ÑÐ¾Ð¶ÐµÐµ Ð¸Ð·Ð¾Ð±ÑÐ°Ð¶ÐµÐ½Ð¸Ð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87" y="185292"/>
            <a:ext cx="6404031" cy="32437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641311" y="580020"/>
            <a:ext cx="3531785" cy="2102802"/>
          </a:xfrm>
          <a:solidFill>
            <a:schemeClr val="accent2">
              <a:lumMod val="40000"/>
              <a:lumOff val="60000"/>
            </a:schemeClr>
          </a:solidFill>
          <a:ln w="76200">
            <a:solidFill>
              <a:schemeClr val="accent1"/>
            </a:solidFill>
          </a:ln>
        </p:spPr>
        <p:txBody>
          <a:bodyPr>
            <a:normAutofit/>
          </a:bodyPr>
          <a:lstStyle/>
          <a:p>
            <a:pPr algn="just"/>
            <a:r>
              <a:rPr lang="ru-RU" sz="3200" b="1" dirty="0">
                <a:latin typeface="Times New Roman" panose="02020603050405020304" pitchFamily="18" charset="0"/>
                <a:cs typeface="Times New Roman" panose="02020603050405020304" pitchFamily="18" charset="0"/>
              </a:rPr>
              <a:t>Современные ласты, лопатки для плавания</a:t>
            </a:r>
          </a:p>
        </p:txBody>
      </p:sp>
    </p:spTree>
    <p:extLst>
      <p:ext uri="{BB962C8B-B14F-4D97-AF65-F5344CB8AC3E}">
        <p14:creationId xmlns:p14="http://schemas.microsoft.com/office/powerpoint/2010/main" val="648232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3451" y="5052147"/>
            <a:ext cx="11682649" cy="1592744"/>
          </a:xfrm>
          <a:prstGeom prst="rect">
            <a:avLst/>
          </a:prstGeom>
          <a:solidFill>
            <a:schemeClr val="accent4">
              <a:lumMod val="60000"/>
              <a:lumOff val="40000"/>
            </a:schemeClr>
          </a:solidFill>
          <a:ln w="76200">
            <a:solidFill>
              <a:schemeClr val="accent1"/>
            </a:solidFill>
          </a:ln>
        </p:spPr>
        <p:txBody>
          <a:bodyPr wrap="square">
            <a:spAutoFit/>
          </a:bodyPr>
          <a:lstStyle/>
          <a:p>
            <a:pPr algn="just">
              <a:lnSpc>
                <a:spcPts val="3900"/>
              </a:lnSpc>
            </a:pPr>
            <a:r>
              <a:rPr lang="ru-RU" sz="3000" b="1" i="0" dirty="0">
                <a:solidFill>
                  <a:srgbClr val="222222"/>
                </a:solidFill>
                <a:effectLst/>
                <a:latin typeface="Times New Roman" panose="02020603050405020304" pitchFamily="18" charset="0"/>
                <a:ea typeface="Cambria Math" panose="02040503050406030204" pitchFamily="18" charset="0"/>
                <a:cs typeface="Times New Roman" panose="02020603050405020304" pitchFamily="18" charset="0"/>
              </a:rPr>
              <a:t>Гимнаст Джордж </a:t>
            </a:r>
            <a:r>
              <a:rPr lang="ru-RU" sz="3000" b="1" i="0" dirty="0" err="1">
                <a:solidFill>
                  <a:srgbClr val="222222"/>
                </a:solidFill>
                <a:effectLst/>
                <a:latin typeface="Times New Roman" panose="02020603050405020304" pitchFamily="18" charset="0"/>
                <a:ea typeface="Cambria Math" panose="02040503050406030204" pitchFamily="18" charset="0"/>
                <a:cs typeface="Times New Roman" panose="02020603050405020304" pitchFamily="18" charset="0"/>
              </a:rPr>
              <a:t>Ниссен</a:t>
            </a:r>
            <a:r>
              <a:rPr lang="ru-RU" sz="3000" b="1" i="0" dirty="0">
                <a:solidFill>
                  <a:srgbClr val="222222"/>
                </a:solidFill>
                <a:effectLst/>
                <a:latin typeface="Times New Roman" panose="02020603050405020304" pitchFamily="18" charset="0"/>
                <a:ea typeface="Cambria Math" panose="02040503050406030204" pitchFamily="18" charset="0"/>
                <a:cs typeface="Times New Roman" panose="02020603050405020304" pitchFamily="18" charset="0"/>
              </a:rPr>
              <a:t> в возрасте 16 лет придумал батут.</a:t>
            </a:r>
          </a:p>
          <a:p>
            <a:pPr algn="just">
              <a:lnSpc>
                <a:spcPts val="3900"/>
              </a:lnSpc>
            </a:pPr>
            <a:r>
              <a:rPr lang="ru-RU" sz="3000" b="1" i="0" dirty="0">
                <a:solidFill>
                  <a:srgbClr val="222222"/>
                </a:solidFill>
                <a:effectLst/>
                <a:latin typeface="Times New Roman" panose="02020603050405020304" pitchFamily="18" charset="0"/>
                <a:ea typeface="Cambria Math" panose="02040503050406030204" pitchFamily="18" charset="0"/>
                <a:cs typeface="Times New Roman" panose="02020603050405020304" pitchFamily="18" charset="0"/>
              </a:rPr>
              <a:t>Для изобретения использовал два компонента: стальная рама</a:t>
            </a:r>
          </a:p>
          <a:p>
            <a:pPr algn="just">
              <a:lnSpc>
                <a:spcPts val="3900"/>
              </a:lnSpc>
            </a:pPr>
            <a:r>
              <a:rPr lang="ru-RU" sz="3000" b="1" i="0" dirty="0">
                <a:solidFill>
                  <a:srgbClr val="222222"/>
                </a:solidFill>
                <a:effectLst/>
                <a:latin typeface="Times New Roman" panose="02020603050405020304" pitchFamily="18" charset="0"/>
                <a:ea typeface="Cambria Math" panose="02040503050406030204" pitchFamily="18" charset="0"/>
                <a:cs typeface="Times New Roman" panose="02020603050405020304" pitchFamily="18" charset="0"/>
              </a:rPr>
              <a:t>и полотно, которое крепилось к раме пружинами. </a:t>
            </a:r>
            <a:endParaRPr lang="ru-RU" sz="3000" b="1" dirty="0">
              <a:latin typeface="Times New Roman" panose="02020603050405020304" pitchFamily="18" charset="0"/>
              <a:ea typeface="Cambria Math" panose="02040503050406030204" pitchFamily="18" charset="0"/>
              <a:cs typeface="Times New Roman" panose="02020603050405020304" pitchFamily="18" charset="0"/>
            </a:endParaRPr>
          </a:p>
        </p:txBody>
      </p:sp>
      <p:pic>
        <p:nvPicPr>
          <p:cNvPr id="1026" name="Picture 2" descr="Замечательные изобретения, придуманные детьм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6913" y="213109"/>
            <a:ext cx="8109131" cy="4689781"/>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877" y="530749"/>
            <a:ext cx="1401819" cy="1437764"/>
          </a:xfrm>
          <a:prstGeom prst="rect">
            <a:avLst/>
          </a:prstGeom>
        </p:spPr>
      </p:pic>
      <p:sp>
        <p:nvSpPr>
          <p:cNvPr id="7" name="Прямоугольник 6"/>
          <p:cNvSpPr/>
          <p:nvPr/>
        </p:nvSpPr>
        <p:spPr>
          <a:xfrm>
            <a:off x="515727" y="2471639"/>
            <a:ext cx="2449260" cy="1200329"/>
          </a:xfrm>
          <a:prstGeom prst="rect">
            <a:avLst/>
          </a:prstGeom>
          <a:ln w="76200">
            <a:solidFill>
              <a:schemeClr val="accent1"/>
            </a:solidFill>
          </a:ln>
        </p:spPr>
        <p:txBody>
          <a:bodyPr wrap="none">
            <a:spAutoFit/>
          </a:bodyPr>
          <a:lstStyle/>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Батут.</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Джордж </a:t>
            </a:r>
            <a:r>
              <a:rPr lang="ru-RU" sz="2400" b="1" dirty="0" err="1">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Ниссен</a:t>
            </a: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16 лет.</a:t>
            </a:r>
          </a:p>
        </p:txBody>
      </p:sp>
    </p:spTree>
    <p:extLst>
      <p:ext uri="{BB962C8B-B14F-4D97-AF65-F5344CB8AC3E}">
        <p14:creationId xmlns:p14="http://schemas.microsoft.com/office/powerpoint/2010/main" val="124893215"/>
      </p:ext>
    </p:extLst>
  </p:cSld>
  <p:clrMapOvr>
    <a:masterClrMapping/>
  </p:clrMapOvr>
  <p:transition spd="slow">
    <p:pull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kingpark.biz/images/George_Nissen_kengur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812" y="199560"/>
            <a:ext cx="5112568" cy="6458879"/>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ÐÑÑÑÑÐ¿Ð»ÐµÐ½Ð¸Ðµ ÑÐ¿Ð¾ÑÑÑÐ¼ÐµÐ½Ð¾Ð² Ð² ÑÐ¸Ð½ÑÑÐ¾Ð½Ð½ÑÑ Ð¿ÑÑÐ¶ÐºÐ°Ñ Ð½Ð° Ð§ÐµÐ¼Ð¿Ð¸Ð¾Ð½Ð°ÑÐµ Ð¼Ð¸ÑÐ° 2018 Ð³Ð¾Ð´Ð° Ð¿Ð¾ Ð¿ÑÑÐ¶ÐºÐ°Ð¼ Ð½Ð° Ð±Ð°ÑÑÑÐµ, Ð² Ð¡ÐÐ Â«ÐÐµÑÐµÑÐ±ÑÑÐ³ÑÐºÐ¸Ð¹Â»"/>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878" y="1489165"/>
            <a:ext cx="3788229" cy="251562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a:extLst>
              <a:ext uri="{FF2B5EF4-FFF2-40B4-BE49-F238E27FC236}">
                <a16:creationId xmlns:a16="http://schemas.microsoft.com/office/drawing/2014/main" id="{D4B8A789-6C3D-DBC5-386D-6EED1F29E429}"/>
              </a:ext>
            </a:extLst>
          </p:cNvPr>
          <p:cNvSpPr/>
          <p:nvPr/>
        </p:nvSpPr>
        <p:spPr>
          <a:xfrm>
            <a:off x="774315" y="470263"/>
            <a:ext cx="4415134" cy="905691"/>
          </a:xfrm>
          <a:prstGeom prst="rect">
            <a:avLst/>
          </a:prstGeom>
          <a:solidFill>
            <a:schemeClr val="accent2">
              <a:lumMod val="40000"/>
              <a:lumOff val="60000"/>
            </a:schemeClr>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3200" b="1" dirty="0">
                <a:solidFill>
                  <a:schemeClr val="tx1"/>
                </a:solidFill>
                <a:latin typeface="Times New Roman" panose="02020603050405020304" pitchFamily="18" charset="0"/>
                <a:cs typeface="Times New Roman" panose="02020603050405020304" pitchFamily="18" charset="0"/>
              </a:rPr>
              <a:t>Современные батуты</a:t>
            </a:r>
          </a:p>
        </p:txBody>
      </p:sp>
      <p:pic>
        <p:nvPicPr>
          <p:cNvPr id="3" name="Picture 8" descr="ÐÐ¾ÑÐ¾Ð¶ÐµÐµ Ð¸Ð·Ð¾Ð±ÑÐ°Ð¶ÐµÐ½Ð¸Ðµ">
            <a:extLst>
              <a:ext uri="{FF2B5EF4-FFF2-40B4-BE49-F238E27FC236}">
                <a16:creationId xmlns:a16="http://schemas.microsoft.com/office/drawing/2014/main" id="{50A30C18-A0B0-C5E3-2D4E-A3BDFBCB2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6607">
            <a:off x="7924406" y="1200453"/>
            <a:ext cx="3585182" cy="5382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189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3526" y="2880996"/>
            <a:ext cx="6096000" cy="3785652"/>
          </a:xfrm>
          <a:prstGeom prst="rect">
            <a:avLst/>
          </a:prstGeom>
          <a:solidFill>
            <a:schemeClr val="accent4">
              <a:lumMod val="60000"/>
              <a:lumOff val="40000"/>
            </a:schemeClr>
          </a:solidFill>
          <a:ln w="76200">
            <a:solidFill>
              <a:schemeClr val="accent1"/>
            </a:solidFill>
          </a:ln>
        </p:spPr>
        <p:txBody>
          <a:bodyPr>
            <a:spAutoFit/>
          </a:bodyPr>
          <a:lstStyle/>
          <a:p>
            <a:pPr algn="just"/>
            <a:r>
              <a:rPr lang="ru-RU" sz="2400" b="1" dirty="0">
                <a:solidFill>
                  <a:srgbClr val="222222"/>
                </a:solidFill>
                <a:latin typeface="Times New Roman" panose="02020603050405020304" pitchFamily="18" charset="0"/>
                <a:ea typeface="Cambria Math" panose="02040503050406030204" pitchFamily="18" charset="0"/>
                <a:cs typeface="Times New Roman" panose="02020603050405020304" pitchFamily="18" charset="0"/>
              </a:rPr>
              <a:t>Луи Брайль в 15 лет создал специализированный шрифт для незрячих людей. Он сделал чтение доступным для тех, кто раньше и не мечтал о том, что сможет читать. </a:t>
            </a:r>
            <a:r>
              <a:rPr lang="ru-RU" sz="2400" b="1" dirty="0">
                <a:latin typeface="Times New Roman" panose="02020603050405020304" pitchFamily="18" charset="0"/>
                <a:cs typeface="Times New Roman" panose="02020603050405020304" pitchFamily="18" charset="0"/>
              </a:rPr>
              <a:t>и до сих пор используется по всему миру. В его основе — «ночной шрифт» капитана артиллерии Шарля Барбье, который использовался военными того времени для чтения донесений в темноте.</a:t>
            </a:r>
          </a:p>
        </p:txBody>
      </p:sp>
      <p:pic>
        <p:nvPicPr>
          <p:cNvPr id="2051" name="Picture 3" descr="детские изобретения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8755" y="2724099"/>
            <a:ext cx="5460324" cy="409944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Шрифт для незрячих людей дети, изобретение, патент, ребенок, своими руками, факт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17209"/>
            <a:ext cx="5715000" cy="2447926"/>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365" y="496088"/>
            <a:ext cx="936182" cy="960187"/>
          </a:xfrm>
          <a:prstGeom prst="rect">
            <a:avLst/>
          </a:prstGeom>
        </p:spPr>
      </p:pic>
      <p:sp>
        <p:nvSpPr>
          <p:cNvPr id="8" name="Прямоугольник 7"/>
          <p:cNvSpPr/>
          <p:nvPr/>
        </p:nvSpPr>
        <p:spPr>
          <a:xfrm>
            <a:off x="1181682" y="191352"/>
            <a:ext cx="4039689" cy="1590088"/>
          </a:xfrm>
          <a:prstGeom prst="rect">
            <a:avLst/>
          </a:prstGeom>
          <a:noFill/>
          <a:ln w="76200">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2395229" y="191352"/>
            <a:ext cx="2507327" cy="1569660"/>
          </a:xfrm>
          <a:prstGeom prst="rect">
            <a:avLst/>
          </a:prstGeom>
        </p:spPr>
        <p:txBody>
          <a:bodyPr wrap="square">
            <a:spAutoFit/>
          </a:bodyPr>
          <a:lstStyle/>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Шрифт для </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незрячих людей.</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Луи Брайль,</a:t>
            </a:r>
          </a:p>
          <a:p>
            <a:pPr algn="ctr"/>
            <a:r>
              <a:rPr lang="ru-RU" sz="2400" b="1" dirty="0">
                <a:solidFill>
                  <a:srgbClr val="C00000"/>
                </a:solidFill>
                <a:latin typeface="Times New Roman" panose="02020603050405020304" pitchFamily="18" charset="0"/>
                <a:ea typeface="Cambria Math" panose="02040503050406030204" pitchFamily="18" charset="0"/>
                <a:cs typeface="Times New Roman" panose="02020603050405020304" pitchFamily="18" charset="0"/>
              </a:rPr>
              <a:t>15 лет.</a:t>
            </a:r>
          </a:p>
        </p:txBody>
      </p:sp>
    </p:spTree>
    <p:extLst>
      <p:ext uri="{BB962C8B-B14F-4D97-AF65-F5344CB8AC3E}">
        <p14:creationId xmlns:p14="http://schemas.microsoft.com/office/powerpoint/2010/main" val="2892811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500"/>
                                        <p:tgtEl>
                                          <p:spTgt spid="2056"/>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5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ÐÐ°ÑÑÐ¸Ð½ÐºÐ¸ Ð¿Ð¾ Ð·Ð°Ð¿ÑÐ¾ÑÑ ÑÐ¾ÑÐ¾ ÑÑÐ¸ÑÑ Ð±ÑÐ°Ð¹Ð»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8553" y="383620"/>
            <a:ext cx="4762500" cy="31908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ÐÐ¾ÑÐ¾Ð¶ÐµÐµ Ð¸Ð·Ð¾Ð±ÑÐ°Ð¶Ðµ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803" y="3574496"/>
            <a:ext cx="4407646" cy="3298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62B2B93-DC85-4F31-3F11-BD2CF3DA5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18" y="274638"/>
            <a:ext cx="5107785"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1">
            <a:extLst>
              <a:ext uri="{FF2B5EF4-FFF2-40B4-BE49-F238E27FC236}">
                <a16:creationId xmlns:a16="http://schemas.microsoft.com/office/drawing/2014/main" id="{21E156C3-44A2-8648-5F97-4AE2ECD41C2F}"/>
              </a:ext>
            </a:extLst>
          </p:cNvPr>
          <p:cNvSpPr txBox="1">
            <a:spLocks/>
          </p:cNvSpPr>
          <p:nvPr/>
        </p:nvSpPr>
        <p:spPr>
          <a:xfrm>
            <a:off x="4453898" y="6042689"/>
            <a:ext cx="3275905" cy="762125"/>
          </a:xfrm>
          <a:prstGeom prst="rect">
            <a:avLst/>
          </a:prstGeom>
          <a:solidFill>
            <a:schemeClr val="accent2">
              <a:lumMod val="40000"/>
              <a:lumOff val="60000"/>
            </a:schemeClr>
          </a:solidFill>
          <a:ln w="76200">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200" b="1">
                <a:latin typeface="Times New Roman"/>
                <a:ea typeface="Calibri"/>
              </a:rPr>
              <a:t>Шрифт Брайля</a:t>
            </a:r>
            <a:endParaRPr lang="ru-RU" sz="3200" b="1" dirty="0"/>
          </a:p>
        </p:txBody>
      </p:sp>
    </p:spTree>
    <p:extLst>
      <p:ext uri="{BB962C8B-B14F-4D97-AF65-F5344CB8AC3E}">
        <p14:creationId xmlns:p14="http://schemas.microsoft.com/office/powerpoint/2010/main" val="19231521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2|2.9"/>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1454</Words>
  <Application>Microsoft Office PowerPoint</Application>
  <PresentationFormat>Широкоэкранный</PresentationFormat>
  <Paragraphs>117</Paragraphs>
  <Slides>31</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31</vt:i4>
      </vt:variant>
    </vt:vector>
  </HeadingPairs>
  <TitlesOfParts>
    <vt:vector size="38" baseType="lpstr">
      <vt:lpstr>Arial</vt:lpstr>
      <vt:lpstr>Arial Black</vt:lpstr>
      <vt:lpstr>Calibri</vt:lpstr>
      <vt:lpstr>Calibri Light</vt:lpstr>
      <vt:lpstr>Cambria Math</vt:lpstr>
      <vt:lpstr>Times New Roman</vt:lpstr>
      <vt:lpstr>Тема Office</vt:lpstr>
      <vt:lpstr>Презентация PowerPoint</vt:lpstr>
      <vt:lpstr>Презентация PowerPoint</vt:lpstr>
      <vt:lpstr>Презентация PowerPoint</vt:lpstr>
      <vt:lpstr>Презентация PowerPoint</vt:lpstr>
      <vt:lpstr>Современные ласты, лопатки для плавания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Изобретение Фрэнка Эпперсона</vt:lpstr>
      <vt:lpstr>Презентация PowerPoint</vt:lpstr>
      <vt:lpstr>Презентация PowerPoint</vt:lpstr>
      <vt:lpstr>Презентация PowerPoint</vt:lpstr>
      <vt:lpstr>1926 г Бенни Бенсон в 13 лет создал флаг Аляски</vt:lpstr>
      <vt:lpstr>Презентация PowerPoint</vt:lpstr>
      <vt:lpstr>Коврик - будильник. Звенит, пока не встанешь на него</vt:lpstr>
      <vt:lpstr>Идешь по кухне – раз, а на полу крошки от вчерашней наспех съеденной печеньки. Идти за веником? Прошлый век! С этими тапками даже наклонятся не придется.</vt:lpstr>
      <vt:lpstr>Большинство открытий, сделанных детьми, прочно вошли в нашу повседневную жизнь </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Zoi</dc:creator>
  <cp:lastModifiedBy>Myhome</cp:lastModifiedBy>
  <cp:revision>60</cp:revision>
  <dcterms:created xsi:type="dcterms:W3CDTF">2018-01-11T12:03:32Z</dcterms:created>
  <dcterms:modified xsi:type="dcterms:W3CDTF">2024-01-14T17:50:48Z</dcterms:modified>
</cp:coreProperties>
</file>