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257" r:id="rId3"/>
    <p:sldId id="273" r:id="rId4"/>
    <p:sldId id="275" r:id="rId5"/>
    <p:sldId id="279" r:id="rId6"/>
    <p:sldId id="277" r:id="rId7"/>
    <p:sldId id="281" r:id="rId8"/>
    <p:sldId id="283" r:id="rId9"/>
    <p:sldId id="291" r:id="rId10"/>
    <p:sldId id="260" r:id="rId11"/>
    <p:sldId id="293" r:id="rId12"/>
    <p:sldId id="261" r:id="rId13"/>
    <p:sldId id="262" r:id="rId14"/>
    <p:sldId id="263" r:id="rId15"/>
    <p:sldId id="308" r:id="rId16"/>
    <p:sldId id="265" r:id="rId17"/>
    <p:sldId id="266" r:id="rId18"/>
    <p:sldId id="267" r:id="rId19"/>
    <p:sldId id="268" r:id="rId20"/>
    <p:sldId id="269" r:id="rId21"/>
    <p:sldId id="270" r:id="rId22"/>
    <p:sldId id="285" r:id="rId23"/>
    <p:sldId id="297" r:id="rId24"/>
    <p:sldId id="299" r:id="rId25"/>
    <p:sldId id="301" r:id="rId26"/>
    <p:sldId id="274" r:id="rId27"/>
    <p:sldId id="303" r:id="rId28"/>
    <p:sldId id="305" r:id="rId29"/>
    <p:sldId id="310" r:id="rId30"/>
    <p:sldId id="287" r:id="rId31"/>
    <p:sldId id="306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F744-1F82-40FE-AC39-4CE75FE96E54}" type="datetimeFigureOut">
              <a:rPr lang="ru-RU" smtClean="0"/>
              <a:pPr/>
              <a:t>19.12.2023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F96DC-D817-4185-8662-D76262A43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3.pn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6" Type="http://schemas.openxmlformats.org/officeDocument/2006/relationships/image" Target="../media/image3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3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3.pn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6" Type="http://schemas.openxmlformats.org/officeDocument/2006/relationships/image" Target="../media/image3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6" Type="http://schemas.openxmlformats.org/officeDocument/2006/relationships/image" Target="../media/image3.pn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6" Type="http://schemas.openxmlformats.org/officeDocument/2006/relationships/image" Target="../media/image3.png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6283F8F5-91E5-DCFA-B717-F687FD8E35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E9B554-D1AE-21DD-C7FD-4BD4A14266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Рисунок 3" descr="620630_9482nothumb500.jpg">
            <a:extLst>
              <a:ext uri="{FF2B5EF4-FFF2-40B4-BE49-F238E27FC236}">
                <a16:creationId xmlns:a16="http://schemas.microsoft.com/office/drawing/2014/main" id="{A2CDC0E2-CD93-BB09-ACEA-D2F880418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3685F4-7ABD-DBD3-F6BB-66CEB001E134}"/>
              </a:ext>
            </a:extLst>
          </p:cNvPr>
          <p:cNvSpPr/>
          <p:nvPr/>
        </p:nvSpPr>
        <p:spPr>
          <a:xfrm>
            <a:off x="1371600" y="2204864"/>
            <a:ext cx="3560440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 Новый год наряжают ёлку.</a:t>
            </a:r>
          </a:p>
        </p:txBody>
      </p:sp>
      <p:pic>
        <p:nvPicPr>
          <p:cNvPr id="5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1F0F4AA9-00C0-BD37-5FC6-DD0F1C6439BF}"/>
              </a:ext>
            </a:extLst>
          </p:cNvPr>
          <p:cNvPicPr>
            <a:picLocks noChangeAspect="1"/>
          </p:cNvPicPr>
          <p:nvPr>
            <a:wavAudioFile r:embed="rId1" name="0A82CE9A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545465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2209E-591F-0A97-9687-FD2ED7E9E22B}"/>
              </a:ext>
            </a:extLst>
          </p:cNvPr>
          <p:cNvSpPr txBox="1">
            <a:spLocks/>
          </p:cNvSpPr>
          <p:nvPr/>
        </p:nvSpPr>
        <p:spPr>
          <a:xfrm>
            <a:off x="229381" y="205998"/>
            <a:ext cx="8132788" cy="7016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ru-RU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казенное дошкольное образовательное учреждение детский сад № 3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3C7D007F-4EF5-8DC3-7BF9-F9F4D27D22E5}"/>
              </a:ext>
            </a:extLst>
          </p:cNvPr>
          <p:cNvSpPr txBox="1">
            <a:spLocks/>
          </p:cNvSpPr>
          <p:nvPr/>
        </p:nvSpPr>
        <p:spPr>
          <a:xfrm>
            <a:off x="69696" y="6314988"/>
            <a:ext cx="4502304" cy="4451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i="1">
                <a:solidFill>
                  <a:schemeClr val="accent3">
                    <a:lumMod val="50000"/>
                  </a:schemeClr>
                </a:solidFill>
              </a:rPr>
              <a:t>Подготовила: Логачева Н.В.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49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942_8.jpg">
            <a:extLst>
              <a:ext uri="{FF2B5EF4-FFF2-40B4-BE49-F238E27FC236}">
                <a16:creationId xmlns:a16="http://schemas.microsoft.com/office/drawing/2014/main" id="{93DFD558-1C2E-5F02-40BF-247696EE0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2" descr="i.jpg">
            <a:extLst>
              <a:ext uri="{FF2B5EF4-FFF2-40B4-BE49-F238E27FC236}">
                <a16:creationId xmlns:a16="http://schemas.microsoft.com/office/drawing/2014/main" id="{D408BDA9-B0AD-33F0-07D8-8CBD903EA0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6"/>
            <a:ext cx="5113338" cy="337185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3">
            <a:extLst>
              <a:ext uri="{FF2B5EF4-FFF2-40B4-BE49-F238E27FC236}">
                <a16:creationId xmlns:a16="http://schemas.microsoft.com/office/drawing/2014/main" id="{FD46E138-01E6-CE45-B2F2-2480C5B0D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78" y="4788324"/>
            <a:ext cx="5616624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Обычай выделять из всех деревьев именно елку и украшать ее на праздник родился у жителей Германии. Елку украшали яблоками – символом плодородия, орехами – символом надежды и яйцами – символом жизни.</a:t>
            </a:r>
          </a:p>
        </p:txBody>
      </p:sp>
      <p:pic>
        <p:nvPicPr>
          <p:cNvPr id="6149" name="Рисунок 4" descr="prazdnikia-2243.gif">
            <a:extLst>
              <a:ext uri="{FF2B5EF4-FFF2-40B4-BE49-F238E27FC236}">
                <a16:creationId xmlns:a16="http://schemas.microsoft.com/office/drawing/2014/main" id="{674A658F-EB9D-338B-4F81-741DBF06C3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07" y="548680"/>
            <a:ext cx="331236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CEF524BD-1AE4-4AB9-4C1D-DD0C73562C45}"/>
              </a:ext>
            </a:extLst>
          </p:cNvPr>
          <p:cNvPicPr>
            <a:picLocks noChangeAspect="1"/>
          </p:cNvPicPr>
          <p:nvPr>
            <a:wavAudioFile r:embed="rId1" name="1F418FB7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23" y="306705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8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41682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Украшать ель в доме на Рождество первыми стали немцы еще в средние века. </a:t>
            </a:r>
          </a:p>
        </p:txBody>
      </p:sp>
      <p:pic>
        <p:nvPicPr>
          <p:cNvPr id="34818" name="Picture 2" descr="https://4u-pro.ru/wp-content/uploads/2018/12/istorija-novogodnej-elki-elki-i-girljandy_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906979"/>
            <a:ext cx="8159781" cy="5690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942_8.jpg">
            <a:extLst>
              <a:ext uri="{FF2B5EF4-FFF2-40B4-BE49-F238E27FC236}">
                <a16:creationId xmlns:a16="http://schemas.microsoft.com/office/drawing/2014/main" id="{B1A31DE0-96E4-7570-F079-13F2A3DAC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6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2" descr="9581f9cce740.jpg">
            <a:extLst>
              <a:ext uri="{FF2B5EF4-FFF2-40B4-BE49-F238E27FC236}">
                <a16:creationId xmlns:a16="http://schemas.microsoft.com/office/drawing/2014/main" id="{C76F7407-2E46-1C36-A7DD-E3198B549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8"/>
          <a:stretch>
            <a:fillRect/>
          </a:stretch>
        </p:blipFill>
        <p:spPr bwMode="auto">
          <a:xfrm>
            <a:off x="202457" y="260722"/>
            <a:ext cx="5201701" cy="633655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Box 3">
            <a:extLst>
              <a:ext uri="{FF2B5EF4-FFF2-40B4-BE49-F238E27FC236}">
                <a16:creationId xmlns:a16="http://schemas.microsoft.com/office/drawing/2014/main" id="{C82C3E31-065D-F972-45E7-0CBFEBC25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2" y="116632"/>
            <a:ext cx="3361481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Германии этот обычай привезли во Францию, потом в Англию, а потом и в Россию. Вообще-то на Руси по разным случаям наряжали деревья. На Троицу украшают березу лентами.</a:t>
            </a:r>
          </a:p>
        </p:txBody>
      </p:sp>
      <p:pic>
        <p:nvPicPr>
          <p:cNvPr id="7173" name="Рисунок 4" descr="prazdnikia-2268.gif">
            <a:extLst>
              <a:ext uri="{FF2B5EF4-FFF2-40B4-BE49-F238E27FC236}">
                <a16:creationId xmlns:a16="http://schemas.microsoft.com/office/drawing/2014/main" id="{ABB46875-EE82-8FC2-6438-0BC07CA1E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3059312"/>
            <a:ext cx="2812493" cy="369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2BA5718-B414-B597-87C2-A35F27696AB7}"/>
              </a:ext>
            </a:extLst>
          </p:cNvPr>
          <p:cNvPicPr>
            <a:picLocks noChangeAspect="1"/>
          </p:cNvPicPr>
          <p:nvPr>
            <a:wavAudioFile r:embed="rId1" name="23B3CEEF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9" y="476672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7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942_8.jpg">
            <a:extLst>
              <a:ext uri="{FF2B5EF4-FFF2-40B4-BE49-F238E27FC236}">
                <a16:creationId xmlns:a16="http://schemas.microsoft.com/office/drawing/2014/main" id="{0974E823-2CF2-7CD3-4169-3299E63BC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2" descr="22.jpg">
            <a:extLst>
              <a:ext uri="{FF2B5EF4-FFF2-40B4-BE49-F238E27FC236}">
                <a16:creationId xmlns:a16="http://schemas.microsoft.com/office/drawing/2014/main" id="{E9E1CE01-7F18-CC63-05B7-0FD9FF1F2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3875"/>
            <a:ext cx="5708206" cy="581025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Box 3">
            <a:extLst>
              <a:ext uri="{FF2B5EF4-FFF2-40B4-BE49-F238E27FC236}">
                <a16:creationId xmlns:a16="http://schemas.microsoft.com/office/drawing/2014/main" id="{A99D85C7-2A94-63A1-A57C-C0AB3EC41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578" y="430645"/>
            <a:ext cx="3384550" cy="1631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Пасху украшают вербу. Так что давняя привычка наряжать деревья помогла России принять украшенную елку.</a:t>
            </a:r>
          </a:p>
        </p:txBody>
      </p:sp>
      <p:pic>
        <p:nvPicPr>
          <p:cNvPr id="8197" name="Рисунок 4" descr="prazdnikia-2330.gif">
            <a:extLst>
              <a:ext uri="{FF2B5EF4-FFF2-40B4-BE49-F238E27FC236}">
                <a16:creationId xmlns:a16="http://schemas.microsoft.com/office/drawing/2014/main" id="{B32A76CA-C881-BDBD-91B4-61211D9C8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594" y="2559051"/>
            <a:ext cx="2726002" cy="38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F93B8126-E731-569C-2903-6B7D7D046CAD}"/>
              </a:ext>
            </a:extLst>
          </p:cNvPr>
          <p:cNvPicPr>
            <a:picLocks noChangeAspect="1"/>
          </p:cNvPicPr>
          <p:nvPr>
            <a:wavAudioFile r:embed="rId1" name="2651134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96" y="566124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01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942_8.jpg">
            <a:extLst>
              <a:ext uri="{FF2B5EF4-FFF2-40B4-BE49-F238E27FC236}">
                <a16:creationId xmlns:a16="http://schemas.microsoft.com/office/drawing/2014/main" id="{CAC9B433-4283-F1B9-C01D-9B87F04EA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5" y="3657"/>
            <a:ext cx="9144000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Рисунок 2" descr="x_c1bc9fac.jpg">
            <a:extLst>
              <a:ext uri="{FF2B5EF4-FFF2-40B4-BE49-F238E27FC236}">
                <a16:creationId xmlns:a16="http://schemas.microsoft.com/office/drawing/2014/main" id="{7044F458-0926-C229-5C18-B676A5854F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4968875" cy="5903912"/>
          </a:xfrm>
          <a:prstGeom prst="rect">
            <a:avLst/>
          </a:prstGeom>
          <a:noFill/>
          <a:ln w="76200">
            <a:solidFill>
              <a:srgbClr val="00B0F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Box 4">
            <a:extLst>
              <a:ext uri="{FF2B5EF4-FFF2-40B4-BE49-F238E27FC236}">
                <a16:creationId xmlns:a16="http://schemas.microsoft.com/office/drawing/2014/main" id="{151775CD-F22C-6272-0F91-6987E82B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112" y="290513"/>
            <a:ext cx="3095625" cy="2862262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C0000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сегодня мы не представляем себе Новый год без нарядной пушистой елочки, которая радует  всех не только своей красотой, но и подарками, который Дед  Мороз под нее складывает.</a:t>
            </a:r>
          </a:p>
        </p:txBody>
      </p:sp>
      <p:pic>
        <p:nvPicPr>
          <p:cNvPr id="9221" name="Рисунок 5" descr="prazdnikia-2333.gif">
            <a:extLst>
              <a:ext uri="{FF2B5EF4-FFF2-40B4-BE49-F238E27FC236}">
                <a16:creationId xmlns:a16="http://schemas.microsoft.com/office/drawing/2014/main" id="{56B6A094-1CCF-D806-3FC1-A23AA6CB2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007" y="3523333"/>
            <a:ext cx="2491730" cy="332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D54E9685-D902-867C-19A2-F9BDA73D0E4F}"/>
              </a:ext>
            </a:extLst>
          </p:cNvPr>
          <p:cNvPicPr>
            <a:picLocks noChangeAspect="1"/>
          </p:cNvPicPr>
          <p:nvPr>
            <a:wavAudioFile r:embed="rId1" name="4FB1F9FF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702" y="5946775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3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942_8.jpg">
            <a:extLst>
              <a:ext uri="{FF2B5EF4-FFF2-40B4-BE49-F238E27FC236}">
                <a16:creationId xmlns:a16="http://schemas.microsoft.com/office/drawing/2014/main" id="{BD1D72DA-62FF-9D9F-90AE-A0BFE4BFD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" y="8314"/>
            <a:ext cx="9144255" cy="684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2" descr="ss_372618imp_large.jpg">
            <a:extLst>
              <a:ext uri="{FF2B5EF4-FFF2-40B4-BE49-F238E27FC236}">
                <a16:creationId xmlns:a16="http://schemas.microsoft.com/office/drawing/2014/main" id="{2324598C-A7D0-8EFD-B498-7F5B19C5B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4820"/>
            <a:ext cx="4948525" cy="6288360"/>
          </a:xfrm>
          <a:prstGeom prst="rect">
            <a:avLst/>
          </a:prstGeom>
          <a:noFill/>
          <a:ln w="76200">
            <a:solidFill>
              <a:srgbClr val="FFC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Box 3">
            <a:extLst>
              <a:ext uri="{FF2B5EF4-FFF2-40B4-BE49-F238E27FC236}">
                <a16:creationId xmlns:a16="http://schemas.microsoft.com/office/drawing/2014/main" id="{EEDB0099-BD4B-0507-3143-E03538E4D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599" y="404664"/>
            <a:ext cx="3313113" cy="1938337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C00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наряжают в других странах? Ведь хвойные деревья не везде растут. Давай попутешествуем. На Кубе новогодним деревом является пальма.</a:t>
            </a:r>
          </a:p>
        </p:txBody>
      </p:sp>
      <p:pic>
        <p:nvPicPr>
          <p:cNvPr id="10245" name="Рисунок 4" descr="prazdnikia-2387.gif">
            <a:extLst>
              <a:ext uri="{FF2B5EF4-FFF2-40B4-BE49-F238E27FC236}">
                <a16:creationId xmlns:a16="http://schemas.microsoft.com/office/drawing/2014/main" id="{A8C6426B-7C21-3074-19E7-B2F133FF7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28759"/>
            <a:ext cx="2603252" cy="359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BCC360B-CA5F-ECB8-AA15-DDA6171FB8A7}"/>
              </a:ext>
            </a:extLst>
          </p:cNvPr>
          <p:cNvPicPr>
            <a:picLocks noChangeAspect="1"/>
          </p:cNvPicPr>
          <p:nvPr>
            <a:wavAudioFile r:embed="rId1" name="9DF6133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47" y="5799279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553521"/>
      </p:ext>
    </p:extLst>
  </p:cSld>
  <p:clrMapOvr>
    <a:masterClrMapping/>
  </p:clrMapOvr>
  <p:transition spd="slow" advTm="128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942_8.jpg">
            <a:extLst>
              <a:ext uri="{FF2B5EF4-FFF2-40B4-BE49-F238E27FC236}">
                <a16:creationId xmlns:a16="http://schemas.microsoft.com/office/drawing/2014/main" id="{FE0744FA-A15C-99A6-2BE3-72040274A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1"/>
            <a:ext cx="9144000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2" descr="poxutukava02.jpg">
            <a:extLst>
              <a:ext uri="{FF2B5EF4-FFF2-40B4-BE49-F238E27FC236}">
                <a16:creationId xmlns:a16="http://schemas.microsoft.com/office/drawing/2014/main" id="{0D5E52DE-DE3E-B504-B8AD-90F33FF1B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4751387" cy="575945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Box 3">
            <a:extLst>
              <a:ext uri="{FF2B5EF4-FFF2-40B4-BE49-F238E27FC236}">
                <a16:creationId xmlns:a16="http://schemas.microsoft.com/office/drawing/2014/main" id="{C50A423B-12AF-E2A3-CEB6-C4DA8DB2C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7719" y="404664"/>
            <a:ext cx="3263899" cy="2554545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C00000"/>
            </a:solidFill>
            <a:prstDash val="lgDashDotDot"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Австралии и Новой Зеландии новогодним деревом считается </a:t>
            </a:r>
            <a:r>
              <a:rPr lang="ru-RU" alt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метросидерос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усыпан алыми цветами. Также на него вешают фигурки мишек коала и кенгуру.</a:t>
            </a:r>
          </a:p>
        </p:txBody>
      </p:sp>
      <p:pic>
        <p:nvPicPr>
          <p:cNvPr id="11269" name="Рисунок 4" descr="BAYR-Koala_Plush_Toy_with_Santa_Hat-no_tag.jpg">
            <a:extLst>
              <a:ext uri="{FF2B5EF4-FFF2-40B4-BE49-F238E27FC236}">
                <a16:creationId xmlns:a16="http://schemas.microsoft.com/office/drawing/2014/main" id="{4D987524-B0C3-EBD2-9A95-B10875793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49" y="4632683"/>
            <a:ext cx="1989138" cy="19875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Рисунок 5" descr="Xkang.jpg">
            <a:extLst>
              <a:ext uri="{FF2B5EF4-FFF2-40B4-BE49-F238E27FC236}">
                <a16:creationId xmlns:a16="http://schemas.microsoft.com/office/drawing/2014/main" id="{68329876-1608-D0EE-640B-9333196DD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57099"/>
            <a:ext cx="1546225" cy="15938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ACD786A-385A-E84E-674D-76F46E2CCC9D}"/>
              </a:ext>
            </a:extLst>
          </p:cNvPr>
          <p:cNvPicPr>
            <a:picLocks noChangeAspect="1"/>
          </p:cNvPicPr>
          <p:nvPr>
            <a:wavAudioFile r:embed="rId1" name="F668F1CF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7400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942_8.jpg">
            <a:extLst>
              <a:ext uri="{FF2B5EF4-FFF2-40B4-BE49-F238E27FC236}">
                <a16:creationId xmlns:a16="http://schemas.microsoft.com/office/drawing/2014/main" id="{0B27F919-265C-60E2-F363-914600B9D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3" descr="38620e7a5ec0bf09adad7fba1563766f_112.jpg">
            <a:extLst>
              <a:ext uri="{FF2B5EF4-FFF2-40B4-BE49-F238E27FC236}">
                <a16:creationId xmlns:a16="http://schemas.microsoft.com/office/drawing/2014/main" id="{DEDA4340-259B-1BE4-C76B-C5DED2A55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53" y="242373"/>
            <a:ext cx="5761037" cy="6553150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Рисунок 4" descr="88603806_large_13023873_christmaspalm1.jpg">
            <a:extLst>
              <a:ext uri="{FF2B5EF4-FFF2-40B4-BE49-F238E27FC236}">
                <a16:creationId xmlns:a16="http://schemas.microsoft.com/office/drawing/2014/main" id="{EA0BA10A-8460-F515-1442-2B15DA5C3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23106"/>
            <a:ext cx="3414712" cy="2560637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Box 5">
            <a:extLst>
              <a:ext uri="{FF2B5EF4-FFF2-40B4-BE49-F238E27FC236}">
                <a16:creationId xmlns:a16="http://schemas.microsoft.com/office/drawing/2014/main" id="{445C3279-66F8-B3B4-9247-180B1BA5C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0772" y="4964220"/>
            <a:ext cx="2519363" cy="708025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Индии наряжают банановое дерево</a:t>
            </a:r>
            <a:r>
              <a:rPr lang="ru-RU" altLang="ru-RU" sz="20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7331EF77-D3D5-5129-8296-378F76053CC2}"/>
              </a:ext>
            </a:extLst>
          </p:cNvPr>
          <p:cNvPicPr>
            <a:picLocks noChangeAspect="1"/>
          </p:cNvPicPr>
          <p:nvPr>
            <a:wavAudioFile r:embed="rId1" name="61B8FA86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632" y="602128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1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942_8.jpg">
            <a:extLst>
              <a:ext uri="{FF2B5EF4-FFF2-40B4-BE49-F238E27FC236}">
                <a16:creationId xmlns:a16="http://schemas.microsoft.com/office/drawing/2014/main" id="{EC2CB162-E082-490A-073D-ED182B488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8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Рисунок 3" descr="0_5f7da_61a6cb4c_XL.jpg">
            <a:extLst>
              <a:ext uri="{FF2B5EF4-FFF2-40B4-BE49-F238E27FC236}">
                <a16:creationId xmlns:a16="http://schemas.microsoft.com/office/drawing/2014/main" id="{7ADFA470-D411-85F9-12EA-B704E9A68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2"/>
          <a:stretch>
            <a:fillRect/>
          </a:stretch>
        </p:blipFill>
        <p:spPr bwMode="auto">
          <a:xfrm>
            <a:off x="380224" y="332581"/>
            <a:ext cx="4213225" cy="6192838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Рисунок 9" descr="400_F_678121_QeAylvj1B8VRFB0WyGi0fyuZVxk3De.jpg">
            <a:extLst>
              <a:ext uri="{FF2B5EF4-FFF2-40B4-BE49-F238E27FC236}">
                <a16:creationId xmlns:a16="http://schemas.microsoft.com/office/drawing/2014/main" id="{664AE3EB-0BD1-AAEF-ECDC-2DABDEABB7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63" y="260648"/>
            <a:ext cx="3390900" cy="4340225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Box 10">
            <a:extLst>
              <a:ext uri="{FF2B5EF4-FFF2-40B4-BE49-F238E27FC236}">
                <a16:creationId xmlns:a16="http://schemas.microsoft.com/office/drawing/2014/main" id="{229060A7-3B61-BA50-7831-6682F58AE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363" y="5325922"/>
            <a:ext cx="4284662" cy="400050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Китае – мандариновые деревья.</a:t>
            </a:r>
          </a:p>
        </p:txBody>
      </p:sp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8649FB2E-FCBB-2B4D-3F9F-5633A9F98F20}"/>
              </a:ext>
            </a:extLst>
          </p:cNvPr>
          <p:cNvPicPr>
            <a:picLocks noChangeAspect="1"/>
          </p:cNvPicPr>
          <p:nvPr>
            <a:wavAudioFile r:embed="rId1" name="6EEE6BF3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58293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942_8.jpg">
            <a:extLst>
              <a:ext uri="{FF2B5EF4-FFF2-40B4-BE49-F238E27FC236}">
                <a16:creationId xmlns:a16="http://schemas.microsoft.com/office/drawing/2014/main" id="{A506F110-9717-18A3-177A-97CCDD0A8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3" descr="xmasboo_01e2b5f7-c5a4-43e0-93be-780e0d01eb75.png">
            <a:extLst>
              <a:ext uri="{FF2B5EF4-FFF2-40B4-BE49-F238E27FC236}">
                <a16:creationId xmlns:a16="http://schemas.microsoft.com/office/drawing/2014/main" id="{ACB46749-3846-B230-6B22-2DB2BF081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8" y="418749"/>
            <a:ext cx="4743427" cy="597651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eramic_Fish.jpg">
            <a:extLst>
              <a:ext uri="{FF2B5EF4-FFF2-40B4-BE49-F238E27FC236}">
                <a16:creationId xmlns:a16="http://schemas.microsoft.com/office/drawing/2014/main" id="{630A84BB-6981-BBB8-974D-64BACFDBB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366" y="436160"/>
            <a:ext cx="2808237" cy="1882980"/>
          </a:xfrm>
          <a:prstGeom prst="rect">
            <a:avLst/>
          </a:prstGeom>
          <a:ln w="76200">
            <a:solidFill>
              <a:schemeClr val="accent1">
                <a:lumMod val="50000"/>
              </a:schemeClr>
            </a:solidFill>
            <a:prstDash val="sysDash"/>
          </a:ln>
        </p:spPr>
      </p:pic>
      <p:pic>
        <p:nvPicPr>
          <p:cNvPr id="14341" name="Рисунок 5" descr="a2bded539b9fd05965ac711ce5f2f0e4_600.jpg">
            <a:extLst>
              <a:ext uri="{FF2B5EF4-FFF2-40B4-BE49-F238E27FC236}">
                <a16:creationId xmlns:a16="http://schemas.microsoft.com/office/drawing/2014/main" id="{D459484B-FAAA-BC88-0EE7-CF3F60324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355" y="2818990"/>
            <a:ext cx="3024261" cy="20758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TextBox 6">
            <a:extLst>
              <a:ext uri="{FF2B5EF4-FFF2-40B4-BE49-F238E27FC236}">
                <a16:creationId xmlns:a16="http://schemas.microsoft.com/office/drawing/2014/main" id="{08AA57D6-D45C-9458-CF82-6F5C4B090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542" y="5214407"/>
            <a:ext cx="3455988" cy="13239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Вьетнаме елкой служит бамбук, который украшают глиняными рыбками и колокольчиками.</a:t>
            </a:r>
          </a:p>
        </p:txBody>
      </p:sp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75C3605-4E77-E54E-4C07-F95669E17534}"/>
              </a:ext>
            </a:extLst>
          </p:cNvPr>
          <p:cNvPicPr>
            <a:picLocks noChangeAspect="1"/>
          </p:cNvPicPr>
          <p:nvPr>
            <a:wavAudioFile r:embed="rId1" name="8CA16999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22" y="566124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8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user\Desktop\0_d8d19_5aff1fce_ori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357686" y="333200"/>
            <a:ext cx="4376138" cy="626444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596" y="1071546"/>
            <a:ext cx="4038600" cy="5143536"/>
          </a:xfrm>
        </p:spPr>
        <p:txBody>
          <a:bodyPr/>
          <a:lstStyle/>
          <a:p>
            <a:pPr algn="ctr">
              <a:buNone/>
            </a:pPr>
            <a:r>
              <a:rPr lang="ru-RU" dirty="0"/>
              <a:t>  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Оказывается, у Новогодней елочки богатая история!</a:t>
            </a:r>
          </a:p>
          <a:p>
            <a:pPr algn="ctr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  Трудно представить новогодний праздник без ёлки. Почему же этому дереву такой почет?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942_8.jpg">
            <a:extLst>
              <a:ext uri="{FF2B5EF4-FFF2-40B4-BE49-F238E27FC236}">
                <a16:creationId xmlns:a16="http://schemas.microsoft.com/office/drawing/2014/main" id="{B831F1FC-5F69-DABC-08C0-61DF5BAA7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Рисунок 3" descr="_46956095_226220.jpg">
            <a:extLst>
              <a:ext uri="{FF2B5EF4-FFF2-40B4-BE49-F238E27FC236}">
                <a16:creationId xmlns:a16="http://schemas.microsoft.com/office/drawing/2014/main" id="{A86477E5-3380-CA79-DB14-21DFAEA9E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5"/>
          <a:stretch>
            <a:fillRect/>
          </a:stretch>
        </p:blipFill>
        <p:spPr bwMode="auto">
          <a:xfrm>
            <a:off x="348282" y="404812"/>
            <a:ext cx="4895850" cy="6048375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Box 4">
            <a:extLst>
              <a:ext uri="{FF2B5EF4-FFF2-40B4-BE49-F238E27FC236}">
                <a16:creationId xmlns:a16="http://schemas.microsoft.com/office/drawing/2014/main" id="{2B3241B7-7CBE-CBD0-9D87-C9292CF8B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5656" y="765175"/>
            <a:ext cx="2808288" cy="708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Африке украшают баобабы.</a:t>
            </a:r>
          </a:p>
        </p:txBody>
      </p:sp>
      <p:pic>
        <p:nvPicPr>
          <p:cNvPr id="15365" name="Рисунок 5" descr="prazdnikia-2441.gif">
            <a:extLst>
              <a:ext uri="{FF2B5EF4-FFF2-40B4-BE49-F238E27FC236}">
                <a16:creationId xmlns:a16="http://schemas.microsoft.com/office/drawing/2014/main" id="{97DE9C6E-ABB4-0BA7-828E-EC66E9C99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676368" cy="403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A2C0EC7-1392-923A-A3ED-CBF2704A28F9}"/>
              </a:ext>
            </a:extLst>
          </p:cNvPr>
          <p:cNvPicPr>
            <a:picLocks noChangeAspect="1"/>
          </p:cNvPicPr>
          <p:nvPr>
            <a:wavAudioFile r:embed="rId1" name="1FBDA26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66" y="58166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6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942_8.jpg">
            <a:extLst>
              <a:ext uri="{FF2B5EF4-FFF2-40B4-BE49-F238E27FC236}">
                <a16:creationId xmlns:a16="http://schemas.microsoft.com/office/drawing/2014/main" id="{B5844040-EF1F-CDB4-F3B0-5A278F1B7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Рисунок 2" descr="828ac286ca9a.jpg">
            <a:extLst>
              <a:ext uri="{FF2B5EF4-FFF2-40B4-BE49-F238E27FC236}">
                <a16:creationId xmlns:a16="http://schemas.microsoft.com/office/drawing/2014/main" id="{AAF19EE0-E806-739F-A624-D06C3C410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4392612" cy="5759450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TextBox 3">
            <a:extLst>
              <a:ext uri="{FF2B5EF4-FFF2-40B4-BE49-F238E27FC236}">
                <a16:creationId xmlns:a16="http://schemas.microsoft.com/office/drawing/2014/main" id="{B09E5DE6-6FB7-D801-B940-21F3D5B94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794" y="404664"/>
            <a:ext cx="3240088" cy="7080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Бали мастерят елки из стеблей риса.</a:t>
            </a:r>
          </a:p>
        </p:txBody>
      </p:sp>
      <p:pic>
        <p:nvPicPr>
          <p:cNvPr id="16389" name="Рисунок 4" descr="prazdnikia-2445.gif">
            <a:extLst>
              <a:ext uri="{FF2B5EF4-FFF2-40B4-BE49-F238E27FC236}">
                <a16:creationId xmlns:a16="http://schemas.microsoft.com/office/drawing/2014/main" id="{9013DD49-DCCD-460D-404C-A571981D5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3146944" cy="474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6689404-3C49-EDCA-D23D-60BCE09A632F}"/>
              </a:ext>
            </a:extLst>
          </p:cNvPr>
          <p:cNvPicPr>
            <a:picLocks noChangeAspect="1"/>
          </p:cNvPicPr>
          <p:nvPr>
            <a:wavAudioFile r:embed="rId1" name="51F2A2FF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5665788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4888" y="419184"/>
            <a:ext cx="4510957" cy="474066"/>
          </a:xfr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Ёлка тогда и сейчас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7401" y="201873"/>
            <a:ext cx="4040188" cy="2484586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cs typeface="Arial" pitchFamily="34" charset="0"/>
              </a:rPr>
              <a:t>Раньше ёлки украшали фруктами, живыми и искусственными цветами. Позже украшения стали сказочными: позолоченные шишки, коробочки с сюрпризами, сладости, орехи и горящие рождественские свечи. Вскоре добавились игрушки, сделанные своими руками: дети </a:t>
            </a:r>
            <a:r>
              <a:rPr lang="ru-RU" sz="1600" b="1" dirty="0">
                <a:cs typeface="Times New Roman" pitchFamily="18" charset="0"/>
              </a:rPr>
              <a:t>и взрослые мастерили их из воска, картона, ваты и фольги.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50219" y="1196752"/>
            <a:ext cx="4041775" cy="834107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/>
              <a:t>А в конце XIX века на смену восковым свечам пришли электрические гирлянды</a:t>
            </a:r>
            <a:r>
              <a:rPr lang="ru-RU" sz="14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1" name="Picture 1" descr="C:\Users\Pitanie\Downloads\1907ea850b12b1802382cc69c0e2ea7e--book-illustrations-goodi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58" y="2861383"/>
            <a:ext cx="4305474" cy="3794744"/>
          </a:xfrm>
          <a:prstGeom prst="rect">
            <a:avLst/>
          </a:prstGeom>
          <a:noFill/>
        </p:spPr>
      </p:pic>
      <p:pic>
        <p:nvPicPr>
          <p:cNvPr id="5122" name="Picture 2" descr="C:\Users\Pitanie\Downloads\232248-sveti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21405" y="2163798"/>
            <a:ext cx="4338243" cy="4477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556" y="1037927"/>
            <a:ext cx="799288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царские времена елочные игрушки можно было съесть - мармелад, золоченые орехи, бумажные цветы, ленты, картонные фигурки ангелочков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7177" y="419471"/>
            <a:ext cx="685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Елочные украшения: тогда и сейчас </a:t>
            </a:r>
          </a:p>
        </p:txBody>
      </p:sp>
      <p:pic>
        <p:nvPicPr>
          <p:cNvPr id="44036" name="Picture 4" descr="https://ae01.alicdn.com/kf/HTB11UdbvMKTBuNkSne1q6yJoXXa6/24-2019.jpg_q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38" y="2348880"/>
            <a:ext cx="3960439" cy="3960440"/>
          </a:xfrm>
          <a:prstGeom prst="rect">
            <a:avLst/>
          </a:prstGeom>
          <a:noFill/>
        </p:spPr>
      </p:pic>
      <p:pic>
        <p:nvPicPr>
          <p:cNvPr id="44038" name="Picture 6" descr="https://smarthomemaking.com/wp-content/kids/cute-and-fun-christmas-crafts-for-kids-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2348880"/>
            <a:ext cx="388597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0-tub-ua.yandex.net/i?id=e70829d0eaa7fbb71c051f40aa9d0183&amp;n=1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60648"/>
            <a:ext cx="5639352" cy="4226214"/>
          </a:xfrm>
          <a:prstGeom prst="rect">
            <a:avLst/>
          </a:prstGeom>
          <a:noFill/>
        </p:spPr>
      </p:pic>
      <p:pic>
        <p:nvPicPr>
          <p:cNvPr id="20484" name="Picture 4" descr="http://molbuk.ua/uploads/posts/2010-12/1293625913_yalynka17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87049" y="2132856"/>
            <a:ext cx="3989016" cy="45579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9337" y="5085184"/>
            <a:ext cx="4572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были фигурные пряники, обернутые в разноцветную металлическую бумагу. </a:t>
            </a:r>
          </a:p>
        </p:txBody>
      </p:sp>
      <p:pic>
        <p:nvPicPr>
          <p:cNvPr id="2" name="Рисунок 6" descr="prazdnikia-2241.gif">
            <a:extLst>
              <a:ext uri="{FF2B5EF4-FFF2-40B4-BE49-F238E27FC236}">
                <a16:creationId xmlns:a16="http://schemas.microsoft.com/office/drawing/2014/main" id="{1CB664D4-E3B7-453B-C7BC-A94B7FCC6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27" y="167208"/>
            <a:ext cx="14128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2krota.ru/wp-content/uploads/2008/12/DSC_007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21779"/>
            <a:ext cx="5199534" cy="3466356"/>
          </a:xfrm>
          <a:prstGeom prst="rect">
            <a:avLst/>
          </a:prstGeom>
          <a:noFill/>
        </p:spPr>
      </p:pic>
      <p:pic>
        <p:nvPicPr>
          <p:cNvPr id="19460" name="Picture 4" descr="https://avatars.mds.yandex.net/get-pdb/38069/b8ce28a6-5de5-4df9-89fd-dc860f97b4e9/s120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17821" y="3445303"/>
            <a:ext cx="4699060" cy="31352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292" y="4581128"/>
            <a:ext cx="3779912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ветки также развешали засахаренные цукаты, яблоки</a:t>
            </a:r>
          </a:p>
        </p:txBody>
      </p:sp>
      <p:pic>
        <p:nvPicPr>
          <p:cNvPr id="2" name="Рисунок 6" descr="prazdnikia-2241.gif">
            <a:extLst>
              <a:ext uri="{FF2B5EF4-FFF2-40B4-BE49-F238E27FC236}">
                <a16:creationId xmlns:a16="http://schemas.microsoft.com/office/drawing/2014/main" id="{5499D8FD-9B28-A6EF-0B0B-A73372586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51" y="548680"/>
            <a:ext cx="14128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04664"/>
            <a:ext cx="669674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основным элементом елочного декора были зажженные свечки</a:t>
            </a:r>
            <a:r>
              <a:rPr lang="ru-RU" sz="2400" dirty="0"/>
              <a:t>. </a:t>
            </a:r>
          </a:p>
        </p:txBody>
      </p:sp>
      <p:pic>
        <p:nvPicPr>
          <p:cNvPr id="43010" name="Picture 2" descr="http://seattledataforgood.org/wp-content/uploads/2018/10/tannenbaum-kerzen-led-test-christbaum-kerzenhalter-silber-balanc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69411" y="1556792"/>
            <a:ext cx="7221202" cy="48052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myrussia.life/upload/post/2018/12/10/8064/gallery/1_slg8ezp3-7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917349"/>
            <a:ext cx="7632848" cy="57246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219392"/>
            <a:ext cx="3871701" cy="52322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Стеклянные игрушки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249" y="236348"/>
            <a:ext cx="4560800" cy="461665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игрушки на елку</a:t>
            </a:r>
          </a:p>
        </p:txBody>
      </p:sp>
      <p:pic>
        <p:nvPicPr>
          <p:cNvPr id="45058" name="Picture 2" descr="https://kantsmir.9-18ok.ru/upload/iblock/ceb/ceb1bbfa3e8a0f3242d7c3cf5f0ab22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764704"/>
            <a:ext cx="8136904" cy="5877272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peria36.ru/uploads/product/300/350/MIR_217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6759" y="1340768"/>
            <a:ext cx="7938120" cy="529869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A223E9-507C-AAA7-4A03-4E1C74E4A19A}"/>
              </a:ext>
            </a:extLst>
          </p:cNvPr>
          <p:cNvSpPr/>
          <p:nvPr/>
        </p:nvSpPr>
        <p:spPr>
          <a:xfrm>
            <a:off x="323528" y="332656"/>
            <a:ext cx="8388424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в 1938 году в Москве, в Колонном зале Дома Союзов, установили огромную многометровую елку с десятками тысяч стеклянных шаров и игрушек. С тех пор каждый год в этом зале стоит гигантская новогодняя ель и устраиваются детские праздники. </a:t>
            </a:r>
          </a:p>
        </p:txBody>
      </p:sp>
    </p:spTree>
    <p:extLst>
      <p:ext uri="{BB962C8B-B14F-4D97-AF65-F5344CB8AC3E}">
        <p14:creationId xmlns:p14="http://schemas.microsoft.com/office/powerpoint/2010/main" val="108017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942_8.jpg">
            <a:extLst>
              <a:ext uri="{FF2B5EF4-FFF2-40B4-BE49-F238E27FC236}">
                <a16:creationId xmlns:a16="http://schemas.microsoft.com/office/drawing/2014/main" id="{50214D00-B53F-6CE5-79B2-80C6A47DD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Содержимое 3" descr="90ccd34a6ac4t.jpg">
            <a:extLst>
              <a:ext uri="{FF2B5EF4-FFF2-40B4-BE49-F238E27FC236}">
                <a16:creationId xmlns:a16="http://schemas.microsoft.com/office/drawing/2014/main" id="{5E6D1A87-50EB-2025-46D4-7D2BCA9EB1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6" b="7899"/>
          <a:stretch>
            <a:fillRect/>
          </a:stretch>
        </p:blipFill>
        <p:spPr>
          <a:xfrm>
            <a:off x="468314" y="476250"/>
            <a:ext cx="4402138" cy="5905500"/>
          </a:xfrm>
          <a:ln w="76200">
            <a:solidFill>
              <a:srgbClr val="002060"/>
            </a:solidFill>
            <a:prstDash val="sysDot"/>
            <a:miter lim="800000"/>
            <a:headEnd/>
            <a:tailEnd/>
          </a:ln>
        </p:spPr>
      </p:pic>
      <p:sp>
        <p:nvSpPr>
          <p:cNvPr id="3076" name="TextBox 5">
            <a:extLst>
              <a:ext uri="{FF2B5EF4-FFF2-40B4-BE49-F238E27FC236}">
                <a16:creationId xmlns:a16="http://schemas.microsoft.com/office/drawing/2014/main" id="{0B129B6E-3933-4372-A4BE-C5EBBE91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1268413"/>
            <a:ext cx="3168650" cy="181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Знаешь ли ты, почему на Новый год принято наряжать елку?</a:t>
            </a:r>
          </a:p>
        </p:txBody>
      </p:sp>
      <p:pic>
        <p:nvPicPr>
          <p:cNvPr id="3077" name="Рисунок 6" descr="prazdnikia-2241.gif">
            <a:extLst>
              <a:ext uri="{FF2B5EF4-FFF2-40B4-BE49-F238E27FC236}">
                <a16:creationId xmlns:a16="http://schemas.microsoft.com/office/drawing/2014/main" id="{7CECEB16-3A17-E80E-BA0F-81A805124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357563"/>
            <a:ext cx="141287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E20D4871-6A82-5785-3D07-0E99E74251F1}"/>
              </a:ext>
            </a:extLst>
          </p:cNvPr>
          <p:cNvPicPr>
            <a:picLocks noChangeAspect="1"/>
          </p:cNvPicPr>
          <p:nvPr>
            <a:wavAudioFile r:embed="rId1" name="59C6DF0C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2" y="579120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5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sz="2400" b="1" dirty="0"/>
              <a:t>Сейчас новогодние елки устанавливают на всех крупных площадях.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31231"/>
            <a:ext cx="3816424" cy="792088"/>
          </a:xfr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b="1" dirty="0"/>
              <a:t>Ёлка в Санкт - Петербурге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6173" y="1487215"/>
            <a:ext cx="4186808" cy="936104"/>
          </a:xfr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/>
              <a:t>В нашей стране самая большая новогодняя елка – это Кремлевская елка в Москве</a:t>
            </a:r>
          </a:p>
        </p:txBody>
      </p:sp>
      <p:pic>
        <p:nvPicPr>
          <p:cNvPr id="6146" name="Picture 2" descr="C:\Users\Pitanie\Downloads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60321"/>
            <a:ext cx="4608512" cy="4172193"/>
          </a:xfrm>
          <a:prstGeom prst="rect">
            <a:avLst/>
          </a:prstGeom>
          <a:noFill/>
        </p:spPr>
      </p:pic>
      <p:pic>
        <p:nvPicPr>
          <p:cNvPr id="6145" name="Picture 1" descr="C:\Users\Pitanie\Downloads\ёлка-на-Дворцовой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492896"/>
            <a:ext cx="3672408" cy="4172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vignette.wikia.nocookie.net/subnautica/images/b/ba/ELOCHKA.GIF/revision/latest?cb=20161207064354&amp;path-prefix=ru">
            <a:extLst>
              <a:ext uri="{FF2B5EF4-FFF2-40B4-BE49-F238E27FC236}">
                <a16:creationId xmlns:a16="http://schemas.microsoft.com/office/drawing/2014/main" id="{DB994E82-F79C-7C4D-5B0E-31B813A9C2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344380"/>
            <a:ext cx="4680520" cy="6562809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9498B6-49DA-D8C8-A8D6-515B65D8B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234" y="260648"/>
            <a:ext cx="1551531" cy="20713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8C63A0-ADC0-E44A-B459-BD3134080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9512" y="260648"/>
            <a:ext cx="2088232" cy="18117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37FA7E4-251B-DFD7-70EB-A518F34C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916" y="590658"/>
            <a:ext cx="3256143" cy="5890666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>
                <a:effectLst/>
              </a:rPr>
              <a:t>Елка </a:t>
            </a:r>
            <a:r>
              <a:rPr lang="ru-RU" sz="2000" b="1" i="1" dirty="0">
                <a:effectLst/>
              </a:rPr>
              <a:t>(отрывок)</a:t>
            </a:r>
            <a:br>
              <a:rPr lang="ru-RU" sz="2000" b="1" i="1" dirty="0">
                <a:effectLst/>
              </a:rPr>
            </a:br>
            <a:br>
              <a:rPr lang="ru-RU" sz="1600" b="1" dirty="0">
                <a:effectLst/>
              </a:rPr>
            </a:br>
            <a:r>
              <a:rPr lang="ru-RU" sz="2000" b="1" dirty="0">
                <a:effectLst/>
              </a:rPr>
              <a:t>Гнутся ветви мохнатые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Вниз к головкам детей;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Блещут бусы богатые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Переливом огней;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Шар за шариком прячется,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А звезда за звездой,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Нити светлые катятся,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Словно дождь золотой.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Поиграть, позабавиться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Собрались дети тут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И тебе, ель-красавица,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Свою песню поют.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Все звенит, разрастается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Голосков детских хор,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И, сверкая, качается</a:t>
            </a:r>
            <a:br>
              <a:rPr lang="ru-RU" sz="2000" b="1" dirty="0">
                <a:effectLst/>
              </a:rPr>
            </a:br>
            <a:r>
              <a:rPr lang="ru-RU" sz="2000" b="1" dirty="0">
                <a:effectLst/>
              </a:rPr>
              <a:t>Елки пышный убор.</a:t>
            </a:r>
            <a:br>
              <a:rPr lang="ru-RU" sz="2000" b="1" dirty="0">
                <a:effectLst/>
              </a:rPr>
            </a:br>
            <a:br>
              <a:rPr lang="ru-RU" sz="2000" b="1" dirty="0">
                <a:effectLst/>
              </a:rPr>
            </a:br>
            <a:r>
              <a:rPr lang="ru-RU" sz="1600" b="1" dirty="0">
                <a:effectLst/>
              </a:rPr>
              <a:t>Р. Кудашева</a:t>
            </a:r>
            <a:br>
              <a:rPr lang="ru-RU" sz="1600" b="1" dirty="0">
                <a:effectLst/>
              </a:rPr>
            </a:br>
            <a:endParaRPr lang="ru-RU" sz="1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905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942_8.jpg">
            <a:extLst>
              <a:ext uri="{FF2B5EF4-FFF2-40B4-BE49-F238E27FC236}">
                <a16:creationId xmlns:a16="http://schemas.microsoft.com/office/drawing/2014/main" id="{D5A404B3-1E3C-0EB6-EF42-79B1A44D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2" descr="27_10_2008_0153315001225125081_james_browne.jpg">
            <a:extLst>
              <a:ext uri="{FF2B5EF4-FFF2-40B4-BE49-F238E27FC236}">
                <a16:creationId xmlns:a16="http://schemas.microsoft.com/office/drawing/2014/main" id="{D95276DD-ADA9-63A4-F78F-701B6989B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5"/>
          <a:stretch>
            <a:fillRect/>
          </a:stretch>
        </p:blipFill>
        <p:spPr bwMode="auto">
          <a:xfrm>
            <a:off x="281809" y="332656"/>
            <a:ext cx="4031803" cy="5175652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Рисунок 3" descr="image005.jpg">
            <a:extLst>
              <a:ext uri="{FF2B5EF4-FFF2-40B4-BE49-F238E27FC236}">
                <a16:creationId xmlns:a16="http://schemas.microsoft.com/office/drawing/2014/main" id="{742C8B17-9C7A-94E2-F1DF-047F64E96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51125"/>
            <a:ext cx="3295140" cy="3877071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Box 4">
            <a:extLst>
              <a:ext uri="{FF2B5EF4-FFF2-40B4-BE49-F238E27FC236}">
                <a16:creationId xmlns:a16="http://schemas.microsoft.com/office/drawing/2014/main" id="{A114A6D9-4F21-759F-C981-FE2E16880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450" y="75009"/>
            <a:ext cx="4176712" cy="22463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Наряжать елку начали  две тысячи лет назад. Раньше люди считали, что в деревьях живут духи, как хорошие, так и плохие. Этим духам нужно делать подарки, чтобы сделать их добрее и получить хороший урожай.</a:t>
            </a:r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3D935D84-9B54-AA28-CD55-1D674B488337}"/>
              </a:ext>
            </a:extLst>
          </p:cNvPr>
          <p:cNvPicPr>
            <a:picLocks noChangeAspect="1"/>
          </p:cNvPicPr>
          <p:nvPr>
            <a:wavAudioFile r:embed="rId1" name="F111E6D7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356" y="486916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81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0464" y="126995"/>
            <a:ext cx="6163072" cy="572616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Древний обычай</a:t>
            </a:r>
          </a:p>
        </p:txBody>
      </p:sp>
      <p:pic>
        <p:nvPicPr>
          <p:cNvPr id="1026" name="Picture 2" descr="http://rasfokus.ru/images/photos/medium/3e071a670f22d490a3a8edafd61d6b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644" y="764704"/>
            <a:ext cx="6408712" cy="470643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752" y="5428983"/>
            <a:ext cx="9036496" cy="1302022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600" b="1" dirty="0"/>
              <a:t>Наши предки верили, что все деревья живые, в них обитают духи. Существовал такой </a:t>
            </a:r>
            <a:r>
              <a:rPr lang="ru-RU" sz="1600" b="1" u="sng" dirty="0"/>
              <a:t>обычай</a:t>
            </a:r>
            <a:r>
              <a:rPr lang="ru-RU" sz="1600" b="1" dirty="0"/>
              <a:t>: в конце декабря люди шли в лес, выбирали самое пушистое и высокое дерево, украшали его разноцветными лентами и делали различные подношения. Затем вокруг водили хороводы и пели обрядовые песни. Древние славяне вместо елки наряжали дуб или березу.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942_8.jpg">
            <a:extLst>
              <a:ext uri="{FF2B5EF4-FFF2-40B4-BE49-F238E27FC236}">
                <a16:creationId xmlns:a16="http://schemas.microsoft.com/office/drawing/2014/main" id="{D1C26CE7-2D34-AB60-E193-03A595F49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2" descr="el.jpg">
            <a:extLst>
              <a:ext uri="{FF2B5EF4-FFF2-40B4-BE49-F238E27FC236}">
                <a16:creationId xmlns:a16="http://schemas.microsoft.com/office/drawing/2014/main" id="{C883CC1B-5C26-0C12-49B6-97A4EA6D5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10757"/>
            <a:ext cx="2861965" cy="3815953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3" descr="0_71348_dae0876d_XL.jpg">
            <a:extLst>
              <a:ext uri="{FF2B5EF4-FFF2-40B4-BE49-F238E27FC236}">
                <a16:creationId xmlns:a16="http://schemas.microsoft.com/office/drawing/2014/main" id="{3F4B37D3-3AED-0C83-8C34-779F08897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4824412" cy="4573587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Box 4">
            <a:extLst>
              <a:ext uri="{FF2B5EF4-FFF2-40B4-BE49-F238E27FC236}">
                <a16:creationId xmlns:a16="http://schemas.microsoft.com/office/drawing/2014/main" id="{885B8027-0FF2-3022-6999-EA5660E0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5344649"/>
            <a:ext cx="5112642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 считалась деревом жизни, потому что она зеленела в любое время года. Поэтому на ней больше всего развешивали подарков.</a:t>
            </a:r>
          </a:p>
        </p:txBody>
      </p:sp>
      <p:pic>
        <p:nvPicPr>
          <p:cNvPr id="6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D33B2FB-7806-55A5-A0D9-718254221AFA}"/>
              </a:ext>
            </a:extLst>
          </p:cNvPr>
          <p:cNvPicPr>
            <a:picLocks noChangeAspect="1"/>
          </p:cNvPicPr>
          <p:nvPr>
            <a:wavAudioFile r:embed="rId1" name="44513279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10050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1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tanie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944712"/>
            <a:ext cx="5544616" cy="59046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23887"/>
            <a:ext cx="7772400" cy="548829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Старинная легенда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86762"/>
            <a:ext cx="3096344" cy="5004556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Однажды в предрождественскую ночь бедный лесоруб приютил у себя потерявшегося в лесу маленького мальчика. Он согрел, накормил и оставил у себя ночевать заблудившегося ребенка. На следующее утро мальчик исчез, а вместо себя оставил у дверей небольшое хвойное деревце. С тех пор ели стали главным рождественским атрибутом.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4376"/>
            <a:ext cx="3888432" cy="498996"/>
          </a:xfr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ru-RU" b="1" dirty="0"/>
              <a:t>Пётр </a:t>
            </a:r>
            <a:r>
              <a:rPr lang="en-US" b="1" dirty="0"/>
              <a:t>I </a:t>
            </a:r>
            <a:r>
              <a:rPr lang="ru-RU" b="1" dirty="0"/>
              <a:t>в истории   ёлки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196752"/>
            <a:ext cx="3008313" cy="5397426"/>
          </a:xfr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b="1" dirty="0">
                <a:solidFill>
                  <a:srgbClr val="002060"/>
                </a:solidFill>
              </a:rPr>
              <a:t>Обычай устанавливать рождественскую ель появился в стране во времена царствования Петра I.</a:t>
            </a:r>
          </a:p>
          <a:p>
            <a:pPr algn="just"/>
            <a:r>
              <a:rPr lang="ru-RU" sz="1800" b="1" dirty="0">
                <a:solidFill>
                  <a:srgbClr val="002060"/>
                </a:solidFill>
              </a:rPr>
              <a:t>Российским царем был издан указ о том, что знати перед Рождеством надобно украшать свои дома сосновыми и можжевеловыми древами и ветвями. Первого января также повелевалось запускать ракеты, устраивать фейерверки и наряжать здания столицы хвойными ветвями.</a:t>
            </a:r>
          </a:p>
          <a:p>
            <a:endParaRPr lang="ru-RU" sz="1800" b="1" dirty="0"/>
          </a:p>
        </p:txBody>
      </p:sp>
      <p:pic>
        <p:nvPicPr>
          <p:cNvPr id="2049" name="Picture 1" descr="C:\Users\Pitanie\Downloads\DRcpHnoX4AAdJpE.jpg_lar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25662" y="1844824"/>
            <a:ext cx="5312569" cy="403486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53941"/>
            <a:ext cx="756084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люди украшали свои дома только веточками и большими еловыми лапами, в дальнейшем стали приносить целые деревья. Но намного позднее появился обычай наряжать новогоднюю елку. </a:t>
            </a:r>
          </a:p>
        </p:txBody>
      </p:sp>
      <p:pic>
        <p:nvPicPr>
          <p:cNvPr id="35842" name="Picture 2" descr="https://avatars.mds.yandex.net/get-pdb/1813909/0d09e90b-495d-4ad5-9677-429469398ade/s1200?webp=fals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3835" y="1705837"/>
            <a:ext cx="4997123" cy="4747267"/>
          </a:xfrm>
          <a:prstGeom prst="rect">
            <a:avLst/>
          </a:prstGeom>
          <a:noFill/>
        </p:spPr>
      </p:pic>
      <p:pic>
        <p:nvPicPr>
          <p:cNvPr id="35844" name="Picture 4" descr="https://static-eu.insales.ru/images/products/1/2411/258779499/large_755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78285" y="2780928"/>
            <a:ext cx="3491880" cy="2597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о елку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 елку 2</Template>
  <TotalTime>158</TotalTime>
  <Words>833</Words>
  <Application>Microsoft Office PowerPoint</Application>
  <PresentationFormat>Экран (4:3)</PresentationFormat>
  <Paragraphs>46</Paragraphs>
  <Slides>32</Slides>
  <Notes>0</Notes>
  <HiddenSlides>0</HiddenSlides>
  <MMClips>15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Про елку 2</vt:lpstr>
      <vt:lpstr>Презентация PowerPoint</vt:lpstr>
      <vt:lpstr> </vt:lpstr>
      <vt:lpstr>Презентация PowerPoint</vt:lpstr>
      <vt:lpstr>Презентация PowerPoint</vt:lpstr>
      <vt:lpstr>Древний обычай</vt:lpstr>
      <vt:lpstr>Презентация PowerPoint</vt:lpstr>
      <vt:lpstr>Старинная легенда</vt:lpstr>
      <vt:lpstr>Пётр I в истории   ёлки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Ёлка тогда и сейчас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Сейчас новогодние елки устанавливают на всех крупных площадях. </vt:lpstr>
      <vt:lpstr>Елка (отрывок)  Гнутся ветви мохнатые Вниз к головкам детей; Блещут бусы богатые Переливом огней; Шар за шариком прячется, А звезда за звездой, Нити светлые катятся, Словно дождь золотой. Поиграть, позабавиться Собрались дети тут И тебе, ель-красавица, Свою песню поют. Все звенит, разрастается Голосков детских хор, И, сверкая, качается Елки пышный убор.  Р. Кудашева 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Myhome</cp:lastModifiedBy>
  <cp:revision>16</cp:revision>
  <dcterms:created xsi:type="dcterms:W3CDTF">2014-11-30T15:37:58Z</dcterms:created>
  <dcterms:modified xsi:type="dcterms:W3CDTF">2023-12-19T19:17:08Z</dcterms:modified>
</cp:coreProperties>
</file>