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306" r:id="rId4"/>
    <p:sldId id="316" r:id="rId5"/>
    <p:sldId id="317" r:id="rId6"/>
    <p:sldId id="339" r:id="rId7"/>
    <p:sldId id="259" r:id="rId8"/>
    <p:sldId id="327" r:id="rId9"/>
    <p:sldId id="312" r:id="rId10"/>
    <p:sldId id="313" r:id="rId11"/>
    <p:sldId id="314" r:id="rId12"/>
    <p:sldId id="331" r:id="rId13"/>
    <p:sldId id="311" r:id="rId14"/>
    <p:sldId id="310" r:id="rId15"/>
    <p:sldId id="265" r:id="rId16"/>
    <p:sldId id="309" r:id="rId17"/>
    <p:sldId id="267" r:id="rId18"/>
    <p:sldId id="325" r:id="rId19"/>
    <p:sldId id="324" r:id="rId20"/>
    <p:sldId id="341" r:id="rId21"/>
    <p:sldId id="340" r:id="rId22"/>
    <p:sldId id="321" r:id="rId23"/>
    <p:sldId id="343" r:id="rId24"/>
    <p:sldId id="290" r:id="rId25"/>
    <p:sldId id="288" r:id="rId26"/>
    <p:sldId id="283" r:id="rId27"/>
    <p:sldId id="291" r:id="rId28"/>
    <p:sldId id="289" r:id="rId29"/>
    <p:sldId id="292" r:id="rId30"/>
    <p:sldId id="293" r:id="rId31"/>
    <p:sldId id="294" r:id="rId32"/>
    <p:sldId id="332" r:id="rId33"/>
    <p:sldId id="297" r:id="rId34"/>
    <p:sldId id="287" r:id="rId35"/>
    <p:sldId id="335" r:id="rId36"/>
    <p:sldId id="299" r:id="rId37"/>
    <p:sldId id="301" r:id="rId38"/>
    <p:sldId id="336" r:id="rId39"/>
    <p:sldId id="295" r:id="rId40"/>
    <p:sldId id="333" r:id="rId41"/>
    <p:sldId id="302" r:id="rId42"/>
    <p:sldId id="30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15DF5-28CD-439E-96CF-C458A0E1385E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069D8-E061-49D3-B06C-6CCE9770F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67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23F8-D2F2-854F-A5C8-61074969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E003EA-8B71-513D-8381-C7B0707A6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CB7C5A-BFF9-EE9E-6CAB-DC5C0CD8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841A80-CADC-E24E-2C6E-C9F0636DD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9AB38-69ED-3A64-5A70-A851E83E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98ADE-404D-EA92-1784-EC02B204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CB77A5-BDBA-8D01-5AD6-5E7FD765A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EB205-41CB-C3C9-957C-67A890B2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3383E-C064-F702-9D85-9386F2017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65C9D1-6862-9846-44CB-EA3FA229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01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28CD49-42FD-385A-3F83-E3709490E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0F7F34-639C-B638-8449-9DA02ED3F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A7C0F9-A213-6FF0-7A31-26124962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AE1FB9-02D5-3A54-5F06-1E2E34CE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42A5B9-5397-3646-5833-E8D41502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AD809-A89A-4558-8363-F4A2DD16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98FBD7-9250-0600-E476-59FC748C8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EF9C2E-6B51-DC01-603F-C6436EC5B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D60B5C-6B24-5E6A-2C2B-EB3B5BDE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462582-048E-590A-6ED0-D68C18B1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22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1BE04-7526-B074-9E3B-6F00E1B9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4AE15B-8273-F1A2-C2CF-E0D9CD28E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9FF53-F72C-209B-EED3-F57C48E7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1566B8-83BC-568A-9567-34F24F7B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DC43EB-6602-BE17-3DFE-2A0EE7D7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31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82310-E805-57F9-2BD6-EF01B5E6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20DBC3-F157-9C79-8681-FCAE77BF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602155-D859-3295-D4C0-D22EDD8FB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FFCFDC-C317-A294-2C01-6532E7CA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8D71E8-CF82-1C0D-95F9-C9AA1E14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029273-EE14-459B-C887-24F505D1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1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2935E-4D36-8281-6E9D-FB95FC7BB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BB2B90-9FC9-BEDD-7B9D-797A9279B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061E08-2032-BEDF-3653-FF8A03ECC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9C2612-4EF8-0B16-818D-CA2F8EBFA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735A91-3267-291D-834E-1CFBCA451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6971A7-577C-DF7F-CD3E-E65269F11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626E8-A1E9-B6C1-907C-E616C1AE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F7AB17-6EDE-E1B2-1D5D-EED1C86F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2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C58B6-9706-1754-ABF8-606C5EF2B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C05F20-9F37-4C89-2DDF-6FE93613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9C60D2-68DC-1E4D-5E1E-ED212079A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8A9BE6-98CB-542A-F745-C42EF1B3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4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38F1A3-496C-99F8-C21B-1F4DBD97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586516-B072-A107-6473-E5B5C520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790CA0-0430-9A0D-B9C8-FB58EED8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23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12041-636C-A009-FD2B-D4B2D6B4C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892B4C-9264-1247-9C4D-89676DC0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E1B87-946D-E0AC-50CA-D0FE6CE19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13E6-58B8-3750-C545-8FEA7985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F772B7-B2D9-8DEB-719E-0F42A20D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03FC9A-BA15-9822-4BED-07468496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49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992B0-BB77-E963-8A94-A1171598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7E6F18-26ED-2D6E-BD22-A893BA942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6BDB23-620F-A197-F17E-08F9A3545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2F0115-E941-A630-E7FA-CDC9AAF7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DE2A8-7707-E19E-4F73-0FF59BCF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4B634E-F031-1B9A-B1C7-CC85956B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02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FFA52-C3EF-727D-EC0C-6583216A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996792-8377-2390-1678-9E1424D34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4F3C8D-2389-DFFB-446E-E4FEF2258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0D23C-0FD3-483A-A9F6-C891F41ECE0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F30D82-BB89-BFED-9637-132BB2BB5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E8E704-F6F9-7745-0152-6F6C2B440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D661-9206-47E1-B6DF-4B4C60000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9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12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onst_4">
            <a:extLst>
              <a:ext uri="{FF2B5EF4-FFF2-40B4-BE49-F238E27FC236}">
                <a16:creationId xmlns:a16="http://schemas.microsoft.com/office/drawing/2014/main" id="{D895EE73-B396-718E-17A9-2A2C28330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" y="56896"/>
            <a:ext cx="8893461" cy="674420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D3E85-478D-FF95-CDA4-DE04FD77679C}"/>
              </a:ext>
            </a:extLst>
          </p:cNvPr>
          <p:cNvSpPr txBox="1"/>
          <p:nvPr/>
        </p:nvSpPr>
        <p:spPr>
          <a:xfrm>
            <a:off x="6966857" y="2186158"/>
            <a:ext cx="4859383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glow rad="101600">
                    <a:srgbClr val="FACBCA">
                      <a:alpha val="60000"/>
                    </a:srgbClr>
                  </a:glow>
                </a:effectLst>
                <a:latin typeface="Georgia" pitchFamily="18" charset="0"/>
                <a:ea typeface="Cambria" pitchFamily="18" charset="0"/>
              </a:rPr>
              <a:t>Интегрированное НОД «Поговорим о важном»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C811F4B-361E-05DC-1A47-BAEF45609D13}"/>
              </a:ext>
            </a:extLst>
          </p:cNvPr>
          <p:cNvSpPr/>
          <p:nvPr/>
        </p:nvSpPr>
        <p:spPr>
          <a:xfrm>
            <a:off x="7672250" y="91731"/>
            <a:ext cx="4458790" cy="9881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3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7B1969B-1ACE-15F5-BEF7-ECA16D68A64D}"/>
              </a:ext>
            </a:extLst>
          </p:cNvPr>
          <p:cNvSpPr/>
          <p:nvPr/>
        </p:nvSpPr>
        <p:spPr>
          <a:xfrm>
            <a:off x="7763692" y="5390896"/>
            <a:ext cx="4267200" cy="9881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Логачева Н.В., воспитатель 1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7177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99C11213-4BE7-D20D-825E-9B93A1C6FD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6737"/>
            <a:ext cx="12192000" cy="6857999"/>
          </a:xfrm>
          <a:prstGeom prst="rect">
            <a:avLst/>
          </a:prstGeom>
        </p:spPr>
      </p:pic>
      <p:pic>
        <p:nvPicPr>
          <p:cNvPr id="5" name="Picture 4" descr="https://avatanplus.com/files/resources/mid/572f58fd1729f15490f39ca7.png">
            <a:extLst>
              <a:ext uri="{FF2B5EF4-FFF2-40B4-BE49-F238E27FC236}">
                <a16:creationId xmlns:a16="http://schemas.microsoft.com/office/drawing/2014/main" id="{84D949CF-4A68-FB28-777D-9BE408B1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021" y="1647287"/>
            <a:ext cx="3756306" cy="37563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36158-6065-1FAD-B83B-12D62D42744A}"/>
              </a:ext>
            </a:extLst>
          </p:cNvPr>
          <p:cNvSpPr txBox="1"/>
          <p:nvPr/>
        </p:nvSpPr>
        <p:spPr>
          <a:xfrm>
            <a:off x="5045618" y="1089844"/>
            <a:ext cx="158036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Герб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F6B11-AE39-D940-3206-3829AEF0758A}"/>
              </a:ext>
            </a:extLst>
          </p:cNvPr>
          <p:cNvSpPr txBox="1"/>
          <p:nvPr/>
        </p:nvSpPr>
        <p:spPr>
          <a:xfrm>
            <a:off x="182299" y="91942"/>
            <a:ext cx="799504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– отличительный знак, официальная эмблема государства. Герб России символизирует красоту и справедливость, победу добра над злом.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fg_113">
            <a:extLst>
              <a:ext uri="{FF2B5EF4-FFF2-40B4-BE49-F238E27FC236}">
                <a16:creationId xmlns:a16="http://schemas.microsoft.com/office/drawing/2014/main" id="{D570AF35-9361-0528-5E1B-87F8BA1D4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383" y="921537"/>
            <a:ext cx="3513255" cy="433301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5631BB-D554-F5B4-EDDB-BF362275AAF3}"/>
              </a:ext>
            </a:extLst>
          </p:cNvPr>
          <p:cNvSpPr txBox="1"/>
          <p:nvPr/>
        </p:nvSpPr>
        <p:spPr>
          <a:xfrm>
            <a:off x="7752188" y="856951"/>
            <a:ext cx="4249783" cy="5940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видим на фоне щита красного цвета изображён золотой двуглавый орёл. Правой лапой он сжимает скипетр. В его левой лапе – держава. Над головами орла – короны. Скипетр – это жезл, украшенный  резьбой, золотом и драгоценными камнями. Держава представляет собой золотой шар с крестом на верху.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груди орла помещено изображение всадника на фоне красного щита. Это – Святой Георгий Победоносец. В правой руке у него серебряное копьё, которое помогло победить дракона. Чёрный дракон – это символ зла.   Верный конь воина топчет дракона копытами.</a:t>
            </a:r>
          </a:p>
        </p:txBody>
      </p:sp>
      <p:sp>
        <p:nvSpPr>
          <p:cNvPr id="2" name="Волна 1">
            <a:extLst>
              <a:ext uri="{FF2B5EF4-FFF2-40B4-BE49-F238E27FC236}">
                <a16:creationId xmlns:a16="http://schemas.microsoft.com/office/drawing/2014/main" id="{301B01A5-F261-F59B-9EC5-DE4D21474EF8}"/>
              </a:ext>
            </a:extLst>
          </p:cNvPr>
          <p:cNvSpPr/>
          <p:nvPr/>
        </p:nvSpPr>
        <p:spPr>
          <a:xfrm>
            <a:off x="182299" y="5437816"/>
            <a:ext cx="5317484" cy="1452785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Игра-соревнование «Собери герб России»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(собрать из отдельных элементов целое)</a:t>
            </a:r>
          </a:p>
        </p:txBody>
      </p:sp>
    </p:spTree>
    <p:extLst>
      <p:ext uri="{BB962C8B-B14F-4D97-AF65-F5344CB8AC3E}">
        <p14:creationId xmlns:p14="http://schemas.microsoft.com/office/powerpoint/2010/main" val="312107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67758803-ED16-1CC5-2D62-42696D03F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12C8B58-C0CB-95A5-58FA-7ED6A975BA0F}"/>
              </a:ext>
            </a:extLst>
          </p:cNvPr>
          <p:cNvSpPr txBox="1">
            <a:spLocks noChangeArrowheads="1"/>
          </p:cNvSpPr>
          <p:nvPr/>
        </p:nvSpPr>
        <p:spPr>
          <a:xfrm>
            <a:off x="3720039" y="240572"/>
            <a:ext cx="8229600" cy="63768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высших символов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государства является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 – торжественное 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произведение. 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исполнении гимна люди,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слушающие его встают. 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они проявляют уважение 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государству.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Музыку к гимну России написал Александр Васильевич Александров, а слова – Сергей Владимирович Михалков.</a:t>
            </a:r>
          </a:p>
          <a:p>
            <a:pPr marL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 декабря 2000 года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2110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pic>
        <p:nvPicPr>
          <p:cNvPr id="6" name="Picture 4" descr="gimn001">
            <a:extLst>
              <a:ext uri="{FF2B5EF4-FFF2-40B4-BE49-F238E27FC236}">
                <a16:creationId xmlns:a16="http://schemas.microsoft.com/office/drawing/2014/main" id="{957F9B05-C6BF-B6DE-D4EB-382F07433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9458" y="23784"/>
            <a:ext cx="2179338" cy="340521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7" name="Picture 2" descr="C:\Users\rekom\Desktop\1298584498_9785714009808.jpg">
            <a:extLst>
              <a:ext uri="{FF2B5EF4-FFF2-40B4-BE49-F238E27FC236}">
                <a16:creationId xmlns:a16="http://schemas.microsoft.com/office/drawing/2014/main" id="{545BDD6C-2ADA-EF73-C792-0601068B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6553" y="1222356"/>
            <a:ext cx="3406933" cy="4708771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8E1EE6-EAA4-551C-5D0C-707A50B4936D}"/>
              </a:ext>
            </a:extLst>
          </p:cNvPr>
          <p:cNvSpPr txBox="1"/>
          <p:nvPr/>
        </p:nvSpPr>
        <p:spPr>
          <a:xfrm>
            <a:off x="1030137" y="349568"/>
            <a:ext cx="14478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Гимн</a:t>
            </a:r>
          </a:p>
        </p:txBody>
      </p:sp>
    </p:spTree>
    <p:extLst>
      <p:ext uri="{BB962C8B-B14F-4D97-AF65-F5344CB8AC3E}">
        <p14:creationId xmlns:p14="http://schemas.microsoft.com/office/powerpoint/2010/main" val="359013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1E7C3F2A-12FF-13A8-34AA-DC29500E5A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F865CA3-E552-8961-CFCC-D3D144FD2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2863" y="156164"/>
            <a:ext cx="6990806" cy="775698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«Вопрос- ответ»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67AE6745-550C-D575-209D-C6892C82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1" y="1088026"/>
            <a:ext cx="5238206" cy="5469528"/>
          </a:xfr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algn="just">
              <a:buFontTx/>
              <a:buNone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изображается государственный герб Российской Федерации? </a:t>
            </a:r>
          </a:p>
          <a:p>
            <a:pPr algn="just">
              <a:buFont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Объясните, что такое гимн? </a:t>
            </a:r>
          </a:p>
          <a:p>
            <a:pPr algn="just">
              <a:buFont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 гербе России орел держит на груди щит с изображением всадника. В 1727 году этот всадник официально получил имя. Так кто изображен на щите? </a:t>
            </a:r>
          </a:p>
          <a:p>
            <a:pPr algn="just">
              <a:buFont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Назовите правильное расположение цветов нашего флага, начиная с нижней полосы? Что обозначает каждый цвет на флаге России?</a:t>
            </a:r>
          </a:p>
          <a:p>
            <a:pPr algn="just">
              <a:buFontTx/>
              <a:buNone/>
              <a:defRPr/>
            </a:pP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Найди символы России.  Воспитатель сообщает детям, что у каждого государства есть свои символы : гимн – главная торжественная песня, флаг и герб.  Предлагает рассмотреть изображения и найти символы России, назвать цвета флага, что обозначают, кто изображён на гербе.  ">
            <a:extLst>
              <a:ext uri="{FF2B5EF4-FFF2-40B4-BE49-F238E27FC236}">
                <a16:creationId xmlns:a16="http://schemas.microsoft.com/office/drawing/2014/main" id="{EB0F6677-14FC-37C0-8592-F567ED528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1088026"/>
            <a:ext cx="6487886" cy="5160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978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EE0FF4C6-8955-94A0-FD9C-DF1DD4BD05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958436-1327-1653-956C-C5190DE963C4}"/>
              </a:ext>
            </a:extLst>
          </p:cNvPr>
          <p:cNvSpPr txBox="1"/>
          <p:nvPr/>
        </p:nvSpPr>
        <p:spPr>
          <a:xfrm>
            <a:off x="2638697" y="205862"/>
            <a:ext cx="713232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Президент Российской Федерации</a:t>
            </a:r>
          </a:p>
        </p:txBody>
      </p:sp>
      <p:pic>
        <p:nvPicPr>
          <p:cNvPr id="9" name="Picture 7" descr="full_Posle">
            <a:extLst>
              <a:ext uri="{FF2B5EF4-FFF2-40B4-BE49-F238E27FC236}">
                <a16:creationId xmlns:a16="http://schemas.microsoft.com/office/drawing/2014/main" id="{C3AFABA2-439A-8F2D-6861-D24F1AE18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40004" y="4129951"/>
            <a:ext cx="2596688" cy="238846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8C22F71-4680-9DAB-8455-11FAF85B6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267757"/>
            <a:ext cx="5688882" cy="4255462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BDE09-2025-25E7-1056-A36BE96DDDB1}"/>
              </a:ext>
            </a:extLst>
          </p:cNvPr>
          <p:cNvSpPr txBox="1"/>
          <p:nvPr/>
        </p:nvSpPr>
        <p:spPr>
          <a:xfrm>
            <a:off x="5857342" y="4263933"/>
            <a:ext cx="1752600" cy="4001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ПРИСЯГА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B9AEF-2064-90DE-BBF9-65F7E064E23D}"/>
              </a:ext>
            </a:extLst>
          </p:cNvPr>
          <p:cNvSpPr txBox="1"/>
          <p:nvPr/>
        </p:nvSpPr>
        <p:spPr>
          <a:xfrm>
            <a:off x="4588896" y="4945413"/>
            <a:ext cx="4495800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«Клянусь уважать и охранять 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и свободы человека, соблюдать и защищать Конституцию, верно служить народу».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E88E3-EEF3-766B-1CC0-2A46A7D3ED5B}"/>
              </a:ext>
            </a:extLst>
          </p:cNvPr>
          <p:cNvSpPr txBox="1"/>
          <p:nvPr/>
        </p:nvSpPr>
        <p:spPr>
          <a:xfrm>
            <a:off x="3911744" y="997399"/>
            <a:ext cx="8024948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является главой государства, гарантом Конституции, прав и свобод человека и гражданина. Президент РФ заступая на пост присягали на Конституции, держа правую руку на сердце или на конституции, произнося наизусть текст присяги. </a:t>
            </a:r>
          </a:p>
        </p:txBody>
      </p:sp>
      <p:pic>
        <p:nvPicPr>
          <p:cNvPr id="17" name="Рисунок 16" descr="imageedit_1_5805448908.png">
            <a:extLst>
              <a:ext uri="{FF2B5EF4-FFF2-40B4-BE49-F238E27FC236}">
                <a16:creationId xmlns:a16="http://schemas.microsoft.com/office/drawing/2014/main" id="{8A0F09DF-2044-543D-FEBF-F1B998381A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7714" y="114688"/>
            <a:ext cx="2631111" cy="26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E75CC698-4010-89AF-CF4C-818E7FC183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DF8C6-91E3-B5EF-F82F-ABB45DB9ECA0}"/>
              </a:ext>
            </a:extLst>
          </p:cNvPr>
          <p:cNvSpPr txBox="1"/>
          <p:nvPr/>
        </p:nvSpPr>
        <p:spPr>
          <a:xfrm>
            <a:off x="6543267" y="3773693"/>
            <a:ext cx="4994367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граждан каждой страны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обязанности и права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Конституция нам их дала,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книжку все записаны они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людей и для страны.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главный, очень важный -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Конституция страны.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ageedit_1_3050042122.png">
            <a:extLst>
              <a:ext uri="{FF2B5EF4-FFF2-40B4-BE49-F238E27FC236}">
                <a16:creationId xmlns:a16="http://schemas.microsoft.com/office/drawing/2014/main" id="{44A78659-B8D4-D2A0-CE5B-498C18312C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9135">
            <a:off x="1068665" y="652286"/>
            <a:ext cx="4649125" cy="4649125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52B17C2-ADCE-BFBB-11B6-AC90B5309657}"/>
              </a:ext>
            </a:extLst>
          </p:cNvPr>
          <p:cNvSpPr/>
          <p:nvPr/>
        </p:nvSpPr>
        <p:spPr>
          <a:xfrm>
            <a:off x="6204858" y="272572"/>
            <a:ext cx="5699434" cy="30944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декабря 1993 года Всенародным голосованием была принята Конституция Российской Федерации. 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основании этого 12 декабря объявлено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ДНЁМ КОНСТИТУЦИИ.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Именно о ней мы и будем говорить сегодня на нашем занятии.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703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Рисунок 6" descr="z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896" y="1198655"/>
            <a:ext cx="7141489" cy="3906394"/>
          </a:xfrm>
          <a:prstGeom prst="rect">
            <a:avLst/>
          </a:prstGeom>
        </p:spPr>
      </p:pic>
      <p:pic>
        <p:nvPicPr>
          <p:cNvPr id="8" name="Рисунок 7" descr="дома-замки_DoV (23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4873" y="3375448"/>
            <a:ext cx="6721231" cy="3276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3311" y="205952"/>
            <a:ext cx="1124406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СКАЗКА о</a:t>
            </a:r>
          </a:p>
          <a:p>
            <a:pPr algn="ctr"/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государстве «Можно» и государстве «Нельзя»</a:t>
            </a:r>
          </a:p>
        </p:txBody>
      </p:sp>
      <p:pic>
        <p:nvPicPr>
          <p:cNvPr id="4" name="Picture 24" descr="0_87fcf_60f3a9b4_L">
            <a:extLst>
              <a:ext uri="{FF2B5EF4-FFF2-40B4-BE49-F238E27FC236}">
                <a16:creationId xmlns:a16="http://schemas.microsoft.com/office/drawing/2014/main" id="{9B584C8A-F7FC-F32F-8018-0B887A51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92" y="1292611"/>
            <a:ext cx="2093912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0_87fcf_60f3a9b4_L">
            <a:extLst>
              <a:ext uri="{FF2B5EF4-FFF2-40B4-BE49-F238E27FC236}">
                <a16:creationId xmlns:a16="http://schemas.microsoft.com/office/drawing/2014/main" id="{0B9CA835-AB13-4638-474B-2D0141E49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620" y="1243724"/>
            <a:ext cx="2088577" cy="190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19A8C7F9-1CC7-3254-C3D4-F0F1079D41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2D7F48-262C-8670-5043-9BEA2AEBE2C5}"/>
              </a:ext>
            </a:extLst>
          </p:cNvPr>
          <p:cNvSpPr txBox="1"/>
          <p:nvPr/>
        </p:nvSpPr>
        <p:spPr>
          <a:xfrm>
            <a:off x="8323604" y="197345"/>
            <a:ext cx="3751402" cy="6463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городах и сёлах раньше мирного государства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НЕЛЬЗЯ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стали воровать, драться, обзываться, отнимать еду, игрушки, вещи и всё что кому захочется; на дорогах стали хозяйничать злые разбойники. 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Государство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НЕЛЬЗЯ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 упадок, и тогда правители государства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НЕЛЬЗЯ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пришли в государство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просьбой навести порядок в обоих государствах, и предложили помощь правителям государства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том, чтобы создать единый закон, который даст право жителям государств на то, что можно, и наложит запрет на то, что нельзя. Долго совещались правители обоих государств, и наконец, пришли к единому мнению – создать новое государство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790E5-65B1-A285-19A2-3FF6F08BAE40}"/>
              </a:ext>
            </a:extLst>
          </p:cNvPr>
          <p:cNvSpPr txBox="1"/>
          <p:nvPr/>
        </p:nvSpPr>
        <p:spPr>
          <a:xfrm>
            <a:off x="116994" y="58845"/>
            <a:ext cx="4502819" cy="6740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ослушайте, пожалуйста, сказку или легенду. Может, это было, а может, быть и нет, но….</a:t>
            </a: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ru-RU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Давным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давно жили - были два государства: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 и НЕЛЬЗЯ.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Жили они по разным законам: в государстве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всё было разрешено: хочешь – дерись, хочешь – воруй, хочешь – отнимай, обзывай и обманывай. Можно всё! </a:t>
            </a: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вот в государстве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НЕЛЬЗЯ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жили совсем по-иному. Там нельзя было грабить, драться, нельзя было оскорблять и обзывать других. Люди в этом государстве жили спокойно и никого не боялись.</a:t>
            </a: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Но такая жизнь в государстве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НЕЛЬЗЯ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давала покоя жителям государства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МОЖНО,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они часто конфликтовали друг с другом. И вот однажды настал день решающей битвы. И сражение выиграло государство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МОЖНО,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оно захватило половину государства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НЕЛЬЗЯ.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тут началось!</a:t>
            </a:r>
          </a:p>
        </p:txBody>
      </p:sp>
      <p:pic>
        <p:nvPicPr>
          <p:cNvPr id="3" name="Рисунок 2" descr="1468558086_1.-the-battle-of-courtrai-1302.-from-the-chroniques-de-france-ou-de-st-denis-bl-royal-ms-20-c-vii-f.-34.jpg">
            <a:extLst>
              <a:ext uri="{FF2B5EF4-FFF2-40B4-BE49-F238E27FC236}">
                <a16:creationId xmlns:a16="http://schemas.microsoft.com/office/drawing/2014/main" id="{7AE4743C-184E-488C-652D-B7F37B7041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9813" y="2007087"/>
            <a:ext cx="3824850" cy="2843821"/>
          </a:xfrm>
          <a:prstGeom prst="star32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943A0425-5FD5-3144-9DF3-936E9CAC2997}"/>
              </a:ext>
            </a:extLst>
          </p:cNvPr>
          <p:cNvSpPr/>
          <p:nvPr/>
        </p:nvSpPr>
        <p:spPr>
          <a:xfrm>
            <a:off x="4844853" y="521293"/>
            <a:ext cx="3290743" cy="957129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государство «Можно»</a:t>
            </a:r>
            <a:endParaRPr lang="ru-RU" dirty="0"/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3CFA3636-BEBA-51FA-B9F6-7D52069FD4CC}"/>
              </a:ext>
            </a:extLst>
          </p:cNvPr>
          <p:cNvSpPr/>
          <p:nvPr/>
        </p:nvSpPr>
        <p:spPr>
          <a:xfrm flipH="1">
            <a:off x="4844853" y="5542135"/>
            <a:ext cx="3140986" cy="957129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государство «Нельзя»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8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5" name="Рисунок 14" descr="1468558086_1.-the-battle-of-courtrai-1302.-from-the-chroniques-de-france-ou-de-st-denis-bl-royal-ms-20-c-vii-f.-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838200"/>
            <a:ext cx="6199382" cy="3312796"/>
          </a:xfrm>
          <a:prstGeom prst="star32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Рисунок 16" descr="imageedit_2_25661600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89750">
            <a:off x="9229251" y="4321232"/>
            <a:ext cx="2778569" cy="1481903"/>
          </a:xfrm>
          <a:prstGeom prst="rect">
            <a:avLst/>
          </a:prstGeom>
        </p:spPr>
      </p:pic>
      <p:pic>
        <p:nvPicPr>
          <p:cNvPr id="18" name="Рисунок 17" descr="19402-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1" y="90922"/>
            <a:ext cx="9372599" cy="6629676"/>
          </a:xfrm>
          <a:prstGeom prst="star32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74DCF-36D7-778D-807D-84E593A1C3B8}"/>
              </a:ext>
            </a:extLst>
          </p:cNvPr>
          <p:cNvSpPr txBox="1"/>
          <p:nvPr/>
        </p:nvSpPr>
        <p:spPr>
          <a:xfrm>
            <a:off x="188008" y="6120747"/>
            <a:ext cx="1183295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так и появилось новое правовое государство, где восстановился порядок, а люди стали жить счастливо, честно и в безопасности.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думаете, почему государство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стало счастливым государством?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B4494-97F1-7140-87A9-1DD63E2F8B7B}"/>
              </a:ext>
            </a:extLst>
          </p:cNvPr>
          <p:cNvSpPr txBox="1"/>
          <p:nvPr/>
        </p:nvSpPr>
        <p:spPr>
          <a:xfrm>
            <a:off x="8632327" y="90725"/>
            <a:ext cx="343553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в Конституции Закон,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 должен быть вам он: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детей учить должны,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знания нужны.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E1966BF6-64E7-8713-EEEE-53CC74C35204}"/>
              </a:ext>
            </a:extLst>
          </p:cNvPr>
          <p:cNvSpPr/>
          <p:nvPr/>
        </p:nvSpPr>
        <p:spPr>
          <a:xfrm>
            <a:off x="188008" y="105111"/>
            <a:ext cx="4554909" cy="570007"/>
          </a:xfrm>
          <a:prstGeom prst="homePlate">
            <a:avLst/>
          </a:prstGeom>
          <a:solidFill>
            <a:srgbClr val="FFFF0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Государство «ЗАКОН»</a:t>
            </a:r>
          </a:p>
        </p:txBody>
      </p:sp>
      <p:pic>
        <p:nvPicPr>
          <p:cNvPr id="5" name="Рисунок 4" descr="imageedit_2_2566160034.png">
            <a:extLst>
              <a:ext uri="{FF2B5EF4-FFF2-40B4-BE49-F238E27FC236}">
                <a16:creationId xmlns:a16="http://schemas.microsoft.com/office/drawing/2014/main" id="{C4D598F8-6565-9910-33B3-817352B44A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89750">
            <a:off x="248048" y="987964"/>
            <a:ext cx="2778569" cy="1481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2D0F3292-D122-A635-EDD2-7C1FB9244D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C6B2B-6B84-B5DC-F65C-41EB930EA8BD}"/>
              </a:ext>
            </a:extLst>
          </p:cNvPr>
          <p:cNvSpPr txBox="1"/>
          <p:nvPr/>
        </p:nvSpPr>
        <p:spPr>
          <a:xfrm>
            <a:off x="132091" y="58846"/>
            <a:ext cx="6695843" cy="67403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Государство «Закон»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это и есть 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КОНСТИТУЦИЯ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основной закон государства, где собраны главные правила, которые установили для себя граждане нашей страны.</a:t>
            </a: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Вначале Конституцию придумали и записали учёные, главы государства. Потом граждане страны прочитали её, обсудили по телевидению, в газетах, по радио. Некоторые законы заменили, некоторые вписали вновь, а некоторые даже убрали совсем. </a:t>
            </a: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Затем состоялся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референдум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голосование по важному государственному вопросу, где каждый гражданин страны мог проголосовать. Оказалось, что большинство жителей нашей страны были согласны за закон. </a:t>
            </a: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 была принята 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КОНСТИТУЦИЯ РФ.</a:t>
            </a: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Что же сказано в Конституции РФ?</a:t>
            </a:r>
            <a:r>
              <a:rPr lang="ru-RU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Как должно быть устроено наше государство, и что для нас самое главное? </a:t>
            </a:r>
          </a:p>
          <a:p>
            <a:pPr indent="228600"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Государство должно заботиться о нас с вами, чтобы мы могли жить счастливо, спокойно и достойно).</a:t>
            </a:r>
          </a:p>
          <a:p>
            <a:pPr indent="228600"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Там прописаны все наши права, которыми мы можем пользоваться, а также наши обязанности, которые мы должны выполнять. </a:t>
            </a:r>
          </a:p>
          <a:p>
            <a:pPr indent="228600"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Вы, ребята, уже вполне самостоятельные дети и знаете, что такое хорошо, и что такое плохо. Сейчас мы с вами поиграем в игру 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«Хорошо и плохо»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1BB907-690C-B383-C9DC-C779E4755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8" y="3109753"/>
            <a:ext cx="4924206" cy="3436001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BCCB0-278C-43B5-1AD9-90365E799E3F}"/>
              </a:ext>
            </a:extLst>
          </p:cNvPr>
          <p:cNvSpPr txBox="1"/>
          <p:nvPr/>
        </p:nvSpPr>
        <p:spPr>
          <a:xfrm>
            <a:off x="7927183" y="312246"/>
            <a:ext cx="3513909" cy="23083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Есть обязанности и права,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Конституция их дала.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записаны они 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людей и для страны.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 главный, закон важный - 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Конституция страны.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Обязан подчиняться каждый, 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Выполнять его должны.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21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C6CEE7-45A1-57E1-7DFC-4CC9BB464CCB}"/>
              </a:ext>
            </a:extLst>
          </p:cNvPr>
          <p:cNvSpPr txBox="1"/>
          <p:nvPr/>
        </p:nvSpPr>
        <p:spPr>
          <a:xfrm>
            <a:off x="130069" y="191869"/>
            <a:ext cx="639265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Georgia" pitchFamily="18" charset="0"/>
              </a:rPr>
              <a:t>Игра «Хорошо-плохо»</a:t>
            </a:r>
          </a:p>
        </p:txBody>
      </p:sp>
      <p:pic>
        <p:nvPicPr>
          <p:cNvPr id="15" name="Picture 8" descr="459BC180">
            <a:extLst>
              <a:ext uri="{FF2B5EF4-FFF2-40B4-BE49-F238E27FC236}">
                <a16:creationId xmlns:a16="http://schemas.microsoft.com/office/drawing/2014/main" id="{B86935FB-0D45-7758-3851-22213CDA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920" y="1364291"/>
            <a:ext cx="2389450" cy="2440155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176238E">
            <a:extLst>
              <a:ext uri="{FF2B5EF4-FFF2-40B4-BE49-F238E27FC236}">
                <a16:creationId xmlns:a16="http://schemas.microsoft.com/office/drawing/2014/main" id="{CB766125-7CE1-DF6E-60AB-E05E8E0E6A2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2136" y="1364290"/>
            <a:ext cx="2408466" cy="2440156"/>
          </a:xfrm>
          <a:noFill/>
          <a:ln w="165100" cmpd="thickThin">
            <a:solidFill>
              <a:schemeClr val="folHlink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4EDE6CC">
            <a:extLst>
              <a:ext uri="{FF2B5EF4-FFF2-40B4-BE49-F238E27FC236}">
                <a16:creationId xmlns:a16="http://schemas.microsoft.com/office/drawing/2014/main" id="{C500979D-319C-4F67-BF40-9686B529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0371" y="4235843"/>
            <a:ext cx="2575429" cy="2377039"/>
          </a:xfrm>
          <a:prstGeom prst="rect">
            <a:avLst/>
          </a:prstGeom>
          <a:noFill/>
          <a:ln w="165100" cmpd="thickThin">
            <a:solidFill>
              <a:schemeClr val="folHlink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5F8C522">
            <a:extLst>
              <a:ext uri="{FF2B5EF4-FFF2-40B4-BE49-F238E27FC236}">
                <a16:creationId xmlns:a16="http://schemas.microsoft.com/office/drawing/2014/main" id="{E7543F44-07AB-26BC-F7B7-46B5E9347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194" y="4235843"/>
            <a:ext cx="2296775" cy="2377039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9CB95EF4">
            <a:extLst>
              <a:ext uri="{FF2B5EF4-FFF2-40B4-BE49-F238E27FC236}">
                <a16:creationId xmlns:a16="http://schemas.microsoft.com/office/drawing/2014/main" id="{10742F61-6748-E8D9-E6A5-34E6EB57A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8613" y="1345845"/>
            <a:ext cx="2459780" cy="2440155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279A0B76">
            <a:extLst>
              <a:ext uri="{FF2B5EF4-FFF2-40B4-BE49-F238E27FC236}">
                <a16:creationId xmlns:a16="http://schemas.microsoft.com/office/drawing/2014/main" id="{D4982BA7-ADF7-63F0-84B8-ED8534FB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8609" y="4191268"/>
            <a:ext cx="2459780" cy="2466187"/>
          </a:xfrm>
          <a:prstGeom prst="rect">
            <a:avLst/>
          </a:prstGeom>
          <a:noFill/>
          <a:ln w="165100" cmpd="thinThick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4" descr="0_87fcf_60f3a9b4_L">
            <a:extLst>
              <a:ext uri="{FF2B5EF4-FFF2-40B4-BE49-F238E27FC236}">
                <a16:creationId xmlns:a16="http://schemas.microsoft.com/office/drawing/2014/main" id="{9B7E399E-0733-52BB-904E-D343714B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874" y="178429"/>
            <a:ext cx="1104982" cy="1104983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3" name="Picture 7" descr="8ACCE4D7">
            <a:extLst>
              <a:ext uri="{FF2B5EF4-FFF2-40B4-BE49-F238E27FC236}">
                <a16:creationId xmlns:a16="http://schemas.microsoft.com/office/drawing/2014/main" id="{AAD954BD-1414-894F-04BB-5B36B070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1845" y="1345845"/>
            <a:ext cx="2466092" cy="2440155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E3864521">
            <a:extLst>
              <a:ext uri="{FF2B5EF4-FFF2-40B4-BE49-F238E27FC236}">
                <a16:creationId xmlns:a16="http://schemas.microsoft.com/office/drawing/2014/main" id="{E6FC17C4-1C85-C11D-A7CF-74D4419E7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1199" y="4174391"/>
            <a:ext cx="2466092" cy="2501608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E8BD58AC-E656-CFD4-9AFE-DDFA119414E6}"/>
              </a:ext>
            </a:extLst>
          </p:cNvPr>
          <p:cNvSpPr/>
          <p:nvPr/>
        </p:nvSpPr>
        <p:spPr>
          <a:xfrm>
            <a:off x="6783977" y="115996"/>
            <a:ext cx="4206240" cy="96386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дают характеристику поступкам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128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9DC47E27-0877-A512-1621-70A3303D087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1309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4C03-8277-3849-E64A-6AE86A1F3DE1}"/>
              </a:ext>
            </a:extLst>
          </p:cNvPr>
          <p:cNvSpPr txBox="1"/>
          <p:nvPr/>
        </p:nvSpPr>
        <p:spPr>
          <a:xfrm>
            <a:off x="213360" y="137899"/>
            <a:ext cx="11765280" cy="42473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Цель</a:t>
            </a:r>
            <a:r>
              <a:rPr lang="ru-RU" sz="28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: 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ln>
                  <a:solidFill>
                    <a:srgbClr val="00B0F0"/>
                  </a:solidFill>
                </a:ln>
                <a:solidFill>
                  <a:srgbClr val="006BBC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формирование познавательного интереса к истории страны, ее сегодняшним дням.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latin typeface="Georgia" pitchFamily="18" charset="0"/>
                <a:ea typeface="Calibri" charset="-52"/>
                <a:cs typeface="Times New Roman" pitchFamily="18" charset="0"/>
              </a:rPr>
              <a:t>Задачи:                                                                                 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Calibri" charset="-52"/>
                <a:cs typeface="Times New Roman" panose="02020603050405020304" pitchFamily="18" charset="0"/>
              </a:rPr>
              <a:t>закреплять знания детей о государственных символах России;                                                             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Calibri" charset="-52"/>
                <a:cs typeface="Times New Roman" panose="02020603050405020304" pitchFamily="18" charset="0"/>
              </a:rPr>
              <a:t>  познакомить с основным законом страны – Конституцией РФ;                                                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Calibri" charset="-52"/>
                <a:cs typeface="Times New Roman" panose="02020603050405020304" pitchFamily="18" charset="0"/>
              </a:rPr>
              <a:t> уточнить знания детей об их гражданских правах и обязанностях;                                                   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Calibri" charset="-52"/>
                <a:cs typeface="Times New Roman" panose="02020603050405020304" pitchFamily="18" charset="0"/>
              </a:rPr>
              <a:t>  обогащать словарный запас детей;                                                                                                             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Calibri" charset="-52"/>
                <a:cs typeface="Times New Roman" panose="02020603050405020304" pitchFamily="18" charset="0"/>
              </a:rPr>
              <a:t> воспитывать нравственно – правовую культуру и активную жизненную позицию, чувство гордости и патриотизма.</a:t>
            </a:r>
            <a:endParaRPr kumimoji="0" lang="ru-RU" sz="2000" b="1" i="0" u="none" strike="noStrike" cap="none" normalizeH="0" baseline="0" dirty="0">
              <a:ln>
                <a:noFill/>
              </a:ln>
              <a:effectLst>
                <a:glow rad="101600">
                  <a:srgbClr val="DFF0F5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n>
                <a:solidFill>
                  <a:srgbClr val="00B0F0"/>
                </a:solidFill>
              </a:ln>
              <a:solidFill>
                <a:srgbClr val="006BBC"/>
              </a:solidFill>
              <a:effectLst>
                <a:glow rad="101600">
                  <a:srgbClr val="DFF0F5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ageedit_1_9645071245.png">
            <a:extLst>
              <a:ext uri="{FF2B5EF4-FFF2-40B4-BE49-F238E27FC236}">
                <a16:creationId xmlns:a16="http://schemas.microsoft.com/office/drawing/2014/main" id="{D7FBA827-EF35-BF23-B816-2B395D14B8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03008" y="1299767"/>
            <a:ext cx="1788208" cy="165968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86E4A2F-E0D4-2789-2488-67766C55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244188">
            <a:off x="971369" y="3971449"/>
            <a:ext cx="1645800" cy="252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7537BB-C83F-C39C-5069-749B98809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99" y="4220828"/>
            <a:ext cx="2491422" cy="2207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CE046A-CC7D-730A-D74D-4AA90714F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31" y="3376418"/>
            <a:ext cx="5073138" cy="305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37A8B328">
            <a:extLst>
              <a:ext uri="{FF2B5EF4-FFF2-40B4-BE49-F238E27FC236}">
                <a16:creationId xmlns:a16="http://schemas.microsoft.com/office/drawing/2014/main" id="{08694DB2-702C-F5BF-888A-16BC738E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952" y="432859"/>
            <a:ext cx="2583373" cy="2724927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2390CA8A">
            <a:extLst>
              <a:ext uri="{FF2B5EF4-FFF2-40B4-BE49-F238E27FC236}">
                <a16:creationId xmlns:a16="http://schemas.microsoft.com/office/drawing/2014/main" id="{3D1C8894-DFA2-E834-7D5F-7A8C33325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952" y="3731546"/>
            <a:ext cx="2746611" cy="2724927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0B812BA">
            <a:extLst>
              <a:ext uri="{FF2B5EF4-FFF2-40B4-BE49-F238E27FC236}">
                <a16:creationId xmlns:a16="http://schemas.microsoft.com/office/drawing/2014/main" id="{0879EF9D-5147-3C39-0544-D3284059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5063" y="452917"/>
            <a:ext cx="2621390" cy="2684810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2F089AD8">
            <a:extLst>
              <a:ext uri="{FF2B5EF4-FFF2-40B4-BE49-F238E27FC236}">
                <a16:creationId xmlns:a16="http://schemas.microsoft.com/office/drawing/2014/main" id="{40558F08-8502-CB8C-3124-1926E9944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063" y="3731546"/>
            <a:ext cx="2551586" cy="2724927"/>
          </a:xfrm>
          <a:prstGeom prst="rect">
            <a:avLst/>
          </a:prstGeom>
          <a:noFill/>
          <a:ln w="152400" cmpd="thickThin">
            <a:solidFill>
              <a:srgbClr val="33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51297CB">
            <a:extLst>
              <a:ext uri="{FF2B5EF4-FFF2-40B4-BE49-F238E27FC236}">
                <a16:creationId xmlns:a16="http://schemas.microsoft.com/office/drawing/2014/main" id="{ABB1ACBB-6A21-4687-B9F5-4A5D50B5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1880" flipV="1">
            <a:off x="7485867" y="453633"/>
            <a:ext cx="2621391" cy="2763471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9CB2E4F5">
            <a:extLst>
              <a:ext uri="{FF2B5EF4-FFF2-40B4-BE49-F238E27FC236}">
                <a16:creationId xmlns:a16="http://schemas.microsoft.com/office/drawing/2014/main" id="{925F4D3C-B346-9448-2FEB-4D0473AF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8709" y="3739895"/>
            <a:ext cx="2622902" cy="2716578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4" descr="0_87fcf_60f3a9b4_L">
            <a:extLst>
              <a:ext uri="{FF2B5EF4-FFF2-40B4-BE49-F238E27FC236}">
                <a16:creationId xmlns:a16="http://schemas.microsoft.com/office/drawing/2014/main" id="{74B73173-C0A2-F8D4-0AAE-A078A7107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373" y="284813"/>
            <a:ext cx="1677403" cy="16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97227650-9DB5-7201-9F8A-BDD337C3D865}"/>
              </a:ext>
            </a:extLst>
          </p:cNvPr>
          <p:cNvSpPr/>
          <p:nvPr/>
        </p:nvSpPr>
        <p:spPr>
          <a:xfrm>
            <a:off x="10171611" y="1802674"/>
            <a:ext cx="1869185" cy="298704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Хорошо-плохо</a:t>
            </a:r>
          </a:p>
        </p:txBody>
      </p:sp>
    </p:spTree>
    <p:extLst>
      <p:ext uri="{BB962C8B-B14F-4D97-AF65-F5344CB8AC3E}">
        <p14:creationId xmlns:p14="http://schemas.microsoft.com/office/powerpoint/2010/main" val="222319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142D75B">
            <a:extLst>
              <a:ext uri="{FF2B5EF4-FFF2-40B4-BE49-F238E27FC236}">
                <a16:creationId xmlns:a16="http://schemas.microsoft.com/office/drawing/2014/main" id="{FB7D8E21-C7D7-8750-9B1C-098B8D97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2" y="584542"/>
            <a:ext cx="2410111" cy="2511415"/>
          </a:xfrm>
          <a:prstGeom prst="rect">
            <a:avLst/>
          </a:prstGeom>
          <a:noFill/>
          <a:ln w="165100" cmpd="thickThin">
            <a:solidFill>
              <a:srgbClr val="33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8BC5D205">
            <a:extLst>
              <a:ext uri="{FF2B5EF4-FFF2-40B4-BE49-F238E27FC236}">
                <a16:creationId xmlns:a16="http://schemas.microsoft.com/office/drawing/2014/main" id="{D93C105F-50D3-0193-2436-167BFE6F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0" y="3890931"/>
            <a:ext cx="2410111" cy="2526149"/>
          </a:xfrm>
          <a:prstGeom prst="rect">
            <a:avLst/>
          </a:prstGeom>
          <a:noFill/>
          <a:ln w="165100" cmpd="thinThick">
            <a:solidFill>
              <a:srgbClr val="33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FC56C13">
            <a:extLst>
              <a:ext uri="{FF2B5EF4-FFF2-40B4-BE49-F238E27FC236}">
                <a16:creationId xmlns:a16="http://schemas.microsoft.com/office/drawing/2014/main" id="{47A212E9-3F4D-B0A9-7949-7DB91E00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9637" y="569542"/>
            <a:ext cx="2406486" cy="2654719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3A1BBFD">
            <a:extLst>
              <a:ext uri="{FF2B5EF4-FFF2-40B4-BE49-F238E27FC236}">
                <a16:creationId xmlns:a16="http://schemas.microsoft.com/office/drawing/2014/main" id="{5DDABAE1-E514-8228-6E6F-F59DE40AE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2348" y="3890931"/>
            <a:ext cx="2595530" cy="2602360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89ED290F">
            <a:extLst>
              <a:ext uri="{FF2B5EF4-FFF2-40B4-BE49-F238E27FC236}">
                <a16:creationId xmlns:a16="http://schemas.microsoft.com/office/drawing/2014/main" id="{45290444-35C3-03B0-EE53-C6185978E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9716" y="565395"/>
            <a:ext cx="2273543" cy="2486749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1F0DF447">
            <a:extLst>
              <a:ext uri="{FF2B5EF4-FFF2-40B4-BE49-F238E27FC236}">
                <a16:creationId xmlns:a16="http://schemas.microsoft.com/office/drawing/2014/main" id="{5070DA19-15D8-14E5-E7C6-6636F0BA2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6620" y="4050276"/>
            <a:ext cx="2370950" cy="2403694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256C9299">
            <a:extLst>
              <a:ext uri="{FF2B5EF4-FFF2-40B4-BE49-F238E27FC236}">
                <a16:creationId xmlns:a16="http://schemas.microsoft.com/office/drawing/2014/main" id="{14410C8A-2EE9-3BD6-6C15-92D580E2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7864" y="599842"/>
            <a:ext cx="2410111" cy="2496115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C9548F11">
            <a:extLst>
              <a:ext uri="{FF2B5EF4-FFF2-40B4-BE49-F238E27FC236}">
                <a16:creationId xmlns:a16="http://schemas.microsoft.com/office/drawing/2014/main" id="{91A659BD-B700-B530-87CA-C57865274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7864" y="4010955"/>
            <a:ext cx="2370949" cy="2482336"/>
          </a:xfrm>
          <a:prstGeom prst="rect">
            <a:avLst/>
          </a:prstGeom>
          <a:noFill/>
          <a:ln w="165100" cmpd="thickThin"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4" descr="0_87fcf_60f3a9b4_L">
            <a:extLst>
              <a:ext uri="{FF2B5EF4-FFF2-40B4-BE49-F238E27FC236}">
                <a16:creationId xmlns:a16="http://schemas.microsoft.com/office/drawing/2014/main" id="{E3149D2D-F871-809B-1A30-0EAA1492A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77" y="2857105"/>
            <a:ext cx="904938" cy="9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0_87fcf_60f3a9b4_L">
            <a:extLst>
              <a:ext uri="{FF2B5EF4-FFF2-40B4-BE49-F238E27FC236}">
                <a16:creationId xmlns:a16="http://schemas.microsoft.com/office/drawing/2014/main" id="{3712C35C-9A7F-FB6C-3AD7-F21583FA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5854" y="2833253"/>
            <a:ext cx="1178290" cy="9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3" y="0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39635" y="113879"/>
            <a:ext cx="6122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775" y="1187816"/>
            <a:ext cx="11699967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eorgia" pitchFamily="18" charset="0"/>
              </a:rPr>
              <a:t> </a:t>
            </a:r>
          </a:p>
          <a:p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</a:rPr>
              <a:t>- это основной закон государства, список самых главных правил, которые установили для себя граждане нашей страны. Его обязаны соблюдать все: и президент, и взрослые, и дети.</a:t>
            </a:r>
          </a:p>
          <a:p>
            <a:r>
              <a:rPr lang="ru-RU" altLang="ru-RU" sz="2800" b="1" dirty="0">
                <a:solidFill>
                  <a:srgbClr val="202A51"/>
                </a:solidFill>
                <a:latin typeface="Times New Roman" panose="02020603050405020304" pitchFamily="18" charset="0"/>
              </a:rPr>
              <a:t>Конституция РФ </a:t>
            </a:r>
            <a:r>
              <a:rPr lang="ru-RU" altLang="ru-RU" sz="2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закрепляет</a:t>
            </a:r>
            <a:r>
              <a:rPr lang="ru-RU" altLang="ru-RU" sz="2800" b="1" dirty="0">
                <a:solidFill>
                  <a:srgbClr val="202A51"/>
                </a:solidFill>
                <a:latin typeface="Times New Roman" panose="02020603050405020304" pitchFamily="18" charset="0"/>
              </a:rPr>
              <a:t> основы конституционного строя России, права и свободы человека и гражданина, федеративное устройство, организацию высших органов государственной власти.</a:t>
            </a:r>
          </a:p>
          <a:p>
            <a:endParaRPr lang="ru-RU" alt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096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КОНСТИТУЦИЯ</a:t>
            </a:r>
          </a:p>
        </p:txBody>
      </p:sp>
      <p:pic>
        <p:nvPicPr>
          <p:cNvPr id="6" name="Рисунок 5" descr="imageedit_1_3050042122.png">
            <a:extLst>
              <a:ext uri="{FF2B5EF4-FFF2-40B4-BE49-F238E27FC236}">
                <a16:creationId xmlns:a16="http://schemas.microsoft.com/office/drawing/2014/main" id="{EB6DA87B-F085-6ABC-106F-714EA2EA36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9135">
            <a:off x="9303959" y="3940795"/>
            <a:ext cx="2740061" cy="274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322C4-6AD7-4EFB-FFF1-61D378F2F844}"/>
              </a:ext>
            </a:extLst>
          </p:cNvPr>
          <p:cNvSpPr txBox="1"/>
          <p:nvPr/>
        </p:nvSpPr>
        <p:spPr>
          <a:xfrm>
            <a:off x="4383991" y="4654521"/>
            <a:ext cx="3854153" cy="2031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граждан каждой страны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обязанности и права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Конституция нам их дала,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книжку все записаны они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людей и для страны.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главный, очень важный –</a:t>
            </a:r>
          </a:p>
          <a:p>
            <a:pPr indent="228600" algn="just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Конституция страны.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41F67416-8DFA-EC7B-35CD-4842C208F4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67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0422D6-DFF8-0EA5-7F86-1D7FB345C611}"/>
              </a:ext>
            </a:extLst>
          </p:cNvPr>
          <p:cNvSpPr txBox="1"/>
          <p:nvPr/>
        </p:nvSpPr>
        <p:spPr>
          <a:xfrm>
            <a:off x="123229" y="263835"/>
            <a:ext cx="3666308" cy="61863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Ребята, а давайте мы с вами разработаем правила нашей группы.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Раздевайся и одевайся быстро.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сад пришел- не отвлекайся,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Быстрее раздевайся,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Понукания не жди,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 группу вовремя иди.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Не опаздывай на зарядку.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Занимаясь этим делом,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Станешь сильным, ловким, смелым!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Веди себя достойно на занятиях в группе.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 занятиях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болтай,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заморский попугай,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сиди на стуле стройно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веди себя достойно!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После обеденного сна быстро вставай.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проснулся, так вставай-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Лени волю не давай!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B3098-147E-25D3-7D0D-1ACBFD7E4E11}"/>
              </a:ext>
            </a:extLst>
          </p:cNvPr>
          <p:cNvSpPr txBox="1"/>
          <p:nvPr/>
        </p:nvSpPr>
        <p:spPr>
          <a:xfrm>
            <a:off x="8665028" y="1192187"/>
            <a:ext cx="3396343" cy="3139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После игры убери за собой игрушки.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кончили играть,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Пора игрушки убирать.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Ты расставь их всем на диво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Очень быстро и красиво!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Каждой вещи-своё место.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Кто бросает вещи в беспорядке,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тем они всегда играют в прятки.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7AA02303-20AC-EDB1-CC03-1B90C6D066F0}"/>
              </a:ext>
            </a:extLst>
          </p:cNvPr>
          <p:cNvSpPr/>
          <p:nvPr/>
        </p:nvSpPr>
        <p:spPr>
          <a:xfrm>
            <a:off x="4776652" y="133207"/>
            <a:ext cx="6583680" cy="92924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нашей группы.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8C71A8-038F-BAEC-36AE-C4F4581D7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42" y="4841443"/>
            <a:ext cx="2564529" cy="19823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1FFD75-9A35-9AD6-1987-DAD514196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56" y="4196052"/>
            <a:ext cx="2363620" cy="20941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18842D-A9C2-0D18-020B-2118BB60F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02" y="3965531"/>
            <a:ext cx="4087796" cy="27592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413739-D45A-B580-F06F-523922963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02" y="1192187"/>
            <a:ext cx="4423954" cy="28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50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3104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48000" y="629159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304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ЖИЗНЬ</a:t>
            </a:r>
          </a:p>
        </p:txBody>
      </p:sp>
      <p:pic>
        <p:nvPicPr>
          <p:cNvPr id="13" name="Рисунок 12" descr="medob-su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907378" y="1060494"/>
            <a:ext cx="6971822" cy="3114579"/>
          </a:xfrm>
          <a:prstGeom prst="flowChartOnlineStorag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 descr="f16553457f28632149fc73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4186" y="3249553"/>
            <a:ext cx="6409627" cy="3365054"/>
          </a:xfrm>
          <a:prstGeom prst="flowChartOnlineStorag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ageedit_1_30500421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11803">
            <a:off x="1709045" y="566393"/>
            <a:ext cx="2460045" cy="2460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24000" y="6277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304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ТРУД</a:t>
            </a:r>
          </a:p>
        </p:txBody>
      </p:sp>
      <p:pic>
        <p:nvPicPr>
          <p:cNvPr id="8" name="Рисунок 7" descr="imageedit_1_30500421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11803">
            <a:off x="648502" y="869937"/>
            <a:ext cx="2736226" cy="2736226"/>
          </a:xfrm>
          <a:prstGeom prst="rect">
            <a:avLst/>
          </a:prstGeom>
        </p:spPr>
      </p:pic>
      <p:pic>
        <p:nvPicPr>
          <p:cNvPr id="13" name="Рисунок 12" descr="1504685732_gp-orenburg-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956560" y="983686"/>
            <a:ext cx="8473440" cy="5236703"/>
          </a:xfrm>
          <a:prstGeom prst="flowChartOnlineStorag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11866" y="629159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304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ОБРАЗОВАНИЕ</a:t>
            </a:r>
          </a:p>
        </p:txBody>
      </p:sp>
      <p:pic>
        <p:nvPicPr>
          <p:cNvPr id="8" name="Рисунок 7" descr="imageedit_1_30500421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11803">
            <a:off x="648306" y="671991"/>
            <a:ext cx="2662928" cy="2662928"/>
          </a:xfrm>
          <a:prstGeom prst="rect">
            <a:avLst/>
          </a:prstGeom>
        </p:spPr>
      </p:pic>
      <p:pic>
        <p:nvPicPr>
          <p:cNvPr id="10" name="Рисунок 9" descr="0004-Opalikha-school-less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098784" y="861041"/>
            <a:ext cx="7956711" cy="5297844"/>
          </a:xfrm>
          <a:prstGeom prst="flowChartOnlineStorag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669136" y="624269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157627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ЖИЛИЩЕ</a:t>
            </a:r>
          </a:p>
        </p:txBody>
      </p:sp>
      <p:pic>
        <p:nvPicPr>
          <p:cNvPr id="15" name="Рисунок 14" descr="1467923144_rodzinanieruchomos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254034" y="828019"/>
            <a:ext cx="10801842" cy="5344181"/>
          </a:xfrm>
          <a:prstGeom prst="flowChartOnlineStorag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ageedit_1_30500421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11803">
            <a:off x="798013" y="1589079"/>
            <a:ext cx="2047880" cy="204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512039" y="6264375"/>
            <a:ext cx="6147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304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ОТДЫХ</a:t>
            </a:r>
          </a:p>
        </p:txBody>
      </p:sp>
      <p:pic>
        <p:nvPicPr>
          <p:cNvPr id="8" name="Рисунок 7" descr="imageedit_1_30500421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11803">
            <a:off x="555096" y="863865"/>
            <a:ext cx="2482888" cy="2482888"/>
          </a:xfrm>
          <a:prstGeom prst="rect">
            <a:avLst/>
          </a:prstGeom>
        </p:spPr>
      </p:pic>
      <p:pic>
        <p:nvPicPr>
          <p:cNvPr id="10" name="Рисунок 9" descr="1284072223_CEF2E4FBF520E220EFE0EBE0F2EAE5203039203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586446" y="975361"/>
            <a:ext cx="9213668" cy="5218610"/>
          </a:xfrm>
          <a:prstGeom prst="flowChartOnlineStorag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279086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16239" y="6157628"/>
            <a:ext cx="5796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3383" y="162580"/>
            <a:ext cx="968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МЕДИЦИНСКУЮ ПОМОЩЬ</a:t>
            </a:r>
          </a:p>
        </p:txBody>
      </p:sp>
      <p:pic>
        <p:nvPicPr>
          <p:cNvPr id="13" name="Рисунок 12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276600" y="828019"/>
            <a:ext cx="8915400" cy="5250563"/>
          </a:xfrm>
          <a:prstGeom prst="flowChartOnlineStorag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ageedit_1_30500421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11803">
            <a:off x="925340" y="1494679"/>
            <a:ext cx="2794579" cy="2794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91221" y="4899305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</a:t>
            </a:r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 </a:t>
            </a:r>
            <a:r>
              <a:rPr lang="ru-RU" sz="4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 ФЕДЕРАЦИЯ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017" y="286186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0" y="2903608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КАК НАЗЫВАЕТСЯ</a:t>
            </a:r>
            <a:b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</a:br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НАША СТРАНА?</a:t>
            </a:r>
          </a:p>
        </p:txBody>
      </p:sp>
      <p:pic>
        <p:nvPicPr>
          <p:cNvPr id="8" name="Рисунок 7" descr="imageedit_4_54050411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107" y="389035"/>
            <a:ext cx="6732373" cy="6370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1C115-24E4-160D-C7BA-C098A4A10058}"/>
              </a:ext>
            </a:extLst>
          </p:cNvPr>
          <p:cNvSpPr txBox="1"/>
          <p:nvPr/>
        </p:nvSpPr>
        <p:spPr>
          <a:xfrm>
            <a:off x="5934893" y="303918"/>
            <a:ext cx="6096000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431800" algn="just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и у человека, у каждой страны есть своё имя, гимн, герб, флаг, президент и конституция. А знаете ли вы, ребята, как называется страна, в которой мы с вами живем? Как называем мы людей, которые живут в нашей стране?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18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141943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СЧАСТЬЕ И ЗАБОТУ</a:t>
            </a:r>
          </a:p>
        </p:txBody>
      </p:sp>
      <p:pic>
        <p:nvPicPr>
          <p:cNvPr id="1026" name="Picture 2" descr="https://avatars.mds.yandex.net/get-pdb/33827/79d6acb6-353e-45ab-9395-726b68b4d3cf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99063" y="722811"/>
            <a:ext cx="9274626" cy="5695415"/>
          </a:xfrm>
          <a:prstGeom prst="flowChartOnlineStorage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ageedit_1_30500421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11803">
            <a:off x="584976" y="1439298"/>
            <a:ext cx="2940167" cy="29401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EEB8C9-6175-12E8-2348-AE894C675BC7}"/>
              </a:ext>
            </a:extLst>
          </p:cNvPr>
          <p:cNvSpPr/>
          <p:nvPr/>
        </p:nvSpPr>
        <p:spPr>
          <a:xfrm>
            <a:off x="5663257" y="6308326"/>
            <a:ext cx="6155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716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32318" y="6265555"/>
            <a:ext cx="614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304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ТВОРЧЕСТВО</a:t>
            </a:r>
          </a:p>
        </p:txBody>
      </p:sp>
      <p:pic>
        <p:nvPicPr>
          <p:cNvPr id="10" name="Рисунок 9" descr="e9ec496797161a821343faab4397ce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725399" y="925626"/>
            <a:ext cx="9952795" cy="5352824"/>
          </a:xfrm>
          <a:prstGeom prst="flowChartOnlineStorag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ageedit_1_30500421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07807">
            <a:off x="444390" y="1683987"/>
            <a:ext cx="2951834" cy="295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BF37543A-24BB-F30C-CECE-C9CA5089AA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C89FA-EBE4-839A-5454-DA5C8C662E29}"/>
              </a:ext>
            </a:extLst>
          </p:cNvPr>
          <p:cNvSpPr txBox="1"/>
          <p:nvPr/>
        </p:nvSpPr>
        <p:spPr>
          <a:xfrm>
            <a:off x="8095161" y="323468"/>
            <a:ext cx="3734888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</a:t>
            </a:r>
          </a:p>
          <a:p>
            <a:pPr algn="ctr"/>
            <a:r>
              <a:rPr lang="ru-RU" sz="20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на благоприятную окружающую среду</a:t>
            </a:r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id="{9ADAD711-D443-3592-D86F-1A1D6E69B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0904"/>
            <a:ext cx="7602582" cy="602197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3C19CD-207C-03A2-7036-D80D8259A3DA}"/>
              </a:ext>
            </a:extLst>
          </p:cNvPr>
          <p:cNvSpPr txBox="1"/>
          <p:nvPr/>
        </p:nvSpPr>
        <p:spPr>
          <a:xfrm>
            <a:off x="7863840" y="2204119"/>
            <a:ext cx="4163021" cy="3046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значит, что государство должно следить за чистотой воздуха, которым мы дышим, чистотой воды, которую мы пьём, за красотой парков и лесов, в которых мы отдыхаем.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A75D1-F890-8B0F-09B6-833D1A63D078}"/>
              </a:ext>
            </a:extLst>
          </p:cNvPr>
          <p:cNvSpPr txBox="1"/>
          <p:nvPr/>
        </p:nvSpPr>
        <p:spPr>
          <a:xfrm>
            <a:off x="130629" y="5885565"/>
            <a:ext cx="119307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ведь государство – это мы с вами, и соблюдать эту чистоту и красоту должны в первую очередь мы. Для этого нам нужно научиться соблюдать чистоту и порядок на улице, на пляже, в лесу, в детском саду, дома, и везде, где бы мы с вами не находились.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12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304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НАШИ СВОБОДЫ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201" y="1066801"/>
            <a:ext cx="5352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 свобода слова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свобода вероисповедания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свобода совести</a:t>
            </a:r>
          </a:p>
        </p:txBody>
      </p:sp>
      <p:pic>
        <p:nvPicPr>
          <p:cNvPr id="16" name="Рисунок 15" descr="w1056h594f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016" y="2941588"/>
            <a:ext cx="5922984" cy="3653039"/>
          </a:xfrm>
          <a:prstGeom prst="teardrop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771368" y="6291590"/>
            <a:ext cx="6247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pic>
        <p:nvPicPr>
          <p:cNvPr id="17" name="Рисунок 16" descr="254907a69a47fa60db3b038fc0f76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9969" y="2690577"/>
            <a:ext cx="6247617" cy="3665269"/>
          </a:xfrm>
          <a:prstGeom prst="teardrop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mageedit_1_3050042122.png">
            <a:extLst>
              <a:ext uri="{FF2B5EF4-FFF2-40B4-BE49-F238E27FC236}">
                <a16:creationId xmlns:a16="http://schemas.microsoft.com/office/drawing/2014/main" id="{1186236E-CE1A-17C3-7896-021C5AD2F9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781" y="88573"/>
            <a:ext cx="2951834" cy="295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46513" y="6291941"/>
            <a:ext cx="6113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28744" y="142279"/>
            <a:ext cx="9144000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Все люди равны перед законом, </a:t>
            </a:r>
          </a:p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и каждого из нас защищает государство, </a:t>
            </a:r>
          </a:p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через полицию и суд.</a:t>
            </a:r>
            <a:endParaRPr lang="ru-RU" sz="2800" dirty="0">
              <a:ln>
                <a:solidFill>
                  <a:srgbClr val="00B0F0"/>
                </a:solidFill>
              </a:ln>
              <a:solidFill>
                <a:srgbClr val="FF0000"/>
              </a:solidFill>
              <a:effectLst>
                <a:glow rad="101600">
                  <a:srgbClr val="DFF0F5">
                    <a:alpha val="60000"/>
                  </a:srgbClr>
                </a:glow>
              </a:effectLst>
              <a:latin typeface="Georgia" pitchFamily="18" charset="0"/>
            </a:endParaRPr>
          </a:p>
        </p:txBody>
      </p:sp>
      <p:pic>
        <p:nvPicPr>
          <p:cNvPr id="10" name="Рисунок 9" descr="sud_4_28204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5118" y="2813322"/>
            <a:ext cx="5462342" cy="3638005"/>
          </a:xfrm>
          <a:prstGeom prst="teardrop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2d029352944411d79f6273b07187b13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458" y="1932186"/>
            <a:ext cx="6278660" cy="4169423"/>
          </a:xfrm>
          <a:prstGeom prst="teardrop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2CC10FDD-884F-3C56-BA59-A017A9C588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4351DB-9330-5EE9-4A0A-6DFC4E28D336}"/>
              </a:ext>
            </a:extLst>
          </p:cNvPr>
          <p:cNvSpPr txBox="1"/>
          <p:nvPr/>
        </p:nvSpPr>
        <p:spPr>
          <a:xfrm>
            <a:off x="80819" y="934909"/>
            <a:ext cx="8473551" cy="40934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зачитаю слова игры. Если это в пользу человека – говорим: «Да!». 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это противоречит закону, говорим: «Нет!».</a:t>
            </a:r>
          </a:p>
          <a:p>
            <a:pPr algn="just"/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Россия – наша страна? – Да!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Имеет ли человек право на личную неприкосновенность? – Да!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Можно ли относиться к человеку жестоко? – Нет!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Защищён ли человек законом? – Да!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Можно ли без разрешения войти в жилище человека? – Нет!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Может ли человек свободно передвигаться по своей стране? – Да!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Можно ли уехать из страны, а потом вернуться назад? – Да!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Имеет ли человек право на обучение? – Да!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Имеет ли человек право на лечение? – Да!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Защищает ли закон материнство и младенчество? – Да!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F2CBE-7A3F-6441-122A-42C7E1A4E09B}"/>
              </a:ext>
            </a:extLst>
          </p:cNvPr>
          <p:cNvSpPr txBox="1"/>
          <p:nvPr/>
        </p:nvSpPr>
        <p:spPr>
          <a:xfrm>
            <a:off x="269141" y="234962"/>
            <a:ext cx="7239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Игра «Да! Нет!»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2D3366-5F1F-B668-F7AF-B8AD14553470}"/>
              </a:ext>
            </a:extLst>
          </p:cNvPr>
          <p:cNvSpPr txBox="1"/>
          <p:nvPr/>
        </p:nvSpPr>
        <p:spPr>
          <a:xfrm>
            <a:off x="139596" y="5322926"/>
            <a:ext cx="7116827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Государство должно делать все, чтобы жизнь наших людей, нас с вами становилась с каждым днем все лучше и лучше.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02933-4774-AF44-4848-1611E7B4AE44}"/>
              </a:ext>
            </a:extLst>
          </p:cNvPr>
          <p:cNvSpPr txBox="1"/>
          <p:nvPr/>
        </p:nvSpPr>
        <p:spPr>
          <a:xfrm>
            <a:off x="8642356" y="123578"/>
            <a:ext cx="3461658" cy="42473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Права есть у взрослого и у ребенка: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Играть и учиться, мечтать и трудиться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Помочь старику и погладить котенка,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чистой водой на рассвете умыться.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имеет право на счастье,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также в доме укрыться в ненастье.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имеет право гулять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воздухом чистым всей грудью дышать.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C604EB-4902-0DFA-66A6-751B3D88A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23" y="3833702"/>
            <a:ext cx="4559332" cy="27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09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7720" y="207963"/>
            <a:ext cx="600020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ОБЯЗАННОСТИ ДЕТЕЙ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24000" y="6172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574" y="1000076"/>
            <a:ext cx="7020197" cy="31700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Конституцию и другие законы нашей страны,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Уважать свободу и права других граждан,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Слушаться родителей, учителей,  воспитателей, старших,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Хорошо учиться,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Соблюдать дисциплину в детском саду и школе,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правила поведения дома и в общественных местах,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природу и окружающий мир,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Беречь памятники истории и культуры,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Защищать свою страну, своё Отечество.</a:t>
            </a:r>
            <a:endParaRPr lang="ru-RU" sz="20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3" name="Рисунок 12" descr="imageedit_1_96450712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8515" y="469573"/>
            <a:ext cx="2777926" cy="257826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283574" y="5257800"/>
            <a:ext cx="6516912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rgbClr val="FA716E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ПОМНИ ОБ ЭТОМ!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730" y="4442412"/>
            <a:ext cx="63246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твоя главная  обязанность?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5009D1-DCBC-60F0-1FEA-D45876148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32" y="2404341"/>
            <a:ext cx="4568906" cy="3984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1119" y="231937"/>
            <a:ext cx="9144000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ДИНАМИЧЕСКАЯ ПАУЗА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«Будем мир мы защищать» </a:t>
            </a:r>
            <a:endParaRPr lang="ru-RU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7106" name="Picture 2" descr="http://korablik.ucoz.ru/_tbkp/2016-2/deti_shagaju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1" y="4705824"/>
            <a:ext cx="11512732" cy="192023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281C0-8F23-6203-B575-91F9DBB7DF28}"/>
              </a:ext>
            </a:extLst>
          </p:cNvPr>
          <p:cNvSpPr txBox="1"/>
          <p:nvPr/>
        </p:nvSpPr>
        <p:spPr>
          <a:xfrm>
            <a:off x="91440" y="1904911"/>
            <a:ext cx="12009120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Раз, два, три, четыре, пять.  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Поочередно соединяют пальчики обеих рук. 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Будем мир мы защищать!    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Жмут руки друг другу. 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границе встанем,             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Прямые руки вытягивают вперёд.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Всех врагов достанем.          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Шаг, выпад вперёд. 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Будем чаще улыбаться,         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Повороты в стороны, улыбаются друг другу. 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не ссориться и драться!    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Обнимаются друг с другом.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201432-72D9-53BC-B24F-AFE365C19027}"/>
              </a:ext>
            </a:extLst>
          </p:cNvPr>
          <p:cNvSpPr txBox="1"/>
          <p:nvPr/>
        </p:nvSpPr>
        <p:spPr>
          <a:xfrm>
            <a:off x="198331" y="95794"/>
            <a:ext cx="8344778" cy="47705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теперь давайте попробуем применить 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Конституцию к сказкам.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буду задавать вопросы, а вы должны подумать, какое право нарушено.</a:t>
            </a:r>
          </a:p>
          <a:p>
            <a:pPr algn="just"/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В какой сказке и кто держал девочку взаперти в лесу и не отпускал домой к бабушке и дедушке? (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«Маша и медведь»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Медведь нарушил право на жизнь и свободу.)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В какой сказке и кто нарушил право на свободу, свободный труд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вознаграждение и держал кукол в рабстве? («Приключение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Буратино» Карабас-Барабас).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Кто из сказочных женщин пользовался правом на свободное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перемещение на метле? 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(Баба Яга)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Кто из сказочных героев пользовался правом на свободное 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перемещение по всему лесу?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Кто нарушил право на свободу и держал Кая в холодном плену?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(Снежная Королева)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Кто пользовался правом вести подсобное хозяйство и вырастил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гигантский урожай? (дед из сказки 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«Репка»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30E13D-D07A-1272-A472-51619BC6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686" y="104312"/>
            <a:ext cx="3465118" cy="292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58A2D2-F2CF-4096-D91C-E66A6D32E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" y="5027982"/>
            <a:ext cx="3119604" cy="175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B515B-E4C7-1E91-2284-9FCF4EDDC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91" y="5203160"/>
            <a:ext cx="1629424" cy="140442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7797E4A-082F-83E9-2FD2-24BD6E2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34" y="5027982"/>
            <a:ext cx="2516215" cy="17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11EA35-ADFE-81F2-B8F7-E153301BD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49" y="5027982"/>
            <a:ext cx="4649035" cy="17342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7F706-552F-980E-4197-9D0067AE1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63">
            <a:off x="9661849" y="3213470"/>
            <a:ext cx="1585260" cy="18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61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7876" y="6259688"/>
            <a:ext cx="5763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pic>
        <p:nvPicPr>
          <p:cNvPr id="8" name="Рисунок 7" descr="imageedit_4_459106585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5624" y="73560"/>
            <a:ext cx="5946694" cy="5460495"/>
          </a:xfrm>
          <a:prstGeom prst="rect">
            <a:avLst/>
          </a:prstGeom>
        </p:spPr>
      </p:pic>
      <p:pic>
        <p:nvPicPr>
          <p:cNvPr id="10" name="Рисунок 9" descr="znak-voprosa-animatsionnaya-kartinka-00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55937">
            <a:off x="7016645" y="626617"/>
            <a:ext cx="838200" cy="2822577"/>
          </a:xfrm>
          <a:prstGeom prst="rect">
            <a:avLst/>
          </a:prstGeom>
        </p:spPr>
      </p:pic>
      <p:pic>
        <p:nvPicPr>
          <p:cNvPr id="13" name="Рисунок 12" descr="znak-voprosa-animatsionnaya-kartinka-00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55937">
            <a:off x="7953013" y="672654"/>
            <a:ext cx="838200" cy="2822577"/>
          </a:xfrm>
          <a:prstGeom prst="rect">
            <a:avLst/>
          </a:prstGeom>
        </p:spPr>
      </p:pic>
      <p:pic>
        <p:nvPicPr>
          <p:cNvPr id="14" name="Рисунок 13" descr="znak-voprosa-animatsionnaya-kartinka-00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21478">
            <a:off x="10566116" y="1191406"/>
            <a:ext cx="838200" cy="2822577"/>
          </a:xfrm>
          <a:prstGeom prst="rect">
            <a:avLst/>
          </a:prstGeom>
        </p:spPr>
      </p:pic>
      <p:pic>
        <p:nvPicPr>
          <p:cNvPr id="15" name="Рисунок 14" descr="znak-voprosa-animatsionnaya-kartinka-00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62112">
            <a:off x="9669516" y="959737"/>
            <a:ext cx="838200" cy="2822577"/>
          </a:xfrm>
          <a:prstGeom prst="rect">
            <a:avLst/>
          </a:prstGeom>
        </p:spPr>
      </p:pic>
      <p:pic>
        <p:nvPicPr>
          <p:cNvPr id="16" name="Рисунок 15" descr="znak-voprosa-animatsionnaya-kartinka-00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7766" y="800599"/>
            <a:ext cx="838200" cy="28225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5483" y="207963"/>
            <a:ext cx="5557718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           </a:t>
            </a:r>
          </a:p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Игра «ПРАВОВОЙ СУНДУЧОК»</a:t>
            </a:r>
          </a:p>
          <a:p>
            <a:pPr algn="ctr"/>
            <a:endParaRPr lang="ru-RU" sz="2800" b="1" dirty="0">
              <a:ln>
                <a:solidFill>
                  <a:srgbClr val="00B0F0"/>
                </a:solidFill>
              </a:ln>
              <a:solidFill>
                <a:srgbClr val="0070C0"/>
              </a:solidFill>
              <a:effectLst>
                <a:glow rad="101600">
                  <a:srgbClr val="DFF0F5">
                    <a:alpha val="60000"/>
                  </a:srgbClr>
                </a:glow>
              </a:effectLst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8" y="2211888"/>
            <a:ext cx="5630637" cy="40626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жизнь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счастье </a:t>
            </a:r>
          </a:p>
          <a:p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и заботу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образование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жилище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отдых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медицинскую помощь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свободу передвижения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труд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право на творчество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73C886-21CE-60B7-5127-08839AF3F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76" y="3365929"/>
            <a:ext cx="4670796" cy="3479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FF8C08-6671-BB6F-06E3-FF31769C384B}"/>
              </a:ext>
            </a:extLst>
          </p:cNvPr>
          <p:cNvSpPr txBox="1"/>
          <p:nvPr/>
        </p:nvSpPr>
        <p:spPr>
          <a:xfrm>
            <a:off x="273607" y="351590"/>
            <a:ext cx="3070484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hangingPunct="0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Родина»</a:t>
            </a:r>
          </a:p>
          <a:p>
            <a:pPr algn="just" hangingPunc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долго-долго – долго </a:t>
            </a:r>
          </a:p>
          <a:p>
            <a:pPr algn="just" hangingPunc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самолёте нам лететь, </a:t>
            </a:r>
          </a:p>
          <a:p>
            <a:pPr algn="just" hangingPunc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долго-долго-долго </a:t>
            </a:r>
          </a:p>
          <a:p>
            <a:pPr algn="just" hangingPunc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Россию нам смотреть, </a:t>
            </a:r>
          </a:p>
          <a:p>
            <a:pPr algn="just" hangingPunc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увидим мы тогда </a:t>
            </a:r>
          </a:p>
          <a:p>
            <a:pPr algn="just" hangingPunc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леса и города;</a:t>
            </a:r>
          </a:p>
          <a:p>
            <a:pPr algn="just" hangingPunc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Океанские просторы; </a:t>
            </a:r>
          </a:p>
          <a:p>
            <a:pPr algn="just" hangingPunct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Ленты рек, озёра, горы.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f_14980552.jpg">
            <a:extLst>
              <a:ext uri="{FF2B5EF4-FFF2-40B4-BE49-F238E27FC236}">
                <a16:creationId xmlns:a16="http://schemas.microsoft.com/office/drawing/2014/main" id="{8B8FB53E-EF92-0B09-6517-997D9FCD0D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1460" y="3356992"/>
            <a:ext cx="4432540" cy="3325884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7" name="Содержимое 6" descr="27priroda.jpg">
            <a:extLst>
              <a:ext uri="{FF2B5EF4-FFF2-40B4-BE49-F238E27FC236}">
                <a16:creationId xmlns:a16="http://schemas.microsoft.com/office/drawing/2014/main" id="{09A8C786-1FDE-86D8-B49E-09A0AA7B0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3356992"/>
            <a:ext cx="4401944" cy="3301458"/>
          </a:xfrm>
          <a:ln w="76200">
            <a:solidFill>
              <a:srgbClr val="0070C0"/>
            </a:solidFill>
          </a:ln>
        </p:spPr>
      </p:pic>
      <p:pic>
        <p:nvPicPr>
          <p:cNvPr id="9" name="Рисунок 8" descr="79543375_3377.jpg">
            <a:extLst>
              <a:ext uri="{FF2B5EF4-FFF2-40B4-BE49-F238E27FC236}">
                <a16:creationId xmlns:a16="http://schemas.microsoft.com/office/drawing/2014/main" id="{A519B63D-F595-663D-2923-228368A8DE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1442" y="175124"/>
            <a:ext cx="3917678" cy="2938259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0" name="Рисунок 9" descr="img90.jpg">
            <a:extLst>
              <a:ext uri="{FF2B5EF4-FFF2-40B4-BE49-F238E27FC236}">
                <a16:creationId xmlns:a16="http://schemas.microsoft.com/office/drawing/2014/main" id="{849E018D-312E-6D2D-5BF7-3CD6A4B0AB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5616" y="174652"/>
            <a:ext cx="4008201" cy="300615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246B11-0F16-3C7C-9E6D-A299746961EA}"/>
              </a:ext>
            </a:extLst>
          </p:cNvPr>
          <p:cNvSpPr txBox="1"/>
          <p:nvPr/>
        </p:nvSpPr>
        <p:spPr>
          <a:xfrm>
            <a:off x="9144000" y="4958055"/>
            <a:ext cx="2908663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hangingPunct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увидим даль без края,</a:t>
            </a:r>
          </a:p>
          <a:p>
            <a:pPr algn="just" hangingPunct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Тундру, где звенит весна,</a:t>
            </a:r>
          </a:p>
          <a:p>
            <a:pPr algn="just" hangingPunct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поймём тогда, какая</a:t>
            </a:r>
          </a:p>
          <a:p>
            <a:pPr algn="just" hangingPunct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Родина большая,</a:t>
            </a:r>
          </a:p>
          <a:p>
            <a:pPr algn="just" hangingPunct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Необъятная страна! </a:t>
            </a:r>
          </a:p>
        </p:txBody>
      </p:sp>
      <p:pic>
        <p:nvPicPr>
          <p:cNvPr id="2" name="Picture 24" descr="0_87fcf_60f3a9b4_L">
            <a:extLst>
              <a:ext uri="{FF2B5EF4-FFF2-40B4-BE49-F238E27FC236}">
                <a16:creationId xmlns:a16="http://schemas.microsoft.com/office/drawing/2014/main" id="{33C82D4A-4B07-13C7-8F27-E511614E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3608" y="0"/>
            <a:ext cx="1736929" cy="187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0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548d_7fcc3419_XL-1.png">
            <a:extLst>
              <a:ext uri="{FF2B5EF4-FFF2-40B4-BE49-F238E27FC236}">
                <a16:creationId xmlns:a16="http://schemas.microsoft.com/office/drawing/2014/main" id="{B8D9E078-DB97-FDD2-57F7-69F0E5C830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ED571-2B69-03B4-3A00-900DAA702D1B}"/>
              </a:ext>
            </a:extLst>
          </p:cNvPr>
          <p:cNvSpPr txBox="1"/>
          <p:nvPr/>
        </p:nvSpPr>
        <p:spPr>
          <a:xfrm>
            <a:off x="149135" y="96657"/>
            <a:ext cx="11893730" cy="57554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431800" algn="just"/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1800"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-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сегодня достойный гражданин России – это человек, обладающий широкими правами, знающий свои права и умеющий их защищать; человек, честно, по велению сердца выполняющий свои обязанности, помогающий стране стать сильнее и богаче.</a:t>
            </a:r>
          </a:p>
          <a:p>
            <a:pPr indent="431800" algn="just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надеюсь, что вы будете именно такими гражданами своей страны, а поможет вам в этом наша Конституция - основной закон РФ.</a:t>
            </a:r>
          </a:p>
          <a:p>
            <a:pPr indent="228600"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 много лет назад,</a:t>
            </a:r>
          </a:p>
          <a:p>
            <a:pPr indent="228600"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нам люди говорят,</a:t>
            </a:r>
          </a:p>
          <a:p>
            <a:pPr indent="228600"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 в стране придуман Он -</a:t>
            </a:r>
          </a:p>
          <a:p>
            <a:pPr indent="228600"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Конституции Закон.</a:t>
            </a:r>
          </a:p>
          <a:p>
            <a:pPr indent="228600"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 тех пор за годом год</a:t>
            </a:r>
          </a:p>
          <a:p>
            <a:pPr indent="228600"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 чествует народ.</a:t>
            </a:r>
          </a:p>
          <a:p>
            <a:pPr indent="228600"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 Конституцией дружить</a:t>
            </a:r>
          </a:p>
          <a:p>
            <a:pPr indent="228600" algn="just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Значит, по закону жить!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A8281-D7C0-D709-E7F5-57AAB8515FFE}"/>
              </a:ext>
            </a:extLst>
          </p:cNvPr>
          <p:cNvSpPr txBox="1"/>
          <p:nvPr/>
        </p:nvSpPr>
        <p:spPr>
          <a:xfrm>
            <a:off x="306980" y="174924"/>
            <a:ext cx="416922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rgbClr val="FA716E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ПОМНИТЕ!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56AC2D-BB03-5B59-13D2-8D4A308FB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49" y="2856412"/>
            <a:ext cx="4836216" cy="3748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7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72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73829" y="618645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104" y="236765"/>
            <a:ext cx="5638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Кто законы соблюдает,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Тот, конечно, уважает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glow rad="228600">
                    <a:srgbClr val="DFF0F5">
                      <a:alpha val="40000"/>
                    </a:srgbClr>
                  </a:glow>
                </a:effectLst>
                <a:latin typeface="Georgia" pitchFamily="18" charset="0"/>
              </a:rPr>
              <a:t>Конституцию страны.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30382" y="1626825"/>
            <a:ext cx="45088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что сегодня </a:t>
            </a:r>
          </a:p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ты можешь делать </a:t>
            </a:r>
          </a:p>
          <a:p>
            <a:pPr algn="ctr"/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для Родины?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039331">
            <a:off x="8789796" y="444636"/>
            <a:ext cx="2631843" cy="421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98A8F-4868-6D20-07F5-C83D201F55E2}"/>
              </a:ext>
            </a:extLst>
          </p:cNvPr>
          <p:cNvSpPr txBox="1"/>
          <p:nvPr/>
        </p:nvSpPr>
        <p:spPr>
          <a:xfrm>
            <a:off x="235668" y="2118672"/>
            <a:ext cx="3733800" cy="432939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Права, свободы человека —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Таков приоритет страны.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Конституции навеки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Канонам следовать должны.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честь отчизны охраняем,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все едины, мы — народ!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Россия, матушка родная,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Тебя спасем от всех невзгод.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Конституция дана,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понять, в чем ее суть.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нас прекрасная страна,</a:t>
            </a:r>
            <a:b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вместе с ней и весь наш путь!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5D58F2-A187-0598-6C9F-2DC917706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3186015"/>
            <a:ext cx="5221873" cy="3050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 descr="20855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664" y="1679968"/>
            <a:ext cx="7658213" cy="4055669"/>
          </a:xfrm>
          <a:prstGeom prst="bevel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4572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  <a:effectLst>
                  <a:glow rad="101600">
                    <a:srgbClr val="FACBCA">
                      <a:alpha val="60000"/>
                    </a:srgbClr>
                  </a:glow>
                </a:effectLst>
                <a:latin typeface="Georgia" pitchFamily="18" charset="0"/>
              </a:rPr>
              <a:t>С </a:t>
            </a:r>
            <a:r>
              <a:rPr lang="ru-RU" sz="7200" b="1" dirty="0">
                <a:solidFill>
                  <a:srgbClr val="FF0000"/>
                </a:solidFill>
                <a:effectLst>
                  <a:glow rad="101600">
                    <a:srgbClr val="FACBCA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ПРАЗДНИКОМ</a:t>
            </a:r>
            <a:r>
              <a:rPr lang="ru-RU" sz="7200" b="1" dirty="0">
                <a:solidFill>
                  <a:srgbClr val="FF0000"/>
                </a:solidFill>
                <a:effectLst>
                  <a:glow rad="101600">
                    <a:srgbClr val="FACBCA">
                      <a:alpha val="60000"/>
                    </a:srgbClr>
                  </a:glow>
                </a:effectLst>
                <a:latin typeface="Georgia" pitchFamily="18" charset="0"/>
              </a:rPr>
              <a:t>!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3C904A5B-3893-88AB-7BFB-687D1301135E}"/>
              </a:ext>
            </a:extLst>
          </p:cNvPr>
          <p:cNvSpPr txBox="1">
            <a:spLocks/>
          </p:cNvSpPr>
          <p:nvPr/>
        </p:nvSpPr>
        <p:spPr>
          <a:xfrm>
            <a:off x="6313713" y="5191086"/>
            <a:ext cx="5399314" cy="14919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Родина живёт и процветает!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ней звучат стихи, поются песни.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граждане Закон свой уважают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счастливо живут на свете вместе!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04654B-7528-B435-2A4B-7B9890FA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46" y="2227042"/>
            <a:ext cx="4759690" cy="2913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5588" y="260648"/>
            <a:ext cx="88124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«НАША  РОДИНА – РОССИЯ»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714689-98A1-1CBA-EBE4-03E47C0C3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686"/>
            <a:ext cx="12192000" cy="3509313"/>
          </a:xfrm>
          <a:prstGeom prst="rect">
            <a:avLst/>
          </a:prstGeom>
        </p:spPr>
      </p:pic>
      <p:pic>
        <p:nvPicPr>
          <p:cNvPr id="7" name="Рисунок 6" descr="ca184bca8056.gif">
            <a:extLst>
              <a:ext uri="{FF2B5EF4-FFF2-40B4-BE49-F238E27FC236}">
                <a16:creationId xmlns:a16="http://schemas.microsoft.com/office/drawing/2014/main" id="{77B20761-9598-A4D8-24A7-EE1332C8DF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401" y="867592"/>
            <a:ext cx="5669943" cy="3375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797639-6E56-885C-FB1F-D5FBD3CEE5A6}"/>
              </a:ext>
            </a:extLst>
          </p:cNvPr>
          <p:cNvSpPr txBox="1"/>
          <p:nvPr/>
        </p:nvSpPr>
        <p:spPr>
          <a:xfrm>
            <a:off x="8268849" y="1047245"/>
            <a:ext cx="3862251" cy="3416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Земле живёт много людей разных национальностей, у них Родина там, где они живут. Люди различаются по цвету кожи, языку, национальным традициям, и у всех народов своя страна, своя Родина.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живём в Российской федерации. Наша страна большая, богатая и очень красивая. На её территории проживают 100 наций и народностей.</a:t>
            </a:r>
          </a:p>
        </p:txBody>
      </p:sp>
    </p:spTree>
  </p:cSld>
  <p:clrMapOvr>
    <a:masterClrMapping/>
  </p:clrMapOvr>
  <p:transition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0B874F-7B88-4B16-772F-F282ACE2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DA3AF1A0-57ED-11CA-BE3D-78BCEA97FB43}"/>
              </a:ext>
            </a:extLst>
          </p:cNvPr>
          <p:cNvSpPr/>
          <p:nvPr/>
        </p:nvSpPr>
        <p:spPr>
          <a:xfrm>
            <a:off x="1898469" y="2560320"/>
            <a:ext cx="243840" cy="2264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0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545072_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1976" y="4469029"/>
            <a:ext cx="3765635" cy="2354195"/>
          </a:xfrm>
        </p:spPr>
      </p:pic>
      <p:pic>
        <p:nvPicPr>
          <p:cNvPr id="6" name="Рисунок 5" descr="rosj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1904" y="2360910"/>
            <a:ext cx="5220072" cy="33016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820" y="148174"/>
            <a:ext cx="8588504" cy="89685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Столица нашей родины- Москва</a:t>
            </a:r>
          </a:p>
        </p:txBody>
      </p:sp>
      <p:pic>
        <p:nvPicPr>
          <p:cNvPr id="3" name="Рисунок 2" descr="18829837.png">
            <a:extLst>
              <a:ext uri="{FF2B5EF4-FFF2-40B4-BE49-F238E27FC236}">
                <a16:creationId xmlns:a16="http://schemas.microsoft.com/office/drawing/2014/main" id="{D7646B45-0894-7BB6-1D12-45FE43389D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389" y="648145"/>
            <a:ext cx="8984202" cy="6175079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2ABEAB6D-1E35-4C28-3BD2-E9843F930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88" y="1224731"/>
            <a:ext cx="3777418" cy="212479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367DDBB-1D46-57EC-CF2B-BCFE3C800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05" y="1118809"/>
            <a:ext cx="4927476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Москва – это Красная площадь.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Москва – это башни Кремля.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Москва – это сердце России,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Которое любит тебя.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60361-5481-7638-C840-100898536E9A}"/>
              </a:ext>
            </a:extLst>
          </p:cNvPr>
          <p:cNvSpPr txBox="1"/>
          <p:nvPr/>
        </p:nvSpPr>
        <p:spPr>
          <a:xfrm>
            <a:off x="3436787" y="5288340"/>
            <a:ext cx="4933406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Люблю я, когда поздним вечером</a:t>
            </a:r>
          </a:p>
          <a:p>
            <a:pPr algn="just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Куранты кремлёвские бьют,</a:t>
            </a:r>
          </a:p>
          <a:p>
            <a:pPr algn="just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будто поют величальную,  </a:t>
            </a:r>
          </a:p>
          <a:p>
            <a:pPr algn="just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Родине песню поют.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0_c548d_7fcc3419_XL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2450" y="0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07326" y="6142862"/>
            <a:ext cx="5765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Cambria" pitchFamily="18" charset="0"/>
              </a:rPr>
              <a:t>РОССИЙСКАЯ  ФЕДЕРАЦИЯ</a:t>
            </a:r>
          </a:p>
        </p:txBody>
      </p:sp>
      <p:pic>
        <p:nvPicPr>
          <p:cNvPr id="7" name="Picture 2" descr="https://b1.culture.ru/c/756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956" y="1593857"/>
            <a:ext cx="3612002" cy="2257501"/>
          </a:xfrm>
          <a:prstGeom prst="rect">
            <a:avLst/>
          </a:prstGeom>
          <a:noFill/>
        </p:spPr>
      </p:pic>
      <p:pic>
        <p:nvPicPr>
          <p:cNvPr id="8" name="Picture 4" descr="https://avatanplus.com/files/resources/mid/572f58fd1729f15490f39ca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5467" y="790569"/>
            <a:ext cx="4554064" cy="455406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8424" y="-39052"/>
            <a:ext cx="66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101600">
                    <a:srgbClr val="DFF0F5">
                      <a:alpha val="60000"/>
                    </a:srgbClr>
                  </a:glow>
                </a:effectLst>
                <a:latin typeface="Georgia" pitchFamily="18" charset="0"/>
              </a:rPr>
              <a:t>Государственные СИМВОЛЫ</a:t>
            </a:r>
          </a:p>
        </p:txBody>
      </p:sp>
      <p:pic>
        <p:nvPicPr>
          <p:cNvPr id="13" name="Picture 2" descr="C:\Users\rekom\Desktop\1298584498_978571400980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139477">
            <a:off x="632280" y="3461487"/>
            <a:ext cx="2039918" cy="2819400"/>
          </a:xfrm>
          <a:prstGeom prst="rect">
            <a:avLst/>
          </a:prstGeom>
          <a:noFill/>
          <a:effectLst/>
        </p:spPr>
      </p:pic>
      <p:pic>
        <p:nvPicPr>
          <p:cNvPr id="14" name="Рисунок 13" descr="1882983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2629" y="1833010"/>
            <a:ext cx="8016921" cy="5027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1431" y="865537"/>
            <a:ext cx="158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Герб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86859" y="1666946"/>
            <a:ext cx="113845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Флаг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1679" y="4915501"/>
            <a:ext cx="14478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Гимн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16997" y="4842301"/>
            <a:ext cx="20574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столица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Москва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A6470-AB71-8FA4-9D1C-5F7B8F5AC525}"/>
              </a:ext>
            </a:extLst>
          </p:cNvPr>
          <p:cNvSpPr txBox="1"/>
          <p:nvPr/>
        </p:nvSpPr>
        <p:spPr>
          <a:xfrm>
            <a:off x="11484" y="486119"/>
            <a:ext cx="12044132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все государства в мире Россия имеет свои государственные символы: флаг, герб, гимн. Отдавая почести этим символам, мы тем самым проявляем любовь и уважение к своей Родине, гордость за принадлежность к гражданам России.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1E8045-E25B-589B-49C3-FBC7EFE38A65}"/>
              </a:ext>
            </a:extLst>
          </p:cNvPr>
          <p:cNvSpPr txBox="1"/>
          <p:nvPr/>
        </p:nvSpPr>
        <p:spPr>
          <a:xfrm>
            <a:off x="5214115" y="2904787"/>
            <a:ext cx="14478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Герб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c548d_7fcc3419_XL-1.png">
            <a:extLst>
              <a:ext uri="{FF2B5EF4-FFF2-40B4-BE49-F238E27FC236}">
                <a16:creationId xmlns:a16="http://schemas.microsoft.com/office/drawing/2014/main" id="{6A8AD05E-BFE5-3485-FBB2-209B7B1BE6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04E2D9A-DB5E-7818-B2FC-02663D116097}"/>
              </a:ext>
            </a:extLst>
          </p:cNvPr>
          <p:cNvSpPr txBox="1">
            <a:spLocks noChangeArrowheads="1"/>
          </p:cNvSpPr>
          <p:nvPr/>
        </p:nvSpPr>
        <p:spPr>
          <a:xfrm>
            <a:off x="83369" y="104640"/>
            <a:ext cx="6012631" cy="1793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флаг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является официальным государственным символом Р. Ф.</a:t>
            </a:r>
          </a:p>
          <a:p>
            <a:pPr marL="0" indent="0" algn="just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флаг Российской Федерации представляет собой прямоугольное полотнище из трех равновеликих горизонтальных полос: верхней - белого, средней - синего и нижней - красного цвета. </a:t>
            </a:r>
          </a:p>
        </p:txBody>
      </p:sp>
      <p:pic>
        <p:nvPicPr>
          <p:cNvPr id="7" name="Picture 2" descr="https://b1.culture.ru/c/756447.jpg">
            <a:extLst>
              <a:ext uri="{FF2B5EF4-FFF2-40B4-BE49-F238E27FC236}">
                <a16:creationId xmlns:a16="http://schemas.microsoft.com/office/drawing/2014/main" id="{88E28CA8-9B09-A365-DE64-98C8CFCB2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61" y="4062526"/>
            <a:ext cx="4305335" cy="269083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A9909F-B749-B696-1DA0-302380B0F960}"/>
              </a:ext>
            </a:extLst>
          </p:cNvPr>
          <p:cNvSpPr txBox="1"/>
          <p:nvPr/>
        </p:nvSpPr>
        <p:spPr>
          <a:xfrm>
            <a:off x="1467580" y="3434667"/>
            <a:ext cx="113845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Флаг</a:t>
            </a:r>
          </a:p>
        </p:txBody>
      </p:sp>
      <p:pic>
        <p:nvPicPr>
          <p:cNvPr id="9" name="Picture 4" descr="7721">
            <a:extLst>
              <a:ext uri="{FF2B5EF4-FFF2-40B4-BE49-F238E27FC236}">
                <a16:creationId xmlns:a16="http://schemas.microsoft.com/office/drawing/2014/main" id="{5A8A8340-0B72-5951-7E26-4D2D0CA4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2241" y="2153776"/>
            <a:ext cx="3806999" cy="22636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0" name="Picture 6" descr="3120">
            <a:extLst>
              <a:ext uri="{FF2B5EF4-FFF2-40B4-BE49-F238E27FC236}">
                <a16:creationId xmlns:a16="http://schemas.microsoft.com/office/drawing/2014/main" id="{F13E87E0-00A8-90DC-8576-04D054D5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47795" y="2153776"/>
            <a:ext cx="3557119" cy="22636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73296BB0-CF2B-AA10-D814-F9EEB209A9A3}"/>
              </a:ext>
            </a:extLst>
          </p:cNvPr>
          <p:cNvSpPr txBox="1">
            <a:spLocks noChangeArrowheads="1"/>
          </p:cNvSpPr>
          <p:nvPr/>
        </p:nvSpPr>
        <p:spPr>
          <a:xfrm>
            <a:off x="6302218" y="104638"/>
            <a:ext cx="5683564" cy="1793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флаг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важнейших атрибутов государства.</a:t>
            </a:r>
          </a:p>
          <a:p>
            <a:pPr marL="0" algn="just" hangingPunc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– означает мир, чистоту совести, благородство.</a:t>
            </a:r>
          </a:p>
          <a:p>
            <a:pPr marL="0" algn="just" hangingPunc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Синий – небо, веру, духовность.</a:t>
            </a:r>
          </a:p>
          <a:p>
            <a:pPr marL="0" algn="just" hangingPunc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– огонь, отвагу, героизм.</a:t>
            </a:r>
          </a:p>
        </p:txBody>
      </p:sp>
      <p:sp>
        <p:nvSpPr>
          <p:cNvPr id="2" name="Волна 1">
            <a:extLst>
              <a:ext uri="{FF2B5EF4-FFF2-40B4-BE49-F238E27FC236}">
                <a16:creationId xmlns:a16="http://schemas.microsoft.com/office/drawing/2014/main" id="{D2B84C44-4055-144E-8267-B4F3878F436B}"/>
              </a:ext>
            </a:extLst>
          </p:cNvPr>
          <p:cNvSpPr/>
          <p:nvPr/>
        </p:nvSpPr>
        <p:spPr>
          <a:xfrm>
            <a:off x="5454217" y="4911305"/>
            <a:ext cx="6187155" cy="1452785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Игра-соревнование «Собери флаг России»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(собрать из отдельных элементов целое)</a:t>
            </a:r>
          </a:p>
        </p:txBody>
      </p:sp>
    </p:spTree>
    <p:extLst>
      <p:ext uri="{BB962C8B-B14F-4D97-AF65-F5344CB8AC3E}">
        <p14:creationId xmlns:p14="http://schemas.microsoft.com/office/powerpoint/2010/main" val="23220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2687</Words>
  <Application>Microsoft Office PowerPoint</Application>
  <PresentationFormat>Широкоэкранный</PresentationFormat>
  <Paragraphs>289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Столица нашей родины- Москва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«Вопрос- ответ»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Myhome</dc:creator>
  <cp:lastModifiedBy>Myhome</cp:lastModifiedBy>
  <cp:revision>5</cp:revision>
  <dcterms:created xsi:type="dcterms:W3CDTF">2023-12-09T14:45:50Z</dcterms:created>
  <dcterms:modified xsi:type="dcterms:W3CDTF">2023-12-11T05:38:32Z</dcterms:modified>
</cp:coreProperties>
</file>