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389" r:id="rId3"/>
    <p:sldId id="390" r:id="rId4"/>
    <p:sldId id="260" r:id="rId5"/>
    <p:sldId id="369" r:id="rId6"/>
    <p:sldId id="391" r:id="rId7"/>
    <p:sldId id="372" r:id="rId8"/>
    <p:sldId id="266" r:id="rId9"/>
    <p:sldId id="268" r:id="rId10"/>
    <p:sldId id="263" r:id="rId11"/>
    <p:sldId id="291" r:id="rId12"/>
    <p:sldId id="292" r:id="rId13"/>
    <p:sldId id="368" r:id="rId14"/>
    <p:sldId id="358" r:id="rId15"/>
    <p:sldId id="293" r:id="rId16"/>
    <p:sldId id="265" r:id="rId17"/>
    <p:sldId id="384" r:id="rId18"/>
    <p:sldId id="357" r:id="rId19"/>
    <p:sldId id="401" r:id="rId20"/>
    <p:sldId id="294" r:id="rId21"/>
    <p:sldId id="295" r:id="rId22"/>
    <p:sldId id="359" r:id="rId23"/>
    <p:sldId id="360" r:id="rId24"/>
    <p:sldId id="361" r:id="rId25"/>
    <p:sldId id="396" r:id="rId26"/>
    <p:sldId id="397" r:id="rId27"/>
    <p:sldId id="398" r:id="rId28"/>
    <p:sldId id="400" r:id="rId29"/>
    <p:sldId id="362" r:id="rId30"/>
    <p:sldId id="394" r:id="rId31"/>
    <p:sldId id="259" r:id="rId32"/>
    <p:sldId id="381" r:id="rId33"/>
    <p:sldId id="25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ome" initials="M" lastIdx="1" clrIdx="0">
    <p:extLst>
      <p:ext uri="{19B8F6BF-5375-455C-9EA6-DF929625EA0E}">
        <p15:presenceInfo xmlns:p15="http://schemas.microsoft.com/office/powerpoint/2012/main" userId="My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07AA6-B7E4-97F1-A472-CB2964A9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8B04E1-7100-B284-04F6-EB1E7AFA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27B41-C2F7-30A8-6CEF-539C6540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2AAFE-F8B2-8E13-5F79-F19FB6B7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B8F11-E554-35C3-A13D-EF607B4C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3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AF867-4E4B-7D07-83FD-69B96903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BA8AA-1A9A-BC3C-A1BE-3FD437A4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1C9E4-DF2C-4C27-33F9-1B22B938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2D3F5-171E-BC1F-0D75-F176C2AD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51755-E64A-5E14-B59E-CFA0C727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9873CD-0376-4DD5-56D6-009FE6035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CE812-C68C-EFC9-60F5-1F6FFC298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D8BA9-C9C6-F5EB-02B0-BA1BC935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79E0B-9751-6F2A-4A08-CAB2192B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9328C-51A2-F0CE-8914-FBFBE936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3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9561-D437-596C-5A92-3ABE63E3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A9622-AE56-3D9E-F553-6C9AE3687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DC35B-DD10-95BF-5F4F-064ED94B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5BEF5-E14E-4C35-5599-6D09338A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BC147-CC60-DD8F-5BAE-E6ABCC71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3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C7897-D5F9-6487-24DF-F4F4FAE7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C3845-3FB5-39B9-8633-37C2A8335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D060B-8B4A-1600-0E88-820A9FA7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F04BE-7DFC-6A12-8768-22DBEEAD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DA34C-644A-F0C6-FA80-65AC7993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C7CA0-C375-7013-0C91-887FD049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00FFD-E9BF-E6CC-B031-5353FC14E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01A72-BF1B-DFB3-276A-C79A25D4D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33F39-6FF5-49A0-A6EB-EFF10B22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7605C-FDA0-13B3-B06F-4544149E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6280E-3C46-79BC-B455-15801F44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9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64390-989E-C997-D3C3-CE2DD0F1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C0709-254A-337C-3E1E-3FC5584B8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0D6A5-5EC1-7BB3-5B1A-E01E53A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3337DF-3577-45D7-C713-3BE1FA495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56DAF9-DDF4-382C-3F13-D61384C3D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7969D9-2708-FFAF-D059-426174E5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866C7-4DCB-E6FE-70D2-29DB6534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4B509D-F990-C036-F44C-398BB267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3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3B2E9-F7D1-E008-2C07-D7150459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4D026B-949C-7FB1-1578-3B90E703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37CCD3-8F85-D116-A728-85CD1EFF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F36DEC-126C-6F33-832B-67299E2D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9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1F7B33-D9A4-4FF0-1D5B-BD10D564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FAA929-95B5-2B15-1C73-9EBA2133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C235FD-25E3-88BA-966D-13381AA1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5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99949-DDE0-F39D-982A-F5F94F71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28FD9-E6FC-6C11-855A-FB2B6726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CF25B0-3656-D92E-8FA0-AA84342B6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94A24A-F6BC-6883-CA2C-1B843593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83CFD-32AA-62E8-DAE7-F800375B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1F079-FD36-3E05-491C-B7974B0C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13265-1F02-1A42-2174-A79349BA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768A4-AB01-FB0D-BCB5-F86272DC6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61A4BC-8DDD-FA61-54DD-83A1789D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AC8AA0-D2A3-E150-D381-0ED23AFF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2A2172-DA14-CE64-7B68-CF04B199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D1DE4F-FBBE-EAD0-4B8F-CE173254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1624-3FAC-2AD0-3ABF-1B187ECC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A04FD5-3F88-BBC2-9D94-B311B3C9B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B448DB-3BA8-DCF5-267B-D5D5D921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DFE2-BF18-4E03-A072-372EF636A0C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0D6D2-26AF-973D-E3BE-D6951DD49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0767-7E8E-B2E6-A31C-AC7002877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97A3-6B33-4926-AA83-0F81D0BC8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6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s://medaboutme.ru/zdorove/spravochnik/slovar-medicinskih-terminov/vra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C26B2D-5198-B35B-C589-AB5F7CBFF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69FE4C1-5C72-18AF-9D61-43DA072A9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7245" y="2272937"/>
            <a:ext cx="10215155" cy="1706880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Отечества: прошлое, настоящее, будущее».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элементами ИКТ)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03748E-0AD1-2F91-57BE-B72EDA5B2BAC}"/>
              </a:ext>
            </a:extLst>
          </p:cNvPr>
          <p:cNvSpPr/>
          <p:nvPr/>
        </p:nvSpPr>
        <p:spPr>
          <a:xfrm>
            <a:off x="3701143" y="209006"/>
            <a:ext cx="8299268" cy="635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13A098-9BDC-9E39-6328-F3C48FF568CD}"/>
              </a:ext>
            </a:extLst>
          </p:cNvPr>
          <p:cNvSpPr/>
          <p:nvPr/>
        </p:nvSpPr>
        <p:spPr>
          <a:xfrm>
            <a:off x="134984" y="6091646"/>
            <a:ext cx="4881154" cy="635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Логачева Н.В.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96340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345AB-E979-F11C-1D80-67839B92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09FF5A3-C987-8A8E-1D95-84666196C9E0}"/>
              </a:ext>
            </a:extLst>
          </p:cNvPr>
          <p:cNvSpPr txBox="1">
            <a:spLocks noChangeArrowheads="1"/>
          </p:cNvSpPr>
          <p:nvPr/>
        </p:nvSpPr>
        <p:spPr>
          <a:xfrm>
            <a:off x="679269" y="5510077"/>
            <a:ext cx="2467792" cy="732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Невский</a:t>
            </a:r>
          </a:p>
        </p:txBody>
      </p:sp>
      <p:pic>
        <p:nvPicPr>
          <p:cNvPr id="7" name="Picture 4" descr="alexander">
            <a:extLst>
              <a:ext uri="{FF2B5EF4-FFF2-40B4-BE49-F238E27FC236}">
                <a16:creationId xmlns:a16="http://schemas.microsoft.com/office/drawing/2014/main" id="{4E7A1810-308B-F75E-CAB2-8AD1DC5C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3" y="637418"/>
            <a:ext cx="2879725" cy="46799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66F6C5F-77E3-4A61-5E20-C0CAB4BB2C99}"/>
              </a:ext>
            </a:extLst>
          </p:cNvPr>
          <p:cNvSpPr txBox="1">
            <a:spLocks noChangeArrowheads="1"/>
          </p:cNvSpPr>
          <p:nvPr/>
        </p:nvSpPr>
        <p:spPr>
          <a:xfrm>
            <a:off x="3960659" y="690532"/>
            <a:ext cx="7784589" cy="2286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Невский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имя – одно из самых светлых  и любимых русским  народом.</a:t>
            </a:r>
          </a:p>
          <a:p>
            <a:pPr algn="just"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Полководец, военачальник Александр Невский разбил вместе со своим войском шведов в Ледовом побоище.</a:t>
            </a:r>
          </a:p>
          <a:p>
            <a:pPr algn="just"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 русский полководец  обезопасил западные  границы  Руси. Битва со Шведами на реке Неве  дала ему  историческое  имя –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Невский.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ONevskA">
            <a:extLst>
              <a:ext uri="{FF2B5EF4-FFF2-40B4-BE49-F238E27FC236}">
                <a16:creationId xmlns:a16="http://schemas.microsoft.com/office/drawing/2014/main" id="{3685793C-9632-0860-B12F-1A3B9BF3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01" y="3278192"/>
            <a:ext cx="2879724" cy="3121466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ECA1DC-8F7D-60C3-8A23-7E49B810F90D}"/>
              </a:ext>
            </a:extLst>
          </p:cNvPr>
          <p:cNvSpPr txBox="1"/>
          <p:nvPr/>
        </p:nvSpPr>
        <p:spPr>
          <a:xfrm>
            <a:off x="3595644" y="5256386"/>
            <a:ext cx="52097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</a:rPr>
              <a:t>Это одна из высших наград России.</a:t>
            </a:r>
          </a:p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</a:rPr>
              <a:t> Во время Великой Отечественной войны этим орденом награждались командиры, проявившие отвагу.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F109D5C-09F1-8297-85B8-4404F5AD9AB0}"/>
              </a:ext>
            </a:extLst>
          </p:cNvPr>
          <p:cNvSpPr/>
          <p:nvPr/>
        </p:nvSpPr>
        <p:spPr>
          <a:xfrm>
            <a:off x="4562009" y="3780988"/>
            <a:ext cx="4390266" cy="10579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вского</a:t>
            </a:r>
          </a:p>
        </p:txBody>
      </p:sp>
    </p:spTree>
    <p:extLst>
      <p:ext uri="{BB962C8B-B14F-4D97-AF65-F5344CB8AC3E}">
        <p14:creationId xmlns:p14="http://schemas.microsoft.com/office/powerpoint/2010/main" val="70049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07A8F-6A3B-689C-C879-72D55BF8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95C76A6-FF19-24DA-1EB3-DD62B8E32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236" y="3392542"/>
            <a:ext cx="3059243" cy="665003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Донской</a:t>
            </a:r>
          </a:p>
        </p:txBody>
      </p:sp>
      <p:pic>
        <p:nvPicPr>
          <p:cNvPr id="6" name="Picture 6" descr="pic1">
            <a:extLst>
              <a:ext uri="{FF2B5EF4-FFF2-40B4-BE49-F238E27FC236}">
                <a16:creationId xmlns:a16="http://schemas.microsoft.com/office/drawing/2014/main" id="{D53A2A17-6788-4233-1A87-A7C8E8C67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6" y="376737"/>
            <a:ext cx="2546564" cy="28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B1DA88D-8EAE-773C-32C1-B12BAC2923F3}"/>
              </a:ext>
            </a:extLst>
          </p:cNvPr>
          <p:cNvSpPr txBox="1">
            <a:spLocks noChangeArrowheads="1"/>
          </p:cNvSpPr>
          <p:nvPr/>
        </p:nvSpPr>
        <p:spPr>
          <a:xfrm>
            <a:off x="6682876" y="697479"/>
            <a:ext cx="5010161" cy="3613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Московский и Владимирский построил новый каменный Кремль в Москве. Открыто вступил в борьбу   с иноземными захватчиками.</a:t>
            </a:r>
          </a:p>
          <a:p>
            <a:pPr algn="just">
              <a:buFontTx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Повёл князь войско  на берег реки Дон, в  просторное поле. Надев доспехи рядового воина, сражался со всеми в первых  рядах.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была Куликовская битва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сражение между русским войском и армией темника Золотой Орды Мамая, состоявшееся 8 сентября 1380 года на территории Куликова поля.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стали его звать «Донским».</a:t>
            </a:r>
          </a:p>
        </p:txBody>
      </p:sp>
      <p:pic>
        <p:nvPicPr>
          <p:cNvPr id="8" name="Picture 5" descr="s0099016t">
            <a:extLst>
              <a:ext uri="{FF2B5EF4-FFF2-40B4-BE49-F238E27FC236}">
                <a16:creationId xmlns:a16="http://schemas.microsoft.com/office/drawing/2014/main" id="{E9995A9F-C8FA-B933-E94F-20766088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15" y="331946"/>
            <a:ext cx="2598322" cy="34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ordenl2">
            <a:extLst>
              <a:ext uri="{FF2B5EF4-FFF2-40B4-BE49-F238E27FC236}">
                <a16:creationId xmlns:a16="http://schemas.microsoft.com/office/drawing/2014/main" id="{1B3E1E18-6D81-599F-2A4F-8BE15D919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0215" y="3751876"/>
            <a:ext cx="2447925" cy="2625725"/>
          </a:xfr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62DF44A8-0C72-CBB3-D799-E026966F9341}"/>
              </a:ext>
            </a:extLst>
          </p:cNvPr>
          <p:cNvSpPr/>
          <p:nvPr/>
        </p:nvSpPr>
        <p:spPr>
          <a:xfrm>
            <a:off x="6682876" y="4654339"/>
            <a:ext cx="4560953" cy="15240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Орден Дмитрия Донского</a:t>
            </a:r>
          </a:p>
        </p:txBody>
      </p:sp>
      <p:pic>
        <p:nvPicPr>
          <p:cNvPr id="13" name="Picture 4" descr="Donskoy%2001">
            <a:extLst>
              <a:ext uri="{FF2B5EF4-FFF2-40B4-BE49-F238E27FC236}">
                <a16:creationId xmlns:a16="http://schemas.microsoft.com/office/drawing/2014/main" id="{FF7A1461-76AD-5519-23DF-9840130F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6" y="4186821"/>
            <a:ext cx="24590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3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705DC-BB48-A710-57EB-F7A72E67B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" name="Picture 4" descr="jivopis_st590_suvorov">
            <a:extLst>
              <a:ext uri="{FF2B5EF4-FFF2-40B4-BE49-F238E27FC236}">
                <a16:creationId xmlns:a16="http://schemas.microsoft.com/office/drawing/2014/main" id="{B9D0E07B-567C-08C2-2EE1-601882ED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3" y="411388"/>
            <a:ext cx="3382962" cy="53014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CD3F107-C189-1383-DA38-F10BDF7D3A59}"/>
              </a:ext>
            </a:extLst>
          </p:cNvPr>
          <p:cNvSpPr txBox="1">
            <a:spLocks noChangeArrowheads="1"/>
          </p:cNvSpPr>
          <p:nvPr/>
        </p:nvSpPr>
        <p:spPr>
          <a:xfrm>
            <a:off x="4456846" y="438939"/>
            <a:ext cx="7197462" cy="2225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Полководец, имя которого составляет честь и славу РОССИИ!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себя прославлял,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Россию защищал.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«Тяжело в учении – легко в бою» - девиз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А.Суворова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>
              <a:lnSpc>
                <a:spcPct val="80000"/>
              </a:lnSpc>
              <a:defRPr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крас орден">
            <a:extLst>
              <a:ext uri="{FF2B5EF4-FFF2-40B4-BE49-F238E27FC236}">
                <a16:creationId xmlns:a16="http://schemas.microsoft.com/office/drawing/2014/main" id="{C6503FCA-738F-5F4C-00D0-C5FBEF0A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46" y="2898379"/>
            <a:ext cx="3720503" cy="35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6DCF41C-4A76-09F7-9C8F-48A1CCDA55BD}"/>
              </a:ext>
            </a:extLst>
          </p:cNvPr>
          <p:cNvSpPr txBox="1">
            <a:spLocks noChangeArrowheads="1"/>
          </p:cNvSpPr>
          <p:nvPr/>
        </p:nvSpPr>
        <p:spPr>
          <a:xfrm>
            <a:off x="8471497" y="5112379"/>
            <a:ext cx="3178629" cy="646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Суворова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0872D8-E365-BEBC-CCF9-AF3978F9E6B2}"/>
              </a:ext>
            </a:extLst>
          </p:cNvPr>
          <p:cNvSpPr txBox="1">
            <a:spLocks noChangeArrowheads="1"/>
          </p:cNvSpPr>
          <p:nvPr/>
        </p:nvSpPr>
        <p:spPr>
          <a:xfrm>
            <a:off x="442195" y="5759084"/>
            <a:ext cx="3720503" cy="861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Суворов</a:t>
            </a:r>
          </a:p>
        </p:txBody>
      </p:sp>
    </p:spTree>
    <p:extLst>
      <p:ext uri="{BB962C8B-B14F-4D97-AF65-F5344CB8AC3E}">
        <p14:creationId xmlns:p14="http://schemas.microsoft.com/office/powerpoint/2010/main" val="373389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C9634-A8B6-BD9B-0882-17796CB2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8" descr="орден Кутузова">
            <a:extLst>
              <a:ext uri="{FF2B5EF4-FFF2-40B4-BE49-F238E27FC236}">
                <a16:creationId xmlns:a16="http://schemas.microsoft.com/office/drawing/2014/main" id="{798B77D8-6E7F-B79F-1A14-149385E4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93" y="473155"/>
            <a:ext cx="2975905" cy="30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23C59D-876E-7CB5-3C73-77F199C2B23C}"/>
              </a:ext>
            </a:extLst>
          </p:cNvPr>
          <p:cNvSpPr/>
          <p:nvPr/>
        </p:nvSpPr>
        <p:spPr>
          <a:xfrm>
            <a:off x="4005754" y="3681900"/>
            <a:ext cx="238583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Михаила   Кутузова</a:t>
            </a:r>
          </a:p>
        </p:txBody>
      </p:sp>
      <p:pic>
        <p:nvPicPr>
          <p:cNvPr id="8" name="Picture 4" descr="kutuzov_m_i">
            <a:extLst>
              <a:ext uri="{FF2B5EF4-FFF2-40B4-BE49-F238E27FC236}">
                <a16:creationId xmlns:a16="http://schemas.microsoft.com/office/drawing/2014/main" id="{70C5800D-7CAE-1CB0-3334-30125145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1" y="448582"/>
            <a:ext cx="323596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562E0-1458-4AEA-0B4E-1C42D119AD0F}"/>
              </a:ext>
            </a:extLst>
          </p:cNvPr>
          <p:cNvSpPr txBox="1"/>
          <p:nvPr/>
        </p:nvSpPr>
        <p:spPr>
          <a:xfrm>
            <a:off x="403672" y="5118012"/>
            <a:ext cx="1135143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Мудрый, добрый, заботливый командир, полководец (выиграл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сражение).</a:t>
            </a:r>
          </a:p>
          <a:p>
            <a:pPr eaLnBrk="1" hangingPunct="1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«Нельзя загубить остаток войска. Без войска погибнет вся Россия, а с войском мы вернём Москву».</a:t>
            </a:r>
          </a:p>
        </p:txBody>
      </p:sp>
      <p:pic>
        <p:nvPicPr>
          <p:cNvPr id="11" name="Picture 5" descr="repphoto_11171_9009">
            <a:extLst>
              <a:ext uri="{FF2B5EF4-FFF2-40B4-BE49-F238E27FC236}">
                <a16:creationId xmlns:a16="http://schemas.microsoft.com/office/drawing/2014/main" id="{5E80D6D8-9187-BF56-7D8A-1FEE5A9A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5612" y="446374"/>
            <a:ext cx="2486191" cy="3323080"/>
          </a:xfrm>
          <a:prstGeom prst="rect">
            <a:avLst/>
          </a:prstGeom>
          <a:noFill/>
        </p:spPr>
      </p:pic>
      <p:pic>
        <p:nvPicPr>
          <p:cNvPr id="12" name="Picture 4" descr="кут">
            <a:extLst>
              <a:ext uri="{FF2B5EF4-FFF2-40B4-BE49-F238E27FC236}">
                <a16:creationId xmlns:a16="http://schemas.microsoft.com/office/drawing/2014/main" id="{4DCF16EA-2DAD-D698-7B03-8E005412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31" y="460457"/>
            <a:ext cx="2439437" cy="32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05E19FE7-6F3F-A9C3-4C2F-B9679379CD4F}"/>
              </a:ext>
            </a:extLst>
          </p:cNvPr>
          <p:cNvSpPr/>
          <p:nvPr/>
        </p:nvSpPr>
        <p:spPr>
          <a:xfrm>
            <a:off x="6670765" y="3917682"/>
            <a:ext cx="5084346" cy="86314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Кутузову в Москве, Петербурге</a:t>
            </a:r>
          </a:p>
        </p:txBody>
      </p:sp>
    </p:spTree>
    <p:extLst>
      <p:ext uri="{BB962C8B-B14F-4D97-AF65-F5344CB8AC3E}">
        <p14:creationId xmlns:p14="http://schemas.microsoft.com/office/powerpoint/2010/main" val="334019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C12A4-B515-72F6-3975-51F21395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F7A6BD7-30A4-FF1E-5DE8-9CD691081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2888" y="333377"/>
            <a:ext cx="9738586" cy="73777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 Отечественная война 1941-1945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8" descr="Gordeev_1">
            <a:extLst>
              <a:ext uri="{FF2B5EF4-FFF2-40B4-BE49-F238E27FC236}">
                <a16:creationId xmlns:a16="http://schemas.microsoft.com/office/drawing/2014/main" id="{D1C476E8-175E-7BF5-AF26-AB0EA2BB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7" y="1265710"/>
            <a:ext cx="7219812" cy="542543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2D9C6B-8837-88A3-3747-747CAF2E8F05}"/>
              </a:ext>
            </a:extLst>
          </p:cNvPr>
          <p:cNvSpPr/>
          <p:nvPr/>
        </p:nvSpPr>
        <p:spPr>
          <a:xfrm>
            <a:off x="8490857" y="1265710"/>
            <a:ext cx="3196045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Война, явление жестокое, страшное, но пока существуют на земле злоба, ненависть будут существовать и войны, которые наносят боевые раны людям, уносят из жизни детей, родных  и близких.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идет война, страдают все: дети, матери, солдаты. Мы не знаем, что готовит нам завтрашний день. Со слезами на глазах наш народ праздновал Победу над фашизмом и надеялся, что больше люди не будут гибнуть никогда.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4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0451AF-7DAE-78DB-ACB8-09D957D73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2" descr="C:\Documents and Settings\Ученик\Рабочий стол\5671.jpg">
            <a:extLst>
              <a:ext uri="{FF2B5EF4-FFF2-40B4-BE49-F238E27FC236}">
                <a16:creationId xmlns:a16="http://schemas.microsoft.com/office/drawing/2014/main" id="{AC8D4507-6560-AB7C-D520-364C1AC2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4" y="436971"/>
            <a:ext cx="3956050" cy="488632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3F50EF5-3944-22AE-2A7F-12EC7212C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903" y="5486650"/>
            <a:ext cx="3956051" cy="840059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Г.К.Жуков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1336-thumb">
            <a:extLst>
              <a:ext uri="{FF2B5EF4-FFF2-40B4-BE49-F238E27FC236}">
                <a16:creationId xmlns:a16="http://schemas.microsoft.com/office/drawing/2014/main" id="{498B4721-31E5-DCED-1267-45DCEE2B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89" y="2853916"/>
            <a:ext cx="2989279" cy="255744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8A2E0BB4-B3D8-5054-ABB9-0DDD8397DB76}"/>
              </a:ext>
            </a:extLst>
          </p:cNvPr>
          <p:cNvSpPr/>
          <p:nvPr/>
        </p:nvSpPr>
        <p:spPr>
          <a:xfrm>
            <a:off x="5028919" y="5519164"/>
            <a:ext cx="2856410" cy="1083367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Жукову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B7A97-6E53-A5A7-0E8A-21533CA8688D}"/>
              </a:ext>
            </a:extLst>
          </p:cNvPr>
          <p:cNvSpPr txBox="1"/>
          <p:nvPr/>
        </p:nvSpPr>
        <p:spPr>
          <a:xfrm>
            <a:off x="8270824" y="474345"/>
            <a:ext cx="3535680" cy="5909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Героев Отечества хорошо известен маршал Советского Союза Георгий Константинович Жуков.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Г.К.Жуков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командовал битвой за Москву.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декабря 1941 года под его руководством было проведено контрнаступление советских войск под Москвой. Враг был отброшен на 100-250 км от столицы.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ВОВ Жуков был на самых опасных участках фронта. Он руководил во время блокады Ленинграда.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1942 г. участвовал в контрнаступлении Сталинграда. В 1945 году принял участие в параде Победы.  </a:t>
            </a:r>
          </a:p>
        </p:txBody>
      </p:sp>
      <p:pic>
        <p:nvPicPr>
          <p:cNvPr id="12" name="Picture 7" descr="C:\Users\Алексей\Downloads\monument1.jpg">
            <a:extLst>
              <a:ext uri="{FF2B5EF4-FFF2-40B4-BE49-F238E27FC236}">
                <a16:creationId xmlns:a16="http://schemas.microsoft.com/office/drawing/2014/main" id="{E7BD4A37-709B-7FF7-1FBF-BC851D79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04" y="374394"/>
            <a:ext cx="2172040" cy="229085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Kcy;&amp;ocy;&amp;mcy;&amp;mcy;&amp;iecy;&amp;ncy;&amp;tcy;&amp;acy;&amp;rcy;&amp;icy;&amp;icy;.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795684"/>
          </a:xfrm>
          <a:prstGeom prst="rect">
            <a:avLst/>
          </a:prstGeom>
          <a:noFill/>
          <a:ln w="9525">
            <a:solidFill>
              <a:srgbClr val="481C39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0" y="2967335"/>
            <a:ext cx="41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Picture 3" descr="C:\Users\Uri\Desktop\презентация\1367943545_war42.jpg">
            <a:extLst>
              <a:ext uri="{FF2B5EF4-FFF2-40B4-BE49-F238E27FC236}">
                <a16:creationId xmlns:a16="http://schemas.microsoft.com/office/drawing/2014/main" id="{48F581A5-6610-AD15-B334-D5DAA825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46" y="2558032"/>
            <a:ext cx="4369690" cy="280174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2E11C-B149-F7DC-D9A5-0124EA0F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821" y="4471120"/>
            <a:ext cx="2882061" cy="22606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74273-661E-E721-AB6A-12245C914C4F}"/>
              </a:ext>
            </a:extLst>
          </p:cNvPr>
          <p:cNvSpPr txBox="1"/>
          <p:nvPr/>
        </p:nvSpPr>
        <p:spPr>
          <a:xfrm>
            <a:off x="5303520" y="2538823"/>
            <a:ext cx="330054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в газете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Нечетко изображены бойцы,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почти что дети,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мировой войны.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снимались перед боем —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обнимку, четверо у рва.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было небо голубое, 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зелёная трава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знает их фамилий,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них ни песен нет, ни книг.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чей-то сын и чей-то милый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чей-то первый ученик.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4925E-765D-3CF2-9F96-FE2EBDD9EF5E}"/>
              </a:ext>
            </a:extLst>
          </p:cNvPr>
          <p:cNvSpPr txBox="1"/>
          <p:nvPr/>
        </p:nvSpPr>
        <p:spPr>
          <a:xfrm>
            <a:off x="8772857" y="3152001"/>
            <a:ext cx="3300548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легли на поле боя,-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Жить начинавшие едва.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было небо голубое, 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зеленая трава. 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тот горький год неблизкий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никогда бы не смогли.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России обелиски,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души, рвутся из земли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прикрыли жизнь собою, 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начинавшие едва,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 было небо голубое,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зеленая трава.</a:t>
            </a:r>
          </a:p>
          <a:p>
            <a:pPr algn="r"/>
            <a:r>
              <a:rPr lang="ru-RU" sz="16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Р.Казакова</a:t>
            </a:r>
            <a:endParaRPr lang="ru-RU" sz="1600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04C9A-06B3-CA1E-604B-40EDD74E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353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B6B0C-2DA2-4473-3643-428CEDE6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45" y="339634"/>
            <a:ext cx="7378572" cy="61787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41A558-2A7B-3E24-BC77-0E3CD4C1B1B0}"/>
              </a:ext>
            </a:extLst>
          </p:cNvPr>
          <p:cNvSpPr/>
          <p:nvPr/>
        </p:nvSpPr>
        <p:spPr>
          <a:xfrm>
            <a:off x="9675224" y="394062"/>
            <a:ext cx="2360023" cy="6178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героям,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солдатам,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мир подарили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– в сорок пятом!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кровью и потом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Добыли победу.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молоды были, –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– уже деды.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эту победу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Вовек не забудем.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мирное небо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Сияет всем людям!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счастье и радость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на планете,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мир очень нужен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взрослым и детям!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Маслова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6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47034-8CF4-CE23-6E8A-8C4A8ACF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8349DC-26DF-7A4F-3205-E878972A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412" y="404368"/>
            <a:ext cx="3984171" cy="512407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герои войны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7DE49-1DA3-7B4C-0149-20E4483AD046}"/>
              </a:ext>
            </a:extLst>
          </p:cNvPr>
          <p:cNvSpPr txBox="1"/>
          <p:nvPr/>
        </p:nvSpPr>
        <p:spPr>
          <a:xfrm>
            <a:off x="613953" y="538652"/>
            <a:ext cx="5159829" cy="5909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олько ли взрослые могут стать героями? И только ли взрослых награждают этими наградами?</a:t>
            </a: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награждений было произведено в годы Великой Отечественной войны. Во время Великой Отечественной войны, когда Родину захватили враги, которые стали устанавливать свои порядки, диктовать правила как жить, кого убивать, грабить, угонять в плен, весь народ, все как один встали на защиту своей страны. </a:t>
            </a: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тех, кто защищал Родину, было очень много детей.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героев Великой Отечественной войны числятся дети и подростки, совершившие совсем не детские подвиги.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Четверо юных героев даже удостоены звания героя Советского Союза. Это Валя Котик, Марат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Зина Портнова, Лёня Голиков.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мы хотим вспомнить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них, потому что это и их праздник.</a:t>
            </a:r>
          </a:p>
        </p:txBody>
      </p:sp>
      <p:pic>
        <p:nvPicPr>
          <p:cNvPr id="6" name="Picture 4" descr="C:\Users\Алексей\Downloads\img6.jpg">
            <a:extLst>
              <a:ext uri="{FF2B5EF4-FFF2-40B4-BE49-F238E27FC236}">
                <a16:creationId xmlns:a16="http://schemas.microsoft.com/office/drawing/2014/main" id="{A8E5CDC2-6914-D186-0E08-FA815FA2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3" y="916775"/>
            <a:ext cx="5896309" cy="55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3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458DF-5274-568F-9DB2-6DDD0A3B9DAC}"/>
              </a:ext>
            </a:extLst>
          </p:cNvPr>
          <p:cNvSpPr txBox="1"/>
          <p:nvPr/>
        </p:nvSpPr>
        <p:spPr>
          <a:xfrm>
            <a:off x="2569028" y="228123"/>
            <a:ext cx="9448800" cy="6401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Дубинин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(Владимир Никифорович Дубинин) – пионер-герой, партизан, участник Великой Отечественной войны. Погиб в Керчи в возрасте 14 лет. Володя Дубинин – один из тех смелых подростков, которые пожертвовали своей жизнью ради спасения сотен других людей во время Великой Отечественной войны. О его подвиге стало широко известно после выхода в 1949 году повести Льва Кассиля и Макса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Поляновского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«Улица младшего сына».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Володя Дубинин, воспитанный в духе патриотизма, вместе со своими друзьями Ваней Гриценко и Толей Ковалевым стал отчаянно проситься в партизанский отряд.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отряда Александр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Зябрев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вначале долго колебался, но потом всё-таки решился взять настойчивых мальчишек в отряд. В принятии решения немаловажную роль сыграло то, что в каменоломнях было много узких проходов, где могли пролезть только дети и таким образом стать ценнейшими разведчиками.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13 ноября 1941 года прошла первая боевая операция отряда – партизаны атаковали находящийся неподалеку штаб немецких войск, информацию о местонахождении которого доставил Володя Дубинин. Им удалось уничтожить штаб и часть вражеского подразделения, но отряд потерял своего командира. Его заменил начальник штаба Семен Михайлович Лазарев. Последующие бои уже велись внутри подземных коридоров. В боях мальчишки помогали как могли – подносили боеприпасы, помогали раненым и даже в отдельных случаях подменяли их. Когда отряд, практически замурованный, остался без провианта, юные партизаны добывали для всех драгоценную воду и продовольствие.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Володя Дубинин неоднократно ходил в разведку и поставлял ценные сведения о расположении немецких частей, их численности и перемещениях. Как самый маленький он единственный мог выбираться из катакомб. К тому же по воспоминаниям свидетелей Володя обладал феноменальной памятью и за одну ходку наружу мог безошибочно запомнить численность вражеских формирований, находящихся в абсолютно разных местах.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Зимой 1941 года в одной из вылазок Володя Дубинин узнал, что немцы собираются затопить катакомбы. За несколько часов до начала карательной операции он, рискуя жизнью, среди бела дня, фактически на глазах противника проник в каменоломни и предупредил товарищей. Партизаны спешно соорудили систему плотин и избежали гибели. Этот эпизод в военной биографии Володи трудно переоценить. Благодаря его наблюдательности, расторопности и смелости более ста человек остались живы и продолжили борьбу за освобождение родины</a:t>
            </a:r>
            <a:r>
              <a:rPr lang="ru-RU" dirty="0"/>
              <a:t>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 января 1942 года Володя Дубинин вместе с четырьмя сапёрами подорвался на мине. Посмертно Володя Дубинин за совершённые подвиги был награждён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Красного Знамени.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Имя Володи Дубинина было всем знакомо в советское время – в честь него называли улицы, площади и населённые пункты.</a:t>
            </a:r>
          </a:p>
        </p:txBody>
      </p:sp>
      <p:pic>
        <p:nvPicPr>
          <p:cNvPr id="3074" name="Picture 2" descr="Владимир Никифорович Дубинин">
            <a:extLst>
              <a:ext uri="{FF2B5EF4-FFF2-40B4-BE49-F238E27FC236}">
                <a16:creationId xmlns:a16="http://schemas.microsoft.com/office/drawing/2014/main" id="{0133027E-61CF-3BDE-D71A-397B8E5F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5" y="339920"/>
            <a:ext cx="1965898" cy="285612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4C313-EE6E-4317-EB12-E95367CA8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3596640"/>
            <a:ext cx="2090057" cy="303323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378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B1E85-40C1-5199-E0C4-AD023A85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55641-9595-C405-27BF-7136967DBB32}"/>
              </a:ext>
            </a:extLst>
          </p:cNvPr>
          <p:cNvSpPr txBox="1"/>
          <p:nvPr/>
        </p:nvSpPr>
        <p:spPr>
          <a:xfrm>
            <a:off x="396240" y="458956"/>
            <a:ext cx="11399520" cy="594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 fontAlgn="base"/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праздника «День героев Отечества».</a:t>
            </a: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патриотических чувств через знакомство с историей праздника «День героев Отечества» и формирование образа героя.</a:t>
            </a:r>
          </a:p>
          <a:p>
            <a:pPr algn="l" fontAlgn="base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 fontAlgn="base"/>
            <a:r>
              <a:rPr lang="ru-RU" sz="2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   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праздника и героями нашей Родины.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потребности знать историю своей Родины, своего края, ее памятные даты.</a:t>
            </a:r>
          </a:p>
          <a:p>
            <a:pPr algn="l" fontAlgn="base"/>
            <a:r>
              <a:rPr lang="ru-RU" sz="2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   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положительный настрой к активной познавательной деятельности.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интерес, потребность быть достойным славы отцов и дедов.</a:t>
            </a:r>
          </a:p>
          <a:p>
            <a:pPr algn="l" fontAlgn="base"/>
            <a:r>
              <a:rPr lang="ru-RU" sz="2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 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уважение к героям своей Родины.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людям, чье служение Отечеству – пример мужества и доблести.</a:t>
            </a: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v"/>
            </a:pPr>
            <a:endParaRPr lang="ru-RU" sz="20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6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222">
            <a:extLst>
              <a:ext uri="{FF2B5EF4-FFF2-40B4-BE49-F238E27FC236}">
                <a16:creationId xmlns:a16="http://schemas.microsoft.com/office/drawing/2014/main" id="{70C40E5D-890B-B346-60E5-1DB89911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" y="383233"/>
            <a:ext cx="4392488" cy="2879154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Ирина\Рабочий стол\день героя россии\афганистан\rO90BaVBA0E.jpg">
            <a:extLst>
              <a:ext uri="{FF2B5EF4-FFF2-40B4-BE49-F238E27FC236}">
                <a16:creationId xmlns:a16="http://schemas.microsoft.com/office/drawing/2014/main" id="{114C939F-67A3-C203-CE96-BCA491B3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6125" y="274638"/>
            <a:ext cx="4248472" cy="3096344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3" descr="C:\Documents and Settings\Ирина\Рабочий стол\день героя россии\афганистан\s1200 (1).jpg">
            <a:extLst>
              <a:ext uri="{FF2B5EF4-FFF2-40B4-BE49-F238E27FC236}">
                <a16:creationId xmlns:a16="http://schemas.microsoft.com/office/drawing/2014/main" id="{C658BBF7-7865-2CD3-8CB6-FE77F84D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25" y="3487019"/>
            <a:ext cx="4320480" cy="314096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3F22858-23A8-0354-319E-57023EABB5B7}"/>
              </a:ext>
            </a:extLst>
          </p:cNvPr>
          <p:cNvSpPr txBox="1">
            <a:spLocks noChangeArrowheads="1"/>
          </p:cNvSpPr>
          <p:nvPr/>
        </p:nvSpPr>
        <p:spPr>
          <a:xfrm>
            <a:off x="4634633" y="230013"/>
            <a:ext cx="2922734" cy="562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Афганистан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149145-567F-022E-8210-8F1292470A10}"/>
              </a:ext>
            </a:extLst>
          </p:cNvPr>
          <p:cNvSpPr/>
          <p:nvPr/>
        </p:nvSpPr>
        <p:spPr>
          <a:xfrm>
            <a:off x="316836" y="3626342"/>
            <a:ext cx="4065591" cy="2862322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1979 году – наша новая боль – Афганистан.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1989 год. Мы опять искренне радуемся выводу наших войск из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Афгана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снова надеемся, что никогда больше не будут страдать матери  о погибших своих сыновьях, но 1994 год – новая беда: Чечня…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 и снова беда постучалась в наш дом. Украина…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3DE1D-85F6-3B98-C55E-65B9A1719CD4}"/>
              </a:ext>
            </a:extLst>
          </p:cNvPr>
          <p:cNvSpPr txBox="1"/>
          <p:nvPr/>
        </p:nvSpPr>
        <p:spPr>
          <a:xfrm>
            <a:off x="4761565" y="995676"/>
            <a:ext cx="2668870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Эхо афганской войны, продолжавшейся десять лет (1979—1989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и сейчас тревожит наши умы и сердца. В современную историю она вошла драматической страницей. Не утихает боль тех, чьи родные и близкие уже никогда не вернутся домой. И долго ещё поколение, получившее название «афганцев», будет нести в своих сердцах, в своих мыслях и в своих деяниях скорбную память о тех трагических событиях.</a:t>
            </a:r>
          </a:p>
        </p:txBody>
      </p:sp>
    </p:spTree>
    <p:extLst>
      <p:ext uri="{BB962C8B-B14F-4D97-AF65-F5344CB8AC3E}">
        <p14:creationId xmlns:p14="http://schemas.microsoft.com/office/powerpoint/2010/main" val="342158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1CE9C-4934-AE8E-5E1B-D70B8D5A2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4" descr="4">
            <a:extLst>
              <a:ext uri="{FF2B5EF4-FFF2-40B4-BE49-F238E27FC236}">
                <a16:creationId xmlns:a16="http://schemas.microsoft.com/office/drawing/2014/main" id="{06B599E6-F8D5-404E-DA27-5C9CB037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" y="3505683"/>
            <a:ext cx="48244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3ч">
            <a:extLst>
              <a:ext uri="{FF2B5EF4-FFF2-40B4-BE49-F238E27FC236}">
                <a16:creationId xmlns:a16="http://schemas.microsoft.com/office/drawing/2014/main" id="{EE99DA92-E38E-D48C-6141-434132BE7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" y="549898"/>
            <a:ext cx="51069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untitled">
            <a:extLst>
              <a:ext uri="{FF2B5EF4-FFF2-40B4-BE49-F238E27FC236}">
                <a16:creationId xmlns:a16="http://schemas.microsoft.com/office/drawing/2014/main" id="{668023B6-AD5A-E925-0D92-246B4040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13" y="355986"/>
            <a:ext cx="4762500" cy="29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4BE4FD0-56D6-97A1-6E5F-402541A0F02C}"/>
              </a:ext>
            </a:extLst>
          </p:cNvPr>
          <p:cNvSpPr txBox="1">
            <a:spLocks noChangeArrowheads="1"/>
          </p:cNvSpPr>
          <p:nvPr/>
        </p:nvSpPr>
        <p:spPr>
          <a:xfrm>
            <a:off x="1437209" y="355986"/>
            <a:ext cx="6518366" cy="66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Чечня – наша боль и скорбь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63F255-5685-F783-B7E1-F234DD69ED2F}"/>
              </a:ext>
            </a:extLst>
          </p:cNvPr>
          <p:cNvSpPr txBox="1"/>
          <p:nvPr/>
        </p:nvSpPr>
        <p:spPr>
          <a:xfrm>
            <a:off x="5439116" y="2581770"/>
            <a:ext cx="3581527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Рындин –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узловчанин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Российской Федерации 25 августа 1995 года за мужество и героизм, проявленные при выполнении служебного долга в Чечне  лейтенанту Рындину Евгению Юрьевичу присвоено звание Героя Российской Федерации. Награжден медалью «Золотая звезда» посмертно. Ему было всего 23 года.</a:t>
            </a:r>
          </a:p>
          <a:p>
            <a:pPr algn="just"/>
            <a:r>
              <a:rPr lang="ru-RU" b="1" dirty="0">
                <a:solidFill>
                  <a:srgbClr val="3C3C3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Узловой именем Героя назван улица.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A3377F-324E-029A-0109-C52CEA4A1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22" y="3517449"/>
            <a:ext cx="2250433" cy="295460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723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111EF-66D1-AC0A-D8C6-D1E63CEB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C9BA0BF-E951-F2B4-9F22-3AC062E3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102" y="394645"/>
            <a:ext cx="5987143" cy="515863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на защите Сирии</a:t>
            </a:r>
          </a:p>
        </p:txBody>
      </p:sp>
      <p:pic>
        <p:nvPicPr>
          <p:cNvPr id="6" name="Picture 3" descr="C:\Documents and Settings\Ирина\Рабочий стол\день героя россии\сирия\Unknown-72.jpeg">
            <a:extLst>
              <a:ext uri="{FF2B5EF4-FFF2-40B4-BE49-F238E27FC236}">
                <a16:creationId xmlns:a16="http://schemas.microsoft.com/office/drawing/2014/main" id="{FC82680B-A328-5931-1C2B-7D6557C0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03512" y="1215308"/>
            <a:ext cx="4392488" cy="286831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7" name="Picture 2" descr="C:\Documents and Settings\Ирина\Рабочий стол\день героя россии\сирия\1572939381_bc4j2sqwpgi.jpg">
            <a:extLst>
              <a:ext uri="{FF2B5EF4-FFF2-40B4-BE49-F238E27FC236}">
                <a16:creationId xmlns:a16="http://schemas.microsoft.com/office/drawing/2014/main" id="{455041E9-4007-FD5E-8F55-BA82B033C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4243" y="1240447"/>
            <a:ext cx="4401921" cy="286831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8" name="Picture 5" descr="C:\Documents and Settings\Ирина\Рабочий стол\день героя россии\сирия\3193d6155aa946df2c1482284ce66d25_ce_1280x854x0x0_fitted_1260x700.jpg">
            <a:extLst>
              <a:ext uri="{FF2B5EF4-FFF2-40B4-BE49-F238E27FC236}">
                <a16:creationId xmlns:a16="http://schemas.microsoft.com/office/drawing/2014/main" id="{E7E98A87-6084-257B-BA19-DE356029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185" y="3864771"/>
            <a:ext cx="4146218" cy="2709767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4" descr="C:\Documents and Settings\Ирина\Рабочий стол\день героя россии\сирия\image437017_cebe31cf4189b3c76535ac49092227d3.jpg">
            <a:extLst>
              <a:ext uri="{FF2B5EF4-FFF2-40B4-BE49-F238E27FC236}">
                <a16:creationId xmlns:a16="http://schemas.microsoft.com/office/drawing/2014/main" id="{FD0DDDB5-02A9-654D-FB80-CBC6C985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94915" y="3777756"/>
            <a:ext cx="3723900" cy="286831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88E65B0-97B0-45D6-7195-07C2A1E39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59" y="4083619"/>
            <a:ext cx="1481138" cy="24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4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22D77-FD97-19F5-3628-1EEB4C202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0080FC-0E38-E558-9626-1ED949CAC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5183" y="331522"/>
            <a:ext cx="9220200" cy="65377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Герои наших дней – защитники Отечества</a:t>
            </a:r>
          </a:p>
        </p:txBody>
      </p:sp>
      <p:pic>
        <p:nvPicPr>
          <p:cNvPr id="6" name="Picture 4" descr="phoca_thumb_l_a_5101">
            <a:extLst>
              <a:ext uri="{FF2B5EF4-FFF2-40B4-BE49-F238E27FC236}">
                <a16:creationId xmlns:a16="http://schemas.microsoft.com/office/drawing/2014/main" id="{6947D0E6-3DBE-7577-7D60-850555A6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5" y="1045030"/>
            <a:ext cx="4600248" cy="29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Мама\Мои документы\Мои рисунки\Russian_paratroopers_9_may_2005_a.jpg">
            <a:extLst>
              <a:ext uri="{FF2B5EF4-FFF2-40B4-BE49-F238E27FC236}">
                <a16:creationId xmlns:a16="http://schemas.microsoft.com/office/drawing/2014/main" id="{75B11F4D-C020-180F-CE4A-D5396F12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2" y="1132659"/>
            <a:ext cx="4014650" cy="30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1E246-5BEA-131B-D8D1-33F1E6CA62D6}"/>
              </a:ext>
            </a:extLst>
          </p:cNvPr>
          <p:cNvSpPr txBox="1"/>
          <p:nvPr/>
        </p:nvSpPr>
        <p:spPr>
          <a:xfrm>
            <a:off x="4760112" y="1156171"/>
            <a:ext cx="3327042" cy="2816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Узловой увековечили память погибших участников СВО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Открытие именной мемориальной доски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возле памятника воинам-интернационалистам «Чёрный тюльпан» Роману Кондратьеву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Евгению Денисову и Дмитрию Козлову, погибшим при исполнении воинского долга.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68834-F1C4-DC79-1365-74016101A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8" y="4023902"/>
            <a:ext cx="4420477" cy="259718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02C8B3-FE9F-6F1F-733C-0F8E80939F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9" y="4256066"/>
            <a:ext cx="3153356" cy="236501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835E3F-B68D-BAC2-F7D7-45DCB8074DBE}"/>
              </a:ext>
            </a:extLst>
          </p:cNvPr>
          <p:cNvSpPr txBox="1"/>
          <p:nvPr/>
        </p:nvSpPr>
        <p:spPr>
          <a:xfrm>
            <a:off x="4960413" y="4189851"/>
            <a:ext cx="2991394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Проявляя беспримерное мужество и отвагу, российские военнослужащие спасают жизни своих товарищей, военную технику и аппаратуру, а также успешно отбивают атаки националистов, развивая при этом контрнаступление.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DA5AB1-CCE8-37EB-9254-7EE7D34A4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56768D-DA36-FD3E-7E6D-AB4DB941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02" y="385177"/>
            <a:ext cx="6135189" cy="654032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Мирные профессии героев</a:t>
            </a:r>
          </a:p>
        </p:txBody>
      </p:sp>
      <p:pic>
        <p:nvPicPr>
          <p:cNvPr id="6" name="Picture 2" descr="G:\кате распечатать\4 штуки на А 4\105023353-team-of-surgeons-operating-in-the-hospital.jpg">
            <a:extLst>
              <a:ext uri="{FF2B5EF4-FFF2-40B4-BE49-F238E27FC236}">
                <a16:creationId xmlns:a16="http://schemas.microsoft.com/office/drawing/2014/main" id="{1626DF8A-E2BB-4F2A-9985-7F072C5102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3869" y="3997812"/>
            <a:ext cx="4214842" cy="264261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4" descr="G:\кате распечатать\4 штуки на А 4\d0e1af7c031706679188f27a7558e442.jpg">
            <a:extLst>
              <a:ext uri="{FF2B5EF4-FFF2-40B4-BE49-F238E27FC236}">
                <a16:creationId xmlns:a16="http://schemas.microsoft.com/office/drawing/2014/main" id="{030A64F1-283B-C01A-E642-2D68D7C5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827" y="712193"/>
            <a:ext cx="4757270" cy="29336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5" descr="G:\кате распечатать\4 штуки на А 4\gagarin2-rz.gif">
            <a:extLst>
              <a:ext uri="{FF2B5EF4-FFF2-40B4-BE49-F238E27FC236}">
                <a16:creationId xmlns:a16="http://schemas.microsoft.com/office/drawing/2014/main" id="{AE4799AD-C76B-C6C9-DCDC-3CFF3DF4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015" y="3844791"/>
            <a:ext cx="2066925" cy="2857500"/>
          </a:xfrm>
          <a:prstGeom prst="rect">
            <a:avLst/>
          </a:prstGeom>
          <a:noFill/>
        </p:spPr>
      </p:pic>
      <p:pic>
        <p:nvPicPr>
          <p:cNvPr id="9" name="Picture 6" descr="G:\кате распечатать\4 штуки на А 4\474922341eec00df88af56161ba58dd5.jpg">
            <a:extLst>
              <a:ext uri="{FF2B5EF4-FFF2-40B4-BE49-F238E27FC236}">
                <a16:creationId xmlns:a16="http://schemas.microsoft.com/office/drawing/2014/main" id="{8B17EB5D-ECBA-56D7-D33A-7F06DFF1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33641" y="3983021"/>
            <a:ext cx="4396344" cy="258103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0405C-C268-40F6-5537-00CA476982F4}"/>
              </a:ext>
            </a:extLst>
          </p:cNvPr>
          <p:cNvSpPr txBox="1"/>
          <p:nvPr/>
        </p:nvSpPr>
        <p:spPr>
          <a:xfrm>
            <a:off x="338925" y="1194918"/>
            <a:ext cx="6096000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– это не только солдат.  Настоящие подвиги могут совершать обыкновенные люди, не оставшиеся равнодушными к чужому горю.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Родина, Россия – страна героическая. Какие бы враги нам не бросали вызов, мы выстояли. Мы должны знать, помнить и чествовать героев нашей страны.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же сегодня, ребята, мы будем с вами жить и учиться быть достойными памяти своих замечательных дедов, отцов и ровесников.</a:t>
            </a:r>
          </a:p>
        </p:txBody>
      </p:sp>
    </p:spTree>
    <p:extLst>
      <p:ext uri="{BB962C8B-B14F-4D97-AF65-F5344CB8AC3E}">
        <p14:creationId xmlns:p14="http://schemas.microsoft.com/office/powerpoint/2010/main" val="399553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30 апреля в России отмечают День пожарной охраны.  Профессия пожарного считается одной из самых опасных из ныне существующих.-2">
            <a:extLst>
              <a:ext uri="{FF2B5EF4-FFF2-40B4-BE49-F238E27FC236}">
                <a16:creationId xmlns:a16="http://schemas.microsoft.com/office/drawing/2014/main" id="{E476FE07-2451-3019-F559-EF942842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4" y="657269"/>
            <a:ext cx="1946637" cy="269707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8DC76-FD8A-1E28-8E40-759B64E71B0D}"/>
              </a:ext>
            </a:extLst>
          </p:cNvPr>
          <p:cNvSpPr txBox="1"/>
          <p:nvPr/>
        </p:nvSpPr>
        <p:spPr>
          <a:xfrm>
            <a:off x="418011" y="3607163"/>
            <a:ext cx="2586444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 августа 2000 года возглавил операцию по сдерживанию огня при пожаре на Останкинской телебашне, благодаря чему удалось эвакуировать и спасти более 300 человек.</a:t>
            </a:r>
          </a:p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Арсюков погиб при тушении пожара 27 августа 2000 года.</a:t>
            </a:r>
          </a:p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Мужества полковник внутренней службы Арсюков В.И. награжден посмертно.</a:t>
            </a:r>
          </a:p>
        </p:txBody>
      </p:sp>
      <p:pic>
        <p:nvPicPr>
          <p:cNvPr id="1028" name="Picture 4" descr="   30 апреля в России отмечают День пожарной охраны.  Профессия пожарного считается одной из самых опасных из ныне существующих.-3">
            <a:extLst>
              <a:ext uri="{FF2B5EF4-FFF2-40B4-BE49-F238E27FC236}">
                <a16:creationId xmlns:a16="http://schemas.microsoft.com/office/drawing/2014/main" id="{0453810F-D9C9-975B-42ED-16EB93A8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74" y="619894"/>
            <a:ext cx="1798048" cy="269707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A94C6-8444-9410-C2CF-F54186CDF5C6}"/>
              </a:ext>
            </a:extLst>
          </p:cNvPr>
          <p:cNvSpPr txBox="1"/>
          <p:nvPr/>
        </p:nvSpPr>
        <p:spPr>
          <a:xfrm>
            <a:off x="3234078" y="3566325"/>
            <a:ext cx="2438399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2004 года участвовал в операции по спасению детей при захвате заложников в г. Беслан Республики Северная Осетии – Алания, совершенном террористами в школе утром 1 сентября.</a:t>
            </a:r>
          </a:p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Погиб при исполнении служебного долга, спасая детей во время террористического акта в Беслане.</a:t>
            </a:r>
          </a:p>
        </p:txBody>
      </p:sp>
      <p:pic>
        <p:nvPicPr>
          <p:cNvPr id="1030" name="Picture 6" descr="   30 апреля в России отмечают День пожарной охраны.  Профессия пожарного считается одной из самых опасных из ныне существующих.-7">
            <a:extLst>
              <a:ext uri="{FF2B5EF4-FFF2-40B4-BE49-F238E27FC236}">
                <a16:creationId xmlns:a16="http://schemas.microsoft.com/office/drawing/2014/main" id="{96182FF3-2609-C5F3-FC6E-94E43E48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27" y="671880"/>
            <a:ext cx="1905000" cy="2695575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FC36A-9473-F2B6-B888-A25F91E05BBA}"/>
              </a:ext>
            </a:extLst>
          </p:cNvPr>
          <p:cNvSpPr txBox="1"/>
          <p:nvPr/>
        </p:nvSpPr>
        <p:spPr>
          <a:xfrm>
            <a:off x="5902100" y="3545448"/>
            <a:ext cx="2789054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Чернышёв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тушил пожар в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5-этажного дома. Он лично вывел на улицу группу людей, а затем вернулся в здание. По рации он сообщил, что у него заканчивается кислород в дыхательном аппарате. Внезапно обрушилась кровля.</a:t>
            </a:r>
          </a:p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Николаевич погиб под её обломками.</a:t>
            </a:r>
          </a:p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Героя России Евгений Николаевич получил посмертно.</a:t>
            </a:r>
          </a:p>
        </p:txBody>
      </p:sp>
      <p:pic>
        <p:nvPicPr>
          <p:cNvPr id="1032" name="Picture 8" descr="   30 апреля в России отмечают День пожарной охраны.  Профессия пожарного считается одной из самых опасных из ныне существующих.-10">
            <a:extLst>
              <a:ext uri="{FF2B5EF4-FFF2-40B4-BE49-F238E27FC236}">
                <a16:creationId xmlns:a16="http://schemas.microsoft.com/office/drawing/2014/main" id="{81D04EF9-306A-2072-303A-4D6F4BE2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6" y="645033"/>
            <a:ext cx="1965189" cy="267053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04591-D473-417F-776F-84498FF9D307}"/>
              </a:ext>
            </a:extLst>
          </p:cNvPr>
          <p:cNvSpPr txBox="1"/>
          <p:nvPr/>
        </p:nvSpPr>
        <p:spPr>
          <a:xfrm>
            <a:off x="8947789" y="3384590"/>
            <a:ext cx="2960914" cy="3323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выдающихся женщин-пожарных была Вера Иосифовна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Скрында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Вера Иосифовна была смелой, инициативной, требовательной к себе и к другим, хороший организатор, знающий и все время пополняющий свои знания пожарный.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аграждена медалями: «За отвагу», «За оборону Ленинграда», «За победу над Германией» и другими государственными и ведомственными знаками отличия.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EEB98-16FE-19E4-470B-2A4E04BDDA53}"/>
              </a:ext>
            </a:extLst>
          </p:cNvPr>
          <p:cNvSpPr txBox="1"/>
          <p:nvPr/>
        </p:nvSpPr>
        <p:spPr>
          <a:xfrm>
            <a:off x="705395" y="80932"/>
            <a:ext cx="10715034" cy="36933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герои – необыкновенные люди среди нас. Профессия пожарного считается одной из самых опасных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18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C1FDD5-436B-0108-D523-669A47A7819E}"/>
              </a:ext>
            </a:extLst>
          </p:cNvPr>
          <p:cNvSpPr/>
          <p:nvPr/>
        </p:nvSpPr>
        <p:spPr>
          <a:xfrm>
            <a:off x="452846" y="156755"/>
            <a:ext cx="11382103" cy="5399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 российских космонавтов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9666B-9DE6-CB8C-6FF7-F2F0A683F8EB}"/>
              </a:ext>
            </a:extLst>
          </p:cNvPr>
          <p:cNvSpPr txBox="1"/>
          <p:nvPr/>
        </p:nvSpPr>
        <p:spPr>
          <a:xfrm>
            <a:off x="304800" y="3654257"/>
            <a:ext cx="2394857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Юрий Гагарин – первый космонавт.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 пример доказал, что человек может выжить в космосе и благополучно вернуться на Землю. К тому же, отважиться сделать первый шаг в абсолютную неизвестность может лишь настоящий герой.</a:t>
            </a:r>
          </a:p>
        </p:txBody>
      </p:sp>
      <p:pic>
        <p:nvPicPr>
          <p:cNvPr id="1026" name="Picture 2" descr="Первый человек в космосе">
            <a:extLst>
              <a:ext uri="{FF2B5EF4-FFF2-40B4-BE49-F238E27FC236}">
                <a16:creationId xmlns:a16="http://schemas.microsoft.com/office/drawing/2014/main" id="{97DE2EC1-4135-F403-46E0-809B557F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0507"/>
            <a:ext cx="2954383" cy="224849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8C517-2B8C-164E-87C1-FEC8B3D95AFC}"/>
              </a:ext>
            </a:extLst>
          </p:cNvPr>
          <p:cNvSpPr txBox="1"/>
          <p:nvPr/>
        </p:nvSpPr>
        <p:spPr>
          <a:xfrm>
            <a:off x="2969623" y="3722700"/>
            <a:ext cx="268224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Терешкова Первая женщина-космонавт и величайшая женщина XX века.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ервая женщина в космосе">
            <a:extLst>
              <a:ext uri="{FF2B5EF4-FFF2-40B4-BE49-F238E27FC236}">
                <a16:creationId xmlns:a16="http://schemas.microsoft.com/office/drawing/2014/main" id="{27D85FF4-F9B9-B07E-7DC2-EFBC7F67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19" y="1229089"/>
            <a:ext cx="2513152" cy="215132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0A43A0-330D-A5A3-7D9D-6A5D37FA8674}"/>
              </a:ext>
            </a:extLst>
          </p:cNvPr>
          <p:cNvSpPr txBox="1"/>
          <p:nvPr/>
        </p:nvSpPr>
        <p:spPr>
          <a:xfrm>
            <a:off x="5921829" y="3654257"/>
            <a:ext cx="2682240" cy="30777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Леонов 18 марта 1965 года корабль «Восход-2», пилотируемый Алексеем Леоновым и Павлом Беляевым, вышел на орбиту Земли. Когда корабль достиг заданной точки, Леонов покинул корабль, став первым в истории человеком, вышедшим в открытый космос</a:t>
            </a:r>
            <a:r>
              <a:rPr lang="ru-RU" b="0" i="0" dirty="0">
                <a:solidFill>
                  <a:srgbClr val="333333"/>
                </a:solidFill>
                <a:effectLst/>
                <a:latin typeface="ui-sans-serif"/>
              </a:rPr>
              <a:t>.</a:t>
            </a:r>
            <a:endParaRPr lang="ru-RU" dirty="0"/>
          </a:p>
        </p:txBody>
      </p:sp>
      <p:pic>
        <p:nvPicPr>
          <p:cNvPr id="1030" name="Picture 6" descr="Исторический момент">
            <a:extLst>
              <a:ext uri="{FF2B5EF4-FFF2-40B4-BE49-F238E27FC236}">
                <a16:creationId xmlns:a16="http://schemas.microsoft.com/office/drawing/2014/main" id="{7C16BE6E-1F05-644C-5B83-63C75525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377072"/>
            <a:ext cx="2825865" cy="166524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82B053-BBC9-5DDC-481B-60897DD8011F}"/>
              </a:ext>
            </a:extLst>
          </p:cNvPr>
          <p:cNvSpPr txBox="1"/>
          <p:nvPr/>
        </p:nvSpPr>
        <p:spPr>
          <a:xfrm>
            <a:off x="8932819" y="3192593"/>
            <a:ext cx="310896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Крикалев Этот человек – абсолютный лидер планеты по суммарному времени пребывания в космосе. Сергей принял участие в шести стартах и провел за пределами планеты 803 дня. За первые две вылазки с Земли космонавт пробыл на орбитальной станции «Мир» больше года, произведя за этот период 7 выходов в открытый космос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i-sans-serif"/>
              </a:rPr>
              <a:t>.</a:t>
            </a:r>
          </a:p>
          <a:p>
            <a:pPr algn="just"/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Удостоин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звания Героя РФ.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Рекордсмен по времени, проведенному в космосе">
            <a:extLst>
              <a:ext uri="{FF2B5EF4-FFF2-40B4-BE49-F238E27FC236}">
                <a16:creationId xmlns:a16="http://schemas.microsoft.com/office/drawing/2014/main" id="{110C0523-1E08-F8F1-182F-8D30F621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82" y="1377071"/>
            <a:ext cx="2825867" cy="166524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5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A95766-91C8-0557-F1AC-2224A5676AA9}"/>
              </a:ext>
            </a:extLst>
          </p:cNvPr>
          <p:cNvSpPr/>
          <p:nvPr/>
        </p:nvSpPr>
        <p:spPr>
          <a:xfrm>
            <a:off x="452846" y="156755"/>
            <a:ext cx="11382103" cy="5399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 героев медицины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3D6AC-6C9D-7BBC-A19B-D489A5612F6C}"/>
              </a:ext>
            </a:extLst>
          </p:cNvPr>
          <p:cNvSpPr txBox="1"/>
          <p:nvPr/>
        </p:nvSpPr>
        <p:spPr>
          <a:xfrm>
            <a:off x="235130" y="3062461"/>
            <a:ext cx="3222171" cy="3570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Михайлович Рошаль, детский </a:t>
            </a:r>
            <a:r>
              <a:rPr lang="ru-RU" sz="1400" b="1" i="0" u="none" strike="noStrike" dirty="0">
                <a:solidFill>
                  <a:srgbClr val="4462F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врач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хирург и общественный деятель сделал для людей очень многое. Не даром носит он солнечное звание «Детский доктор мира».</a:t>
            </a:r>
          </a:p>
          <a:p>
            <a:pPr algn="just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Рошаль спасал детей после катастрофического землетрясения в армянском Спитаке,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 спасать маленьких жертв землетрясений из Афганистана, Японии и Египта, затем — Турции и Индии. Помогал детям, пострадавшим во время военных действий в Ираке, Чечне и Югославии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В лапы террористов: Леонид Рошаль Источник: cdn.fishki.net">
            <a:extLst>
              <a:ext uri="{FF2B5EF4-FFF2-40B4-BE49-F238E27FC236}">
                <a16:creationId xmlns:a16="http://schemas.microsoft.com/office/drawing/2014/main" id="{6815AEF2-22E0-93F4-E17C-0C12D8B6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8" y="1043521"/>
            <a:ext cx="2613524" cy="174322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27E94B-52B8-030C-558E-74E8FFE3859F}"/>
              </a:ext>
            </a:extLst>
          </p:cNvPr>
          <p:cNvSpPr txBox="1"/>
          <p:nvPr/>
        </p:nvSpPr>
        <p:spPr>
          <a:xfrm>
            <a:off x="3752530" y="3135466"/>
            <a:ext cx="2751908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Юрий Воробьев.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ирург. «Разминировал» раненого солдата, у которого в груди застряла граната, боевой снаряд, причем на взводе. Одно неосторожное движение - и весь госпиталь мог бы погибнуть.  За свой подвиг он получил орден Красного Знамени.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4C49C-9DDD-3C93-7D35-1E9F19515D59}"/>
              </a:ext>
            </a:extLst>
          </p:cNvPr>
          <p:cNvSpPr txBox="1"/>
          <p:nvPr/>
        </p:nvSpPr>
        <p:spPr>
          <a:xfrm>
            <a:off x="6923323" y="2993183"/>
            <a:ext cx="2420978" cy="3293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 2020 года россияне назвали врачей и медработников, которые во время пандемии </a:t>
            </a:r>
            <a:r>
              <a:rPr lang="ru-RU" sz="1600" b="1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есь год  практически жили в больницах. Можно только гордиться мужеством этих людей</a:t>
            </a:r>
            <a:r>
              <a:rPr lang="ru-RU" sz="1600" b="1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лавной победой — изобретение вакцины от коронавируса.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Ангелы-спасители в погонах">
            <a:extLst>
              <a:ext uri="{FF2B5EF4-FFF2-40B4-BE49-F238E27FC236}">
                <a16:creationId xmlns:a16="http://schemas.microsoft.com/office/drawing/2014/main" id="{909FCED7-7E6D-F30E-F129-54DA4830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72" y="1007963"/>
            <a:ext cx="2420978" cy="174322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2C4B0B-CFE8-7FCA-54A1-685E833C8A86}"/>
              </a:ext>
            </a:extLst>
          </p:cNvPr>
          <p:cNvSpPr txBox="1"/>
          <p:nvPr/>
        </p:nvSpPr>
        <p:spPr>
          <a:xfrm>
            <a:off x="9692640" y="2943109"/>
            <a:ext cx="2420977" cy="3754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ельдшер хирургического отделения медицинской роты Екатерина Иванова и лейтенант Мария Мирошниченко. Девушки-медики, спасают раненых солдат на Украине, участвующих в СВО. Сергей Шойгу лично вручил героиням медицинской службы медали «За отвагу». Девушки отмечают, что это очень уважаемая в армейской среде медаль. Еще бы! Ведь ее дают за личный подвиг.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3CF7B49B-BFFB-E7CC-DB84-32BF7CDA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7" y="1117365"/>
            <a:ext cx="2682240" cy="159742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1A3E648-67D1-68A6-FB5B-AC88EC73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8" y="1117365"/>
            <a:ext cx="2839863" cy="159742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78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CFD405-3EDB-DB88-444C-B297CAB9F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Picture 2" descr="C:\Documents and Settings\Admin\Рабочий стол\05S0147.bmp">
            <a:extLst>
              <a:ext uri="{FF2B5EF4-FFF2-40B4-BE49-F238E27FC236}">
                <a16:creationId xmlns:a16="http://schemas.microsoft.com/office/drawing/2014/main" id="{EF6F6E4A-E7F6-D006-C8B2-20103E5D1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875" y="461077"/>
            <a:ext cx="1574544" cy="2578736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2FD977-0B68-557C-A859-B39670717450}"/>
              </a:ext>
            </a:extLst>
          </p:cNvPr>
          <p:cNvSpPr/>
          <p:nvPr/>
        </p:nvSpPr>
        <p:spPr>
          <a:xfrm>
            <a:off x="522780" y="3258900"/>
            <a:ext cx="320475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</a:t>
            </a:r>
            <a:endParaRPr lang="ru-RU" sz="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ero of the Russian Federation medal.png">
            <a:extLst>
              <a:ext uri="{FF2B5EF4-FFF2-40B4-BE49-F238E27FC236}">
                <a16:creationId xmlns:a16="http://schemas.microsoft.com/office/drawing/2014/main" id="{88FB493B-BD18-9FD7-EF6E-AE86BA5F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53" y="671432"/>
            <a:ext cx="1381654" cy="27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F48B36-BF75-18DB-7262-D1B0B5E0B358}"/>
              </a:ext>
            </a:extLst>
          </p:cNvPr>
          <p:cNvSpPr/>
          <p:nvPr/>
        </p:nvSpPr>
        <p:spPr>
          <a:xfrm>
            <a:off x="9178837" y="3514286"/>
            <a:ext cx="249038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– Золотая звезда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Российской Федерации</a:t>
            </a:r>
            <a:endParaRPr lang="ru-RU" sz="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C57D7E-52AD-D4B0-F3AF-996C9516D00E}"/>
              </a:ext>
            </a:extLst>
          </p:cNvPr>
          <p:cNvSpPr/>
          <p:nvPr/>
        </p:nvSpPr>
        <p:spPr>
          <a:xfrm>
            <a:off x="1112495" y="4904618"/>
            <a:ext cx="1013897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 Российской Федерации </a:t>
            </a:r>
            <a:r>
              <a:rPr lang="ru-RU" sz="2800" dirty="0"/>
              <a:t>—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 награда  Российской Федерации — звание, присваиваемое за заслуги перед государством и народом, связанные с совершением геройского подвига.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Герою Российской Федерации вручается знак особого отличия — медаль «Золотая Звезда».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6A14C-D39F-6AF7-2DFC-2D16B341D600}"/>
              </a:ext>
            </a:extLst>
          </p:cNvPr>
          <p:cNvSpPr txBox="1"/>
          <p:nvPr/>
        </p:nvSpPr>
        <p:spPr>
          <a:xfrm>
            <a:off x="2917418" y="426477"/>
            <a:ext cx="68665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удостоенных  звания Героя Российской Федерации — лётчики-космонавты, военнослужащие, участники Великой Отечественной войны и иных боевых действий, лётчики-испытатели, спортсмены, разведчики, учёные  и многие другие.</a:t>
            </a:r>
          </a:p>
        </p:txBody>
      </p:sp>
      <p:pic>
        <p:nvPicPr>
          <p:cNvPr id="14" name="Picture 2" descr="http://zabort.ru/uploads/images/00/60/57/2010/11/06/2aa5cf87f0.jpg">
            <a:extLst>
              <a:ext uri="{FF2B5EF4-FFF2-40B4-BE49-F238E27FC236}">
                <a16:creationId xmlns:a16="http://schemas.microsoft.com/office/drawing/2014/main" id="{23FD1FE4-A2EE-7C06-85BF-23B06660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607" y="2203898"/>
            <a:ext cx="3204753" cy="2620776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206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30E1C-B8A4-DABC-5885-6DEDEC48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7093AD9-C0D1-1BB0-651F-2BD7AFB0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526" y="418811"/>
            <a:ext cx="4907281" cy="634121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- Герои России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31BE7-CFA8-1661-4751-00A3370ECA08}"/>
              </a:ext>
            </a:extLst>
          </p:cNvPr>
          <p:cNvSpPr txBox="1"/>
          <p:nvPr/>
        </p:nvSpPr>
        <p:spPr>
          <a:xfrm>
            <a:off x="329615" y="2980129"/>
            <a:ext cx="2209659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Король, Карелия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Спасла тонущих детей во время трагедии на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Сямозере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2016 году. Возраст 12 лет.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Наградили. Медали «Спасение утопающих», «За мужество в спасении», «Спасение погибавших», подарили путёвку в детский лагерь в Анапу и фотоаппарат для съёмки под водой.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D286B0-3D5F-4A5F-DDC8-9C8C100B5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1" y="769328"/>
            <a:ext cx="1615971" cy="19278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F31183-6315-04A0-7001-D79D537A8EA5}"/>
              </a:ext>
            </a:extLst>
          </p:cNvPr>
          <p:cNvSpPr txBox="1"/>
          <p:nvPr/>
        </p:nvSpPr>
        <p:spPr>
          <a:xfrm>
            <a:off x="2699745" y="4154965"/>
            <a:ext cx="211898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1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Юлия Чернова, Белгородская область.</a:t>
            </a:r>
            <a:br>
              <a:rPr lang="ru-RU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Вытащила пятерых детей из горящего дома. Возраст 10 лет.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Наградили. Медаль МЧС «За отвагу на пожаре».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A1FFF7-A0A7-540F-35DF-61F98E174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37" y="2102861"/>
            <a:ext cx="1852584" cy="17545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B12E1D-E5DD-2E60-2E21-F49C0018CCA1}"/>
              </a:ext>
            </a:extLst>
          </p:cNvPr>
          <p:cNvSpPr txBox="1"/>
          <p:nvPr/>
        </p:nvSpPr>
        <p:spPr>
          <a:xfrm>
            <a:off x="5018297" y="3724078"/>
            <a:ext cx="2235885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Женя Табаков, Московская область.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 старшую сестру от изнасилования.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на момент трагедии. 7 лет.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Наградили. Орден Мужества посмертно. Женя — самый молодой гражданин России, который когда-либо получал эту награду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C671D0-E82B-6A5A-E8C4-FBF9EFF5C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6" y="1454330"/>
            <a:ext cx="2087562" cy="20875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FD9D34-7E8E-59B0-81EF-0AEF157A6004}"/>
              </a:ext>
            </a:extLst>
          </p:cNvPr>
          <p:cNvSpPr txBox="1"/>
          <p:nvPr/>
        </p:nvSpPr>
        <p:spPr>
          <a:xfrm>
            <a:off x="7558661" y="3293191"/>
            <a:ext cx="1835332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Ергин, Омск.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Вытащил из Иртыша двух маленьких девочек.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16 лет. Наградили. Медаль «За спасение утопающих на водах», поездка в Москву на всероссийский фестиваль «Созвездие мужества».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3BB3F8-E759-F013-4043-B8747630A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72" y="1272572"/>
            <a:ext cx="1848748" cy="17806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F15E9D-8645-7F57-8D89-421C4486D17C}"/>
              </a:ext>
            </a:extLst>
          </p:cNvPr>
          <p:cNvSpPr txBox="1"/>
          <p:nvPr/>
        </p:nvSpPr>
        <p:spPr>
          <a:xfrm>
            <a:off x="9554464" y="2606264"/>
            <a:ext cx="2416318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Дайнеко и Серёжа Скрипник, Челябинская область.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Помогали учителям выбраться из школы после падения челябинского метеорита.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13 лет.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Наградили. Мальчики получили от губернатора Челябинской области дипломы за мужество и заботу о тех, кому понадобилась помощь в условиях чрезвычайной ситуации из-за падения метеорита 15 февраля 2013 года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2DEC215-8FD4-8E7C-708A-E3FF0F34C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94" y="538554"/>
            <a:ext cx="1955452" cy="183155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46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ексей\Downloads\вебинары\12130908.gif">
            <a:extLst>
              <a:ext uri="{FF2B5EF4-FFF2-40B4-BE49-F238E27FC236}">
                <a16:creationId xmlns:a16="http://schemas.microsoft.com/office/drawing/2014/main" id="{77E85E9A-0E1F-3CD6-222C-F58CD72078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6"/>
            <a:ext cx="12122331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EFB8C-0A0D-3FA3-1598-EE606EA90E3E}"/>
              </a:ext>
            </a:extLst>
          </p:cNvPr>
          <p:cNvSpPr txBox="1"/>
          <p:nvPr/>
        </p:nvSpPr>
        <p:spPr>
          <a:xfrm>
            <a:off x="7559040" y="98431"/>
            <a:ext cx="4563291" cy="67403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каждую эпоху есть свои герои – люди, которые отважно защищали свое Отечество, люди, которые совершили подвиг. Многие из них пожертвовали своей жизнью во благо Родины.</a:t>
            </a:r>
          </a:p>
          <a:p>
            <a:pPr algn="just" fontAlgn="base"/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декабря Россия отмечает замечательный праздник - День 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Отечества. </a:t>
            </a:r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страна чествует лучших из лучших, золотых дочерей и сынов своих! </a:t>
            </a:r>
          </a:p>
          <a:p>
            <a:pPr algn="just" fontAlgn="base"/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как вы считаете, кто такие герои?  </a:t>
            </a:r>
          </a:p>
          <a:p>
            <a:pPr algn="just" fontAlgn="base"/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</a:t>
            </a:r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такое Отечество? </a:t>
            </a:r>
          </a:p>
          <a:p>
            <a:pPr algn="just" fontAlgn="base"/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 – это земля отцов. Это земля, на которой мы родились и выросли, где жили наши деды и прадеды. И во все времена  человек встает на защиту Родины, когда ей угрожает враг. 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века герои таковы:</a:t>
            </a:r>
            <a:b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знак неизменной верности и дружбы</a:t>
            </a:r>
            <a:b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Целуют перед битвою оружье,</a:t>
            </a:r>
            <a:b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 битве не жалеют головы!</a:t>
            </a:r>
          </a:p>
          <a:p>
            <a:pPr algn="just" fontAlgn="base"/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мы с вами поговорим об истории этого праздника.</a:t>
            </a:r>
          </a:p>
        </p:txBody>
      </p:sp>
      <p:pic>
        <p:nvPicPr>
          <p:cNvPr id="7" name="Picture 2" descr="H:\logo.png">
            <a:extLst>
              <a:ext uri="{FF2B5EF4-FFF2-40B4-BE49-F238E27FC236}">
                <a16:creationId xmlns:a16="http://schemas.microsoft.com/office/drawing/2014/main" id="{AD30889F-1D90-0D84-5AAA-B3FE933F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10" y="340897"/>
            <a:ext cx="2647407" cy="137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65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87F75-5BD9-DA63-3210-40AB8D7A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519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5755A-4478-5847-E828-DA74E06B5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48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190BBB-F6E5-BB99-0100-E0EE511B09C2}"/>
              </a:ext>
            </a:extLst>
          </p:cNvPr>
          <p:cNvSpPr txBox="1"/>
          <p:nvPr/>
        </p:nvSpPr>
        <p:spPr>
          <a:xfrm>
            <a:off x="765270" y="3671091"/>
            <a:ext cx="3879669" cy="3046988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мужества воззвание,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отобрать, не смыть.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Такое есть призвание –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Героем быть.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почитаем, чествуем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Храбрейших из людей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дней Екатерины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наших дней.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9706AF-1AA7-9823-3321-AB6AAC340537}"/>
              </a:ext>
            </a:extLst>
          </p:cNvPr>
          <p:cNvSpPr/>
          <p:nvPr/>
        </p:nvSpPr>
        <p:spPr>
          <a:xfrm>
            <a:off x="7364200" y="3618119"/>
            <a:ext cx="4617722" cy="3026034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Становится героем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Презревший страх.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имя ваше звонкое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Звучит в веках!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в мире нашем много бед,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помнит человечество: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Такая есть профессия –</a:t>
            </a:r>
            <a:b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Любить Отечество.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id="{7ED29182-EFE5-B431-F300-3806E2B57518}"/>
              </a:ext>
            </a:extLst>
          </p:cNvPr>
          <p:cNvSpPr/>
          <p:nvPr/>
        </p:nvSpPr>
        <p:spPr>
          <a:xfrm>
            <a:off x="4644939" y="4389121"/>
            <a:ext cx="2719261" cy="1811187"/>
          </a:xfrm>
          <a:prstGeom prst="leftRight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Читает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Козленина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3711690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27221-9C98-AA84-168B-345805DB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08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FFFFD0-6D7C-CF16-C51D-23BDE66DC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C9365086-48F7-9ED9-53B9-34874CCDD41D}"/>
              </a:ext>
            </a:extLst>
          </p:cNvPr>
          <p:cNvSpPr txBox="1">
            <a:spLocks/>
          </p:cNvSpPr>
          <p:nvPr/>
        </p:nvSpPr>
        <p:spPr>
          <a:xfrm>
            <a:off x="8177349" y="4110450"/>
            <a:ext cx="3884023" cy="265611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Расплылась заря над планетой,</a:t>
            </a:r>
            <a:b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Будит солнце тебя и меня,</a:t>
            </a:r>
            <a:b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не верится, что еще где-то</a:t>
            </a:r>
            <a:b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такого же мирного дня.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хотим, чтоб войны не гремели,</a:t>
            </a:r>
            <a:b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леса и травы зеленели,</a:t>
            </a:r>
            <a:b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все ребята на земле дружили,</a:t>
            </a:r>
            <a:b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все народы мирно жили.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всем одинаково светит,</a:t>
            </a:r>
            <a:b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живем мы под солнцем одним —</a:t>
            </a:r>
            <a:b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должен быть мир на планете,</a:t>
            </a:r>
            <a:b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все мы его захотим!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Алексей </a:t>
            </a:r>
            <a:r>
              <a:rPr lang="ru-RU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Шамарин</a:t>
            </a:r>
            <a:endParaRPr lang="ru-RU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D976D-E041-94E4-EA22-19259B585548}"/>
              </a:ext>
            </a:extLst>
          </p:cNvPr>
          <p:cNvSpPr txBox="1">
            <a:spLocks/>
          </p:cNvSpPr>
          <p:nvPr/>
        </p:nvSpPr>
        <p:spPr>
          <a:xfrm>
            <a:off x="130628" y="4502334"/>
            <a:ext cx="3971109" cy="235566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и ничто не забыто 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Горящая надпись на глыбе гранита.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Поблекшими листьями ветер играет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снегом холодным венки засыпает.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словно огонь, у подножья – гвоздика.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и ничто не забыто.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Наследники великой этой славы,</a:t>
            </a:r>
            <a:b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 мы чтим и бережно храним,</a:t>
            </a:r>
            <a:b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Героями гордимся мы по праву</a:t>
            </a:r>
            <a:b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7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быть на них похожими хотим.</a:t>
            </a:r>
            <a:endParaRPr lang="ru-RU" sz="17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0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7F74E-61E2-5880-6789-32A89705F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BE5B87-4A9A-EA9B-53C6-ADCD9FF42E04}"/>
              </a:ext>
            </a:extLst>
          </p:cNvPr>
          <p:cNvSpPr/>
          <p:nvPr/>
        </p:nvSpPr>
        <p:spPr>
          <a:xfrm>
            <a:off x="4998720" y="187721"/>
            <a:ext cx="7027817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 подвигах - стихи слагают.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 славе – песни создают.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“Герои никогда не умирают,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Герои в нашей памяти живут!”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C19DA-E92C-BF5C-CC73-42024DB77CAF}"/>
              </a:ext>
            </a:extLst>
          </p:cNvPr>
          <p:cNvSpPr txBox="1"/>
          <p:nvPr/>
        </p:nvSpPr>
        <p:spPr>
          <a:xfrm>
            <a:off x="3479032" y="2962528"/>
            <a:ext cx="871296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85265-4DBB-DFFE-B1A3-9F9E0744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2" y="5021308"/>
            <a:ext cx="10692406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4CD4FC-92EE-59F0-021C-FB09A4355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0BA04D-EB5D-F9DD-59D4-71C98680F551}"/>
              </a:ext>
            </a:extLst>
          </p:cNvPr>
          <p:cNvSpPr txBox="1"/>
          <p:nvPr/>
        </p:nvSpPr>
        <p:spPr>
          <a:xfrm>
            <a:off x="3640183" y="195129"/>
            <a:ext cx="370985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Могуча Россия на все времена – </a:t>
            </a:r>
            <a:endParaRPr lang="ru-RU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прежние годы, и ныне. </a:t>
            </a:r>
            <a:endParaRPr lang="ru-RU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Героями наша Отчизна сильна, </a:t>
            </a:r>
            <a:endParaRPr lang="ru-RU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Отечество славится ими. </a:t>
            </a:r>
            <a:endParaRPr lang="ru-RU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4D76C4-39BA-9721-7A22-BC48A6C4B257}"/>
              </a:ext>
            </a:extLst>
          </p:cNvPr>
          <p:cNvSpPr/>
          <p:nvPr/>
        </p:nvSpPr>
        <p:spPr>
          <a:xfrm>
            <a:off x="5368834" y="1590587"/>
            <a:ext cx="3779520" cy="1645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героев поздравить хотим: </a:t>
            </a:r>
            <a:endParaRPr lang="ru-RU" sz="12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много, мы вами гордимся.</a:t>
            </a:r>
            <a:endParaRPr lang="ru-RU" sz="12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помним, мы любим, – на этом стоим,</a:t>
            </a:r>
            <a:endParaRPr lang="ru-RU" sz="12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вас походить мы стремимся. </a:t>
            </a:r>
            <a:endParaRPr lang="ru-RU" sz="12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A9A18A-68C5-832D-E359-513F70829F53}"/>
              </a:ext>
            </a:extLst>
          </p:cNvPr>
          <p:cNvSpPr/>
          <p:nvPr/>
        </p:nvSpPr>
        <p:spPr>
          <a:xfrm>
            <a:off x="8656319" y="3492138"/>
            <a:ext cx="3335383" cy="18527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тех, кто стоит на защите страны, </a:t>
            </a:r>
          </a:p>
          <a:p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душу и сердце откроем. </a:t>
            </a:r>
          </a:p>
          <a:p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Отважны, надежны и духом сильны. </a:t>
            </a:r>
          </a:p>
          <a:p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вечная слава героям!</a:t>
            </a:r>
          </a:p>
        </p:txBody>
      </p:sp>
    </p:spTree>
    <p:extLst>
      <p:ext uri="{BB962C8B-B14F-4D97-AF65-F5344CB8AC3E}">
        <p14:creationId xmlns:p14="http://schemas.microsoft.com/office/powerpoint/2010/main" val="207763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B8B46-F836-B7C7-85C8-5A6B12298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7" descr="Васнецов - Три богатыря">
            <a:extLst>
              <a:ext uri="{FF2B5EF4-FFF2-40B4-BE49-F238E27FC236}">
                <a16:creationId xmlns:a16="http://schemas.microsoft.com/office/drawing/2014/main" id="{BEADE395-87BD-56B8-1EF4-6E01E8BDD7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59" y="464578"/>
            <a:ext cx="6322423" cy="4110749"/>
          </a:xfrm>
          <a:ln w="76200">
            <a:solidFill>
              <a:srgbClr val="92D050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A0B3981-AC24-4BAB-95B1-12898F300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1541" y="361378"/>
            <a:ext cx="4646023" cy="88423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Былинные герои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202394AD-B649-2220-275C-B7181EA64602}"/>
              </a:ext>
            </a:extLst>
          </p:cNvPr>
          <p:cNvSpPr/>
          <p:nvPr/>
        </p:nvSpPr>
        <p:spPr>
          <a:xfrm>
            <a:off x="6725191" y="1424236"/>
            <a:ext cx="5225142" cy="29737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времён на Руси почитались люди, которые стояли за правое дело, жертвуя собой, защищали землю-матушку, трудились на славу Родины. О них слагались песни, поэмы, легенды. Во многих русских былинах воспевались подвиги людей, обладающих недюжинной силой. Кто же эти люди? 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09BD4501-69D6-93CA-7987-945055B78F03}"/>
              </a:ext>
            </a:extLst>
          </p:cNvPr>
          <p:cNvSpPr/>
          <p:nvPr/>
        </p:nvSpPr>
        <p:spPr>
          <a:xfrm>
            <a:off x="426719" y="4752703"/>
            <a:ext cx="11312435" cy="17505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назовите имена богатырей, которых вы знаете?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Богатыри охраняли нашу Родину от врагов: стояли на границе.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 Виктор Васильевич Васнецов написал картину «Три богатыря».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качества помогли богатырям в борьбе с врагами земли русской? (храбрость, сила, отвага, любовь к родной земле).</a:t>
            </a:r>
          </a:p>
        </p:txBody>
      </p:sp>
    </p:spTree>
    <p:extLst>
      <p:ext uri="{BB962C8B-B14F-4D97-AF65-F5344CB8AC3E}">
        <p14:creationId xmlns:p14="http://schemas.microsoft.com/office/powerpoint/2010/main" val="27088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60271" y="130629"/>
            <a:ext cx="7064347" cy="499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 высшей воинской наградой является Орден Святого Георгия Победоносца 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гласит: «В озере, близ города Бейрута, где родился Георгий, обитало чудовище, которому поклонялись жители тех мест — язычники. Они боялись змея настолько, что даже отдавали ему в жертву на съедение своих детей. Дошло дело и до единственной дочери царя. В страшном горе царь привел девушку к озеру и оставил ее там одну.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чудище, почуяв добычу, поднялось из воды, перед девушкой вдруг появился всадник в огненно-алом плаще на белоснежном коне - Георгий Победоносец, он пригвоздил копьем змея к земле, а затем попросил царевну обвязать чудище поясом и вести в свой город. Тысячи горожан были поражены подобным чудом».  </a:t>
            </a:r>
          </a:p>
          <a:p>
            <a:pPr algn="just"/>
            <a:r>
              <a:rPr lang="ru-RU" sz="1800" b="1" kern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 Георгия Победоносца уже не одно столетие является на Руси символом высочайшей воинской доблести, его считают покровителем нашей непобедимой Армии.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 descr="C:\Users\Алексей\Downloads\wpid-segodnya-den-svyatogo-georgiya-pobedonosca._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57362"/>
            <a:ext cx="4662262" cy="620028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лексей\Downloads\6 boo.jpg">
            <a:extLst>
              <a:ext uri="{FF2B5EF4-FFF2-40B4-BE49-F238E27FC236}">
                <a16:creationId xmlns:a16="http://schemas.microsoft.com/office/drawing/2014/main" id="{E422702C-11AD-4DAE-EF27-9105811F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92" y="4909690"/>
            <a:ext cx="1760109" cy="1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C216D04-A9C9-7BB4-63DB-FB4CFA1EA2E2}"/>
              </a:ext>
            </a:extLst>
          </p:cNvPr>
          <p:cNvSpPr/>
          <p:nvPr/>
        </p:nvSpPr>
        <p:spPr>
          <a:xfrm>
            <a:off x="4923518" y="5043647"/>
            <a:ext cx="4960746" cy="16837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Святой Георгий Победоносец изображен на гербе Москвы в образе всадника, пронзающего копьем змея.</a:t>
            </a:r>
          </a:p>
        </p:txBody>
      </p:sp>
    </p:spTree>
    <p:extLst>
      <p:ext uri="{BB962C8B-B14F-4D97-AF65-F5344CB8AC3E}">
        <p14:creationId xmlns:p14="http://schemas.microsoft.com/office/powerpoint/2010/main" val="291282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9F583F-6722-5355-A3A1-6AC1F9AF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16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5521A1-A59A-6533-00E8-BFDC711082AD}"/>
              </a:ext>
            </a:extLst>
          </p:cNvPr>
          <p:cNvSpPr/>
          <p:nvPr/>
        </p:nvSpPr>
        <p:spPr>
          <a:xfrm>
            <a:off x="278671" y="159673"/>
            <a:ext cx="7289078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Дата была установлена в 2007 году и приурочена к событиям эпохи правления Екатерины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Российская императрица 9 декабря 1769 года учредила орден Святого Георгия Победоносца. Этим орденом награждали воинов, проявивших доблесть, отвагу и смелость.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2007 году по инициативе президента страны Владимира Путина было внесено изменение в федеральный закон Российской Федерации «О днях воинской славы и памятных датах России», в соответствии с которым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было установлено Днем памяти Героев Отечества. </a:t>
            </a:r>
          </a:p>
        </p:txBody>
      </p:sp>
      <p:pic>
        <p:nvPicPr>
          <p:cNvPr id="7" name="Picture 2" descr="http://hs-pr.ru/sites/default/files/article_ills/8193817b3bc126adb601dddb4638d474_w960_h2048.jpg?1465730646">
            <a:extLst>
              <a:ext uri="{FF2B5EF4-FFF2-40B4-BE49-F238E27FC236}">
                <a16:creationId xmlns:a16="http://schemas.microsoft.com/office/drawing/2014/main" id="{8768B4A8-F144-1D36-16FF-8EBC9A4273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20" y="243734"/>
            <a:ext cx="4098188" cy="627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09D5B1-5ACC-6E5D-D7D1-D63B9946868C}"/>
              </a:ext>
            </a:extLst>
          </p:cNvPr>
          <p:cNvSpPr txBox="1"/>
          <p:nvPr/>
        </p:nvSpPr>
        <p:spPr>
          <a:xfrm>
            <a:off x="8106067" y="5349958"/>
            <a:ext cx="353132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удостоила себя этой награды в честь 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учреждения ордена Георгия Победоносца</a:t>
            </a:r>
          </a:p>
        </p:txBody>
      </p:sp>
      <p:pic>
        <p:nvPicPr>
          <p:cNvPr id="2" name="Picture 8" descr="Знак ордена Св. Георгия 4-й ст. 1850-е годы">
            <a:extLst>
              <a:ext uri="{FF2B5EF4-FFF2-40B4-BE49-F238E27FC236}">
                <a16:creationId xmlns:a16="http://schemas.microsoft.com/office/drawing/2014/main" id="{0B2E73BC-438C-BF07-5C51-8D71CD34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25" y="3790133"/>
            <a:ext cx="1905000" cy="2133601"/>
          </a:xfrm>
          <a:prstGeom prst="rect">
            <a:avLst/>
          </a:prstGeom>
          <a:noFill/>
        </p:spPr>
      </p:pic>
      <p:pic>
        <p:nvPicPr>
          <p:cNvPr id="3" name="Picture 2" descr="http://im5-tub-ru.yandex.net/i?id=109448301-16-72&amp;n=21">
            <a:extLst>
              <a:ext uri="{FF2B5EF4-FFF2-40B4-BE49-F238E27FC236}">
                <a16:creationId xmlns:a16="http://schemas.microsoft.com/office/drawing/2014/main" id="{64CE31D5-D6DD-5D0C-4586-50DFA067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8460" y="3879024"/>
            <a:ext cx="2196752" cy="2196752"/>
          </a:xfrm>
          <a:prstGeom prst="rect">
            <a:avLst/>
          </a:prstGeom>
          <a:noFill/>
        </p:spPr>
      </p:pic>
      <p:pic>
        <p:nvPicPr>
          <p:cNvPr id="8" name="Picture 6" descr="http://qiq.ws/media/npict/1010/original/kollektsija_ordenov_i_medaley_767917.jpeg">
            <a:extLst>
              <a:ext uri="{FF2B5EF4-FFF2-40B4-BE49-F238E27FC236}">
                <a16:creationId xmlns:a16="http://schemas.microsoft.com/office/drawing/2014/main" id="{814617A9-7737-18DF-62D9-58EBE4BA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6599" y="3824941"/>
            <a:ext cx="2372606" cy="2348880"/>
          </a:xfrm>
          <a:prstGeom prst="rect">
            <a:avLst/>
          </a:prstGeom>
          <a:noFill/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2ABAA722-84E4-C8FD-2AD3-49D1693C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60" y="6059338"/>
            <a:ext cx="5436099" cy="409691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 Святого Георгия Победоносца</a:t>
            </a:r>
          </a:p>
        </p:txBody>
      </p:sp>
    </p:spTree>
    <p:extLst>
      <p:ext uri="{BB962C8B-B14F-4D97-AF65-F5344CB8AC3E}">
        <p14:creationId xmlns:p14="http://schemas.microsoft.com/office/powerpoint/2010/main" val="5192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136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412469" y="700089"/>
            <a:ext cx="4430541" cy="58360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Святого Георгия Победоносца награждались выдающиеся российские полководцы и простые солдаты.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был утвержден орден Славы. Этот орден был украшен желто-черной лентой, которую принято называть георгиевской лентой.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– это символ, олицетворяющий подвиг русского воина. Этот символ – выражение нашего уважения к ветеранам, защитникам нашей Родины.</a:t>
            </a:r>
          </a:p>
        </p:txBody>
      </p:sp>
      <p:pic>
        <p:nvPicPr>
          <p:cNvPr id="10245" name="Picture 5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0229" y="2054197"/>
            <a:ext cx="6201443" cy="292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лексей\Downloads\george_victorius-465-5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2" y="81468"/>
            <a:ext cx="3208094" cy="33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лексей\Downloads\4916351_1192348579_war10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0" y="3573016"/>
            <a:ext cx="3960441" cy="31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7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ей\Downloads\56af8d53bc3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94" y="30222"/>
            <a:ext cx="12287794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7041" y="4430793"/>
            <a:ext cx="7855131" cy="21528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кто такой полководец?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 – это начальник войска, военный вождь.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героев Отечества есть такие имена полководцев как -  Александр Невский, Дмитрий Донской, Александр Суворов, Михаил Кутузов – это великие русские полководцы. Все они стали героями нашей страны. </a:t>
            </a:r>
          </a:p>
        </p:txBody>
      </p:sp>
      <p:pic>
        <p:nvPicPr>
          <p:cNvPr id="12291" name="Picture 3" descr="C:\Users\Алексей\Downloads\hello_html_m4c7c4a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3" y="382176"/>
            <a:ext cx="3408631" cy="304682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ей\Downloads\dmitry_donskoy_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3" y="3845710"/>
            <a:ext cx="2949942" cy="29645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ексей\Downloads\aleksandr-suvorov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88" y="382176"/>
            <a:ext cx="2959681" cy="3432468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Алексей\Downloads\6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10" y="336628"/>
            <a:ext cx="2848531" cy="3478016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Алексей\Downloads\1462387217_georgievskaya-lent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6409" y="1255848"/>
            <a:ext cx="2152886" cy="15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69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3559</Words>
  <Application>Microsoft Office PowerPoint</Application>
  <PresentationFormat>Широкоэкранный</PresentationFormat>
  <Paragraphs>234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-apple-system</vt:lpstr>
      <vt:lpstr>Arial</vt:lpstr>
      <vt:lpstr>Boyarsky</vt:lpstr>
      <vt:lpstr>Calibri</vt:lpstr>
      <vt:lpstr>Calibri Light</vt:lpstr>
      <vt:lpstr>Times New Roman</vt:lpstr>
      <vt:lpstr>ui-sans-serif</vt:lpstr>
      <vt:lpstr>Wingdings</vt:lpstr>
      <vt:lpstr>Тема Office</vt:lpstr>
      <vt:lpstr>Урок мужества «Герои Отечества: прошлое, настоящее, будущее». (с элементами ИКТ)</vt:lpstr>
      <vt:lpstr>Презентация PowerPoint</vt:lpstr>
      <vt:lpstr>Презентация PowerPoint</vt:lpstr>
      <vt:lpstr>Презентация PowerPoint</vt:lpstr>
      <vt:lpstr>Былинные герои</vt:lpstr>
      <vt:lpstr>Презентация PowerPoint</vt:lpstr>
      <vt:lpstr>Орден  Святого Георгия Победоносца</vt:lpstr>
      <vt:lpstr>Презентация PowerPoint</vt:lpstr>
      <vt:lpstr>Презентация PowerPoint</vt:lpstr>
      <vt:lpstr>Презентация PowerPoint</vt:lpstr>
      <vt:lpstr>Дмитрий Донской</vt:lpstr>
      <vt:lpstr>Презентация PowerPoint</vt:lpstr>
      <vt:lpstr>Презентация PowerPoint</vt:lpstr>
      <vt:lpstr>Великая  Отечественная война 1941-1945 </vt:lpstr>
      <vt:lpstr>Маршал Г.К.Жуков</vt:lpstr>
      <vt:lpstr>Презентация PowerPoint</vt:lpstr>
      <vt:lpstr>Презентация PowerPoint</vt:lpstr>
      <vt:lpstr>Дети герои войны</vt:lpstr>
      <vt:lpstr>Презентация PowerPoint</vt:lpstr>
      <vt:lpstr>Презентация PowerPoint</vt:lpstr>
      <vt:lpstr>Презентация PowerPoint</vt:lpstr>
      <vt:lpstr>Герои на защите Сирии</vt:lpstr>
      <vt:lpstr>Герои наших дней – защитники Отечества</vt:lpstr>
      <vt:lpstr>Мирные профессии героев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- Герои России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Myhome</dc:creator>
  <cp:lastModifiedBy>Myhome</cp:lastModifiedBy>
  <cp:revision>9</cp:revision>
  <dcterms:created xsi:type="dcterms:W3CDTF">2023-12-01T15:17:49Z</dcterms:created>
  <dcterms:modified xsi:type="dcterms:W3CDTF">2023-12-06T06:44:15Z</dcterms:modified>
</cp:coreProperties>
</file>