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61"/>
  </p:notesMasterIdLst>
  <p:sldIdLst>
    <p:sldId id="256" r:id="rId2"/>
    <p:sldId id="335" r:id="rId3"/>
    <p:sldId id="257" r:id="rId4"/>
    <p:sldId id="261" r:id="rId5"/>
    <p:sldId id="262" r:id="rId6"/>
    <p:sldId id="264" r:id="rId7"/>
    <p:sldId id="338" r:id="rId8"/>
    <p:sldId id="330" r:id="rId9"/>
    <p:sldId id="302" r:id="rId10"/>
    <p:sldId id="320" r:id="rId11"/>
    <p:sldId id="303" r:id="rId12"/>
    <p:sldId id="260" r:id="rId13"/>
    <p:sldId id="288" r:id="rId14"/>
    <p:sldId id="331" r:id="rId15"/>
    <p:sldId id="289" r:id="rId16"/>
    <p:sldId id="304" r:id="rId17"/>
    <p:sldId id="293" r:id="rId18"/>
    <p:sldId id="300" r:id="rId19"/>
    <p:sldId id="322" r:id="rId20"/>
    <p:sldId id="340" r:id="rId21"/>
    <p:sldId id="263" r:id="rId22"/>
    <p:sldId id="267" r:id="rId23"/>
    <p:sldId id="298" r:id="rId24"/>
    <p:sldId id="291" r:id="rId25"/>
    <p:sldId id="315" r:id="rId26"/>
    <p:sldId id="344" r:id="rId27"/>
    <p:sldId id="292" r:id="rId28"/>
    <p:sldId id="332" r:id="rId29"/>
    <p:sldId id="346" r:id="rId30"/>
    <p:sldId id="294" r:id="rId31"/>
    <p:sldId id="333" r:id="rId32"/>
    <p:sldId id="334" r:id="rId33"/>
    <p:sldId id="324" r:id="rId34"/>
    <p:sldId id="308" r:id="rId35"/>
    <p:sldId id="309" r:id="rId36"/>
    <p:sldId id="310" r:id="rId37"/>
    <p:sldId id="295" r:id="rId38"/>
    <p:sldId id="313" r:id="rId39"/>
    <p:sldId id="314" r:id="rId40"/>
    <p:sldId id="348" r:id="rId41"/>
    <p:sldId id="296" r:id="rId42"/>
    <p:sldId id="305" r:id="rId43"/>
    <p:sldId id="276" r:id="rId44"/>
    <p:sldId id="277" r:id="rId45"/>
    <p:sldId id="278" r:id="rId46"/>
    <p:sldId id="279" r:id="rId47"/>
    <p:sldId id="280" r:id="rId48"/>
    <p:sldId id="328" r:id="rId49"/>
    <p:sldId id="329" r:id="rId50"/>
    <p:sldId id="281" r:id="rId51"/>
    <p:sldId id="282" r:id="rId52"/>
    <p:sldId id="283" r:id="rId53"/>
    <p:sldId id="284" r:id="rId54"/>
    <p:sldId id="285" r:id="rId55"/>
    <p:sldId id="286" r:id="rId56"/>
    <p:sldId id="326" r:id="rId57"/>
    <p:sldId id="350" r:id="rId58"/>
    <p:sldId id="318" r:id="rId59"/>
    <p:sldId id="349" r:id="rId6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105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7F20-49DE-45EE-92C1-F80E317B79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00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20DEBD3-B298-4DA8-939C-0E9AB096295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04B75CA-3068-40DA-AC2B-B0AD5C9197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44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20DEBD3-B298-4DA8-939C-0E9AB0962950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04B75CA-3068-40DA-AC2B-B0AD5C9197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76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/>
        </p:nvSpPr>
        <p:spPr>
          <a:xfrm>
            <a:off x="6588125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4C3EF1-5B02-925A-CE69-365190FFD137}"/>
              </a:ext>
            </a:extLst>
          </p:cNvPr>
          <p:cNvSpPr/>
          <p:nvPr/>
        </p:nvSpPr>
        <p:spPr>
          <a:xfrm>
            <a:off x="60036" y="175491"/>
            <a:ext cx="9023927" cy="63730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детский сад № 3</a:t>
            </a:r>
          </a:p>
        </p:txBody>
      </p:sp>
      <p:pic>
        <p:nvPicPr>
          <p:cNvPr id="3" name="Picture 4" descr="https://libmir.com/i/44/299544/i_021.png">
            <a:extLst>
              <a:ext uri="{FF2B5EF4-FFF2-40B4-BE49-F238E27FC236}">
                <a16:creationId xmlns:a16="http://schemas.microsoft.com/office/drawing/2014/main" id="{7D5F703E-C1E0-18CE-CD42-0D934727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1309948" y="2207203"/>
            <a:ext cx="577596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;p3">
            <a:extLst>
              <a:ext uri="{FF2B5EF4-FFF2-40B4-BE49-F238E27FC236}">
                <a16:creationId xmlns:a16="http://schemas.microsoft.com/office/drawing/2014/main" id="{1DFF83A7-0E61-589F-2A5C-58649644BA38}"/>
              </a:ext>
            </a:extLst>
          </p:cNvPr>
          <p:cNvSpPr txBox="1">
            <a:spLocks/>
          </p:cNvSpPr>
          <p:nvPr/>
        </p:nvSpPr>
        <p:spPr>
          <a:xfrm>
            <a:off x="117763" y="1151423"/>
            <a:ext cx="8908472" cy="11255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E46C0A"/>
              </a:buClr>
              <a:buSzPts val="9600"/>
              <a:buFont typeface="Georgia"/>
              <a:buNone/>
            </a:pPr>
            <a:r>
              <a:rPr lang="ru-RU" sz="6000" b="1">
                <a:solidFill>
                  <a:srgbClr val="E46C0A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Откуда  хлеб  пришёл ?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4;p3">
            <a:extLst>
              <a:ext uri="{FF2B5EF4-FFF2-40B4-BE49-F238E27FC236}">
                <a16:creationId xmlns:a16="http://schemas.microsoft.com/office/drawing/2014/main" id="{7BE76C50-40BD-5CA1-3CE2-FC27C42CD5AF}"/>
              </a:ext>
            </a:extLst>
          </p:cNvPr>
          <p:cNvSpPr txBox="1"/>
          <p:nvPr/>
        </p:nvSpPr>
        <p:spPr>
          <a:xfrm>
            <a:off x="4571999" y="5591464"/>
            <a:ext cx="4496088" cy="113188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квалификационной категории Логачева Е.В.</a:t>
            </a:r>
            <a:endParaRPr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24C64C2-A502-CBFF-C4C8-83AD3139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46517-671B-CA76-249B-5C47C8935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54" y="2634384"/>
            <a:ext cx="5449455" cy="4087091"/>
          </a:xfrm>
          <a:prstGeom prst="rect">
            <a:avLst/>
          </a:prstGeom>
        </p:spPr>
      </p:pic>
      <p:sp>
        <p:nvSpPr>
          <p:cNvPr id="5" name="Google Shape;35;p5">
            <a:extLst>
              <a:ext uri="{FF2B5EF4-FFF2-40B4-BE49-F238E27FC236}">
                <a16:creationId xmlns:a16="http://schemas.microsoft.com/office/drawing/2014/main" id="{3A17926A-DECD-6AD9-A18E-D5B15D12E2F9}"/>
              </a:ext>
            </a:extLst>
          </p:cNvPr>
          <p:cNvSpPr txBox="1">
            <a:spLocks/>
          </p:cNvSpPr>
          <p:nvPr/>
        </p:nvSpPr>
        <p:spPr>
          <a:xfrm>
            <a:off x="209694" y="136525"/>
            <a:ext cx="8777288" cy="58189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E46C0A"/>
              </a:buClr>
              <a:buSzPts val="4000"/>
              <a:buFont typeface="Georgia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Потом зёрнышко хлеба сажают в землю.</a:t>
            </a:r>
            <a:endParaRPr lang="ru-RU" dirty="0"/>
          </a:p>
        </p:txBody>
      </p:sp>
      <p:pic>
        <p:nvPicPr>
          <p:cNvPr id="6" name="Google Shape;36;p5" descr="39.jpg">
            <a:extLst>
              <a:ext uri="{FF2B5EF4-FFF2-40B4-BE49-F238E27FC236}">
                <a16:creationId xmlns:a16="http://schemas.microsoft.com/office/drawing/2014/main" id="{5D90C266-9F1D-44D4-E018-DA9A95E477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694" y="849745"/>
            <a:ext cx="4530436" cy="3318307"/>
          </a:xfrm>
          <a:prstGeom prst="rect">
            <a:avLst/>
          </a:prstGeom>
          <a:noFill/>
          <a:ln>
            <a:noFill/>
          </a:ln>
          <a:effectLst>
            <a:outerShdw blurRad="63500" dist="139700" dir="270000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89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227EAD2-D1FF-9F6C-E1AA-E4DE74D32D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3" name="Содержимое 3" descr="Fields_Sky_TraktorRed_500910.jpg">
            <a:extLst>
              <a:ext uri="{FF2B5EF4-FFF2-40B4-BE49-F238E27FC236}">
                <a16:creationId xmlns:a16="http://schemas.microsoft.com/office/drawing/2014/main" id="{7677E082-B1EB-0292-B7A9-5FED968907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41;p6">
            <a:extLst>
              <a:ext uri="{FF2B5EF4-FFF2-40B4-BE49-F238E27FC236}">
                <a16:creationId xmlns:a16="http://schemas.microsoft.com/office/drawing/2014/main" id="{30CAEAE9-53F9-FE24-F29F-A530AC78CC95}"/>
              </a:ext>
            </a:extLst>
          </p:cNvPr>
          <p:cNvSpPr txBox="1">
            <a:spLocks/>
          </p:cNvSpPr>
          <p:nvPr/>
        </p:nvSpPr>
        <p:spPr>
          <a:xfrm>
            <a:off x="73891" y="94096"/>
            <a:ext cx="9070109" cy="82030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E46C0A"/>
              </a:buClr>
              <a:buSzPts val="4000"/>
              <a:buFont typeface="Georgia"/>
              <a:buNone/>
            </a:pPr>
            <a:b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</a:br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Сажают специальными машинами - сеялками.</a:t>
            </a:r>
            <a:b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4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06D482-2428-1126-EE3A-BA6974C06F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7031F8-BB63-62C2-E1DA-C258ECA0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96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01B300C-86FB-ED10-DD83-624B4EA6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A25A9B-3DB4-31A7-0E0B-9B45F1090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0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965BD2D-1BD6-95D7-83D7-1F9DDCEFBB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F8BB8F-9563-F7B3-1D00-3598D2CB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A12BE8-5738-BE44-1CBC-87CD2A124B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3" name="Содержимое 3" descr="pole-pshenica-nebo-oblaka-5320.jpg">
            <a:extLst>
              <a:ext uri="{FF2B5EF4-FFF2-40B4-BE49-F238E27FC236}">
                <a16:creationId xmlns:a16="http://schemas.microsoft.com/office/drawing/2014/main" id="{572E1006-1E3F-33A3-D2D1-1DDC14C164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52;p8">
            <a:extLst>
              <a:ext uri="{FF2B5EF4-FFF2-40B4-BE49-F238E27FC236}">
                <a16:creationId xmlns:a16="http://schemas.microsoft.com/office/drawing/2014/main" id="{FF75C384-24AF-EA6B-89F8-1174A1068C28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630093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E46C0A"/>
              </a:buClr>
              <a:buSzPts val="4000"/>
              <a:buFont typeface="Georgia"/>
              <a:buNone/>
            </a:pP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Потом вырастают вот такие колоски</a:t>
            </a:r>
            <a:br>
              <a:rPr lang="ru-RU" sz="4000" dirty="0"/>
            </a:br>
            <a:endParaRPr lang="ru-RU" dirty="0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39FE8936-84E9-6CD9-A95E-DDAFBABD5619}"/>
              </a:ext>
            </a:extLst>
          </p:cNvPr>
          <p:cNvSpPr txBox="1">
            <a:spLocks/>
          </p:cNvSpPr>
          <p:nvPr/>
        </p:nvSpPr>
        <p:spPr>
          <a:xfrm>
            <a:off x="6397352" y="3451803"/>
            <a:ext cx="2746648" cy="3269672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Склонила тяжелую голову рожь.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“Спасибо вам, солнце и ласковый дождь!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земля,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была моим домом,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сильным рукам,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Моим старым знакомым.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3678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B655B62-5B96-9637-6AB2-BAF8A12038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E90207-CB8F-CED2-EC6F-8ADD660A1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62"/>
            <a:ext cx="9144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45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CA5A9E-AE3A-12ED-D4F2-390D922549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3" name="Содержимое 3" descr="1585365.jpg">
            <a:extLst>
              <a:ext uri="{FF2B5EF4-FFF2-40B4-BE49-F238E27FC236}">
                <a16:creationId xmlns:a16="http://schemas.microsoft.com/office/drawing/2014/main" id="{14287A7D-DE9F-9A02-3367-FC94B71439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BCE1A4-7E21-86F9-A922-5B4B7368C02F}"/>
              </a:ext>
            </a:extLst>
          </p:cNvPr>
          <p:cNvSpPr/>
          <p:nvPr/>
        </p:nvSpPr>
        <p:spPr>
          <a:xfrm>
            <a:off x="6031343" y="124103"/>
            <a:ext cx="2964873" cy="120032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лето пролетело,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Тянет холодом с реки.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Рожь поспела, пожелтела.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Наклонила колоски.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F69CD-421E-B503-7C50-07397AEB65D2}"/>
              </a:ext>
            </a:extLst>
          </p:cNvPr>
          <p:cNvSpPr txBox="1"/>
          <p:nvPr/>
        </p:nvSpPr>
        <p:spPr>
          <a:xfrm>
            <a:off x="5347854" y="5629528"/>
            <a:ext cx="3648362" cy="120032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комбайны в поле ходят,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Взад – вперед, из края в край.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Жнут – молотят, жнут – молотят 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Убирают урожай.                                                                          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8A31A6-5972-E199-F17F-618645B7356D}"/>
              </a:ext>
            </a:extLst>
          </p:cNvPr>
          <p:cNvSpPr/>
          <p:nvPr/>
        </p:nvSpPr>
        <p:spPr>
          <a:xfrm>
            <a:off x="101601" y="124103"/>
            <a:ext cx="3038764" cy="50799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Комбайнер</a:t>
            </a:r>
          </a:p>
        </p:txBody>
      </p:sp>
    </p:spTree>
    <p:extLst>
      <p:ext uri="{BB962C8B-B14F-4D97-AF65-F5344CB8AC3E}">
        <p14:creationId xmlns:p14="http://schemas.microsoft.com/office/powerpoint/2010/main" val="199854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633893-0F99-27DB-76B9-D392A405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68AB12-A718-F339-DEE3-338B2558A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5706D0-393F-0143-6F70-7B0172AD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1C1342-4E9A-9941-5593-139FC456B5BC}"/>
              </a:ext>
            </a:extLst>
          </p:cNvPr>
          <p:cNvSpPr/>
          <p:nvPr/>
        </p:nvSpPr>
        <p:spPr>
          <a:xfrm>
            <a:off x="212436" y="240145"/>
            <a:ext cx="8571346" cy="37314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l"/>
            <a:r>
              <a:rPr lang="ru-RU" sz="1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Цель.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Расширить знания у детей о значении хлеба в жизни человека</a:t>
            </a:r>
          </a:p>
          <a:p>
            <a:pPr indent="360680"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З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адачи. 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Познакомить детей с процессом выращивания хлеба.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Дать представление о том, как хлеб пришел к нам на стол.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Обратить внимание на содержание труда людей, на их слаженность и взаимопомощь в работе, на механизацию труда.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Закрепить знания детей о том, что хлеб - это один из самых главных продуктов питания в России.</a:t>
            </a:r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Воспитывать у детей бережное отношение и уважение к хлебу и людям, вырастившим его.</a:t>
            </a:r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Picture 2" descr="https://forum.motolodka.ru/att/club/1032786_101391.jpg">
            <a:extLst>
              <a:ext uri="{FF2B5EF4-FFF2-40B4-BE49-F238E27FC236}">
                <a16:creationId xmlns:a16="http://schemas.microsoft.com/office/drawing/2014/main" id="{3E40976D-DF5C-7896-6D75-2BEFB67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6123" y="4268118"/>
            <a:ext cx="2690606" cy="2088232"/>
          </a:xfrm>
          <a:prstGeom prst="rect">
            <a:avLst/>
          </a:prstGeom>
          <a:noFill/>
        </p:spPr>
      </p:pic>
      <p:pic>
        <p:nvPicPr>
          <p:cNvPr id="5" name="Picture 2" descr="https://1xleb.ru/upload/resize_cache/iblock/051/968_503_1/0514ca42dbbd53a77484a8cc6ef981af_preview.JPG">
            <a:extLst>
              <a:ext uri="{FF2B5EF4-FFF2-40B4-BE49-F238E27FC236}">
                <a16:creationId xmlns:a16="http://schemas.microsoft.com/office/drawing/2014/main" id="{416D94DD-2A1B-7B2A-503B-43748BED5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EEF4F4"/>
              </a:clrFrom>
              <a:clrTo>
                <a:srgbClr val="EEF4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66696" y="4312300"/>
            <a:ext cx="3012966" cy="2160240"/>
          </a:xfrm>
          <a:prstGeom prst="rect">
            <a:avLst/>
          </a:prstGeom>
          <a:noFill/>
        </p:spPr>
      </p:pic>
      <p:pic>
        <p:nvPicPr>
          <p:cNvPr id="6" name="Picture 1" descr="F:\ДЕТСКИЙ САД\ДИСТАНЦИОНКА\Хлеб\64i59a705aa971060.28658202.jpg">
            <a:extLst>
              <a:ext uri="{FF2B5EF4-FFF2-40B4-BE49-F238E27FC236}">
                <a16:creationId xmlns:a16="http://schemas.microsoft.com/office/drawing/2014/main" id="{F5EC0B1D-B716-6EBF-FBAD-6887A11A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271" y="4339842"/>
            <a:ext cx="3384376" cy="1944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549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52400" y="5654073"/>
            <a:ext cx="8839200" cy="894509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из накопителя соломы комбайна через определенные промежутки времени сходят большие желтые копны обмолоченной соломы. </a:t>
            </a:r>
          </a:p>
          <a:p>
            <a:endParaRPr lang="ru-RU" dirty="0"/>
          </a:p>
        </p:txBody>
      </p:sp>
      <p:pic>
        <p:nvPicPr>
          <p:cNvPr id="6" name="Рисунок 5" descr="s1200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23528" y="620688"/>
            <a:ext cx="8534400" cy="43434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5486400" cy="66453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Шофер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26418" y="5422164"/>
            <a:ext cx="8691163" cy="1175188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Шоферы на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грузовых машинах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везут зерно  на элеватор.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Элеватор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место для хранения зерна.</a:t>
            </a:r>
          </a:p>
        </p:txBody>
      </p:sp>
      <p:pic>
        <p:nvPicPr>
          <p:cNvPr id="27655" name="Picture 7" descr="https://pbs.twimg.com/media/EAaCMutXoAACbVF.jpg:larg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93618" y="2406681"/>
            <a:ext cx="4526463" cy="2892053"/>
          </a:xfrm>
          <a:prstGeom prst="round2DiagRect">
            <a:avLst/>
          </a:prstGeom>
          <a:noFill/>
        </p:spPr>
      </p:pic>
      <p:pic>
        <p:nvPicPr>
          <p:cNvPr id="16" name="Рисунок 15" descr="elevator.jpg"/>
          <p:cNvPicPr>
            <a:picLocks noGrp="1" noChangeAspect="1"/>
          </p:cNvPicPr>
          <p:nvPr>
            <p:ph type="pic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26418" y="890391"/>
            <a:ext cx="4267200" cy="35401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9BA309-5B6C-166B-F1FE-F5F3B6094A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3" name="Содержимое 3" descr="253.jpg">
            <a:extLst>
              <a:ext uri="{FF2B5EF4-FFF2-40B4-BE49-F238E27FC236}">
                <a16:creationId xmlns:a16="http://schemas.microsoft.com/office/drawing/2014/main" id="{08D419C8-AB4D-3A06-3872-7EEEAAAB80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0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B50596D-A25C-A8A0-2796-65A6577652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827AF-4737-3D2A-C28D-159C41D8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2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BF6900F-B774-E091-3F82-1FF57D04BE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pic>
        <p:nvPicPr>
          <p:cNvPr id="3" name="Содержимое 3" descr="zhernova.jpg">
            <a:extLst>
              <a:ext uri="{FF2B5EF4-FFF2-40B4-BE49-F238E27FC236}">
                <a16:creationId xmlns:a16="http://schemas.microsoft.com/office/drawing/2014/main" id="{FDF687C5-0945-7B7A-E63B-9B0D835ED8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74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3275" cy="66453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Мукомол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29309" y="5683487"/>
            <a:ext cx="8836631" cy="912255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транспортерной ленте зерно отправляется на мельницу, там его перерабатывают в муку.</a:t>
            </a:r>
          </a:p>
        </p:txBody>
      </p:sp>
      <p:pic>
        <p:nvPicPr>
          <p:cNvPr id="5" name="Рисунок 4" descr="10bf319c34374f90643c0af364ccb132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5288" y="981075"/>
            <a:ext cx="8534400" cy="4343400"/>
          </a:xfrm>
        </p:spPr>
      </p:pic>
    </p:spTree>
    <p:extLst>
      <p:ext uri="{BB962C8B-B14F-4D97-AF65-F5344CB8AC3E}">
        <p14:creationId xmlns:p14="http://schemas.microsoft.com/office/powerpoint/2010/main" val="2984689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EBD04-68B5-E282-20DA-1DB2AED14D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pic>
        <p:nvPicPr>
          <p:cNvPr id="3" name="Содержимое 3" descr="spaldova_vs_psenicna.jpg">
            <a:extLst>
              <a:ext uri="{FF2B5EF4-FFF2-40B4-BE49-F238E27FC236}">
                <a16:creationId xmlns:a16="http://schemas.microsoft.com/office/drawing/2014/main" id="{53D140E6-3BDE-3C76-3E18-D9100136F5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76;p12">
            <a:extLst>
              <a:ext uri="{FF2B5EF4-FFF2-40B4-BE49-F238E27FC236}">
                <a16:creationId xmlns:a16="http://schemas.microsoft.com/office/drawing/2014/main" id="{3511F867-F38D-9CCC-0FC2-52F22D9AE590}"/>
              </a:ext>
            </a:extLst>
          </p:cNvPr>
          <p:cNvSpPr txBox="1">
            <a:spLocks/>
          </p:cNvSpPr>
          <p:nvPr/>
        </p:nvSpPr>
        <p:spPr>
          <a:xfrm>
            <a:off x="457200" y="136525"/>
            <a:ext cx="8229600" cy="59358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E46C0A"/>
              </a:buClr>
              <a:buSzPts val="4000"/>
              <a:buFont typeface="Georgia"/>
              <a:buNone/>
            </a:pPr>
            <a:r>
              <a:rPr lang="ru-RU" sz="2800" b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Там зёрна перемелют в муку.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28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3E7433-72C0-03F3-EA59-2AA695E2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6DD0A1-D16F-446F-0372-21DC0E826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03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768752" cy="664536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Тестомес и пекарь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03173" y="5295869"/>
            <a:ext cx="8748464" cy="1417910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 отправляется на хлебозаводы и пекарни. На хлебозаводе стоят огромные чаны с закваской. В чан с закваской добавляют муку, соль, сахар, воду, дрожжи, и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тестомесильные машины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механическими «руками» вымешивают тесто для хлеба. Из теста пекари формируют хлебобулочные изделия и выпекают их в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печах.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 descr="IMG_9994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76808" y="853176"/>
            <a:ext cx="8534400" cy="4343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BF7D8A-6CCF-50F5-2D0B-3DFEFD743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29AC9E-8151-7370-5941-C6D47D92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" y="0"/>
            <a:ext cx="9115774" cy="6858000"/>
          </a:xfrm>
          <a:prstGeom prst="rect">
            <a:avLst/>
          </a:prstGeom>
        </p:spPr>
      </p:pic>
      <p:sp>
        <p:nvSpPr>
          <p:cNvPr id="5" name="Google Shape;82;p13">
            <a:extLst>
              <a:ext uri="{FF2B5EF4-FFF2-40B4-BE49-F238E27FC236}">
                <a16:creationId xmlns:a16="http://schemas.microsoft.com/office/drawing/2014/main" id="{1E7A7141-1757-D54E-AB5B-9AFC23850428}"/>
              </a:ext>
            </a:extLst>
          </p:cNvPr>
          <p:cNvSpPr txBox="1">
            <a:spLocks/>
          </p:cNvSpPr>
          <p:nvPr/>
        </p:nvSpPr>
        <p:spPr>
          <a:xfrm>
            <a:off x="120073" y="2408599"/>
            <a:ext cx="9009814" cy="51305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E46C0A"/>
              </a:buClr>
              <a:buSzPts val="4000"/>
              <a:buFont typeface="Georgia"/>
              <a:buNone/>
            </a:pP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Из  муки на хлебозаводе  пекут хлеб, булки.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05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999C5F-D8D9-7BDC-EE16-0F9540BB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6C1D27-0973-9566-1DAA-AE798DB49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17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52040D0-97B7-FB86-40BF-659A28251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491A71-B48B-378B-5FA8-72DAFF8BB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35"/>
            <a:ext cx="9144000" cy="661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86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585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DF67D02-E474-75B3-881D-5F9F3EE5F3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3F3D9F-E84E-1E1D-1C6E-22BB2E665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9BF89F-9CE6-2477-5639-2B81733400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B704FA-8664-D256-6A4B-6A6C727FF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5A73C3-3F2E-3F46-E735-76C2DE543F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8216D4-EE63-D768-6BE0-09E108149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E95316F-8B43-EAD3-D171-A57CA4980C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3A1F92-DE51-29B0-571F-F3033166C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" y="63962"/>
            <a:ext cx="9033163" cy="673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83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4F7292A-4674-E863-C6D5-3E286EBD40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E78D1-2D18-995B-17D1-EFA74AF48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6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04B6E3-B9B7-4563-CC52-467F8739B4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  <p:pic>
        <p:nvPicPr>
          <p:cNvPr id="3" name="Google Shape;83;p13" descr="9.jpg">
            <a:extLst>
              <a:ext uri="{FF2B5EF4-FFF2-40B4-BE49-F238E27FC236}">
                <a16:creationId xmlns:a16="http://schemas.microsoft.com/office/drawing/2014/main" id="{548760E0-CA3B-152C-890E-27D078158D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46" y="68262"/>
            <a:ext cx="9070108" cy="6721475"/>
          </a:xfrm>
          <a:prstGeom prst="rect">
            <a:avLst/>
          </a:prstGeom>
          <a:noFill/>
          <a:ln>
            <a:noFill/>
          </a:ln>
          <a:effectLst>
            <a:outerShdw blurRad="63500" dist="139700" dir="2700000">
              <a:srgbClr val="333333">
                <a:alpha val="64705"/>
              </a:srgbClr>
            </a:outerShdw>
          </a:effectLst>
        </p:spPr>
      </p:pic>
      <p:sp>
        <p:nvSpPr>
          <p:cNvPr id="4" name="Google Shape;82;p13">
            <a:extLst>
              <a:ext uri="{FF2B5EF4-FFF2-40B4-BE49-F238E27FC236}">
                <a16:creationId xmlns:a16="http://schemas.microsoft.com/office/drawing/2014/main" id="{B2556601-228E-6F2F-B5C2-99A1F97A3D1E}"/>
              </a:ext>
            </a:extLst>
          </p:cNvPr>
          <p:cNvSpPr txBox="1">
            <a:spLocks/>
          </p:cNvSpPr>
          <p:nvPr/>
        </p:nvSpPr>
        <p:spPr>
          <a:xfrm>
            <a:off x="67093" y="68262"/>
            <a:ext cx="9009814" cy="53570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E46C0A"/>
              </a:buClr>
              <a:buSzPts val="4000"/>
              <a:buFont typeface="Georgia"/>
              <a:buNone/>
            </a:pP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Хлеб, булки укладывают на специальные стеллажи.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5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437112"/>
            <a:ext cx="5486400" cy="1080120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4000" dirty="0">
                <a:solidFill>
                  <a:srgbClr val="FF0000"/>
                </a:solidFill>
              </a:rPr>
              <a:t>Эпитеты</a:t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5013176"/>
            <a:ext cx="8424936" cy="136815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2900" b="1" dirty="0"/>
              <a:t>Хлеб -  </a:t>
            </a:r>
            <a:r>
              <a:rPr lang="ru-RU" sz="2900" dirty="0"/>
              <a:t>аппетитный, ароматный,</a:t>
            </a:r>
            <a:r>
              <a:rPr lang="ru-RU" sz="2900" b="1" dirty="0"/>
              <a:t>  </a:t>
            </a:r>
            <a:r>
              <a:rPr lang="ru-RU" sz="2900" dirty="0"/>
              <a:t>белый, богатый,  витаминный, вкусный, воздушный, горький, горячий,  дармовой,  добрый,  душистый,  золотистый, золотой,  легкий, мягкий, налитой, насущный, небывалый, нелегкий, </a:t>
            </a:r>
          </a:p>
          <a:p>
            <a:pPr algn="l"/>
            <a:r>
              <a:rPr lang="ru-RU" sz="2900" dirty="0"/>
              <a:t>полезный, родительский, румяный, свежий, скудный, теплый, трудный, трудовой, тяжелый, тяжкий, хороший, черный, черствый, честный, чужой.</a:t>
            </a:r>
          </a:p>
          <a:p>
            <a:endParaRPr lang="ru-RU" dirty="0"/>
          </a:p>
        </p:txBody>
      </p:sp>
      <p:pic>
        <p:nvPicPr>
          <p:cNvPr id="21508" name="Picture 4" descr="https://st2.depositphotos.com/1177973/6690/i/950/depositphotos_66903961-stock-photo-fresh-bread-with-wheat-in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3668" y="188640"/>
            <a:ext cx="5904656" cy="4184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5486400" cy="66453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Продавец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94685" y="5805487"/>
            <a:ext cx="8754629" cy="912255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Горячий хлеб развозят в магазины, где покупатели приобретают свежий хлеб и выпечку.</a:t>
            </a:r>
          </a:p>
        </p:txBody>
      </p:sp>
      <p:pic>
        <p:nvPicPr>
          <p:cNvPr id="5" name="Рисунок 4" descr="karavaysv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50825" y="1052513"/>
            <a:ext cx="8534400" cy="43434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E9DAE5A-AA71-364F-8B04-F44AF684FC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FB63F1-F1A5-4D57-2A87-337AB52B8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2" y="64656"/>
            <a:ext cx="9091418" cy="67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11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6FC6EA-BB36-F0A2-242F-038BC916B5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/>
          </a:p>
        </p:txBody>
      </p:sp>
      <p:pic>
        <p:nvPicPr>
          <p:cNvPr id="3" name="Содержимое 3" descr="Bread_KringleEar_botany_490816_1920x1200.jpg">
            <a:extLst>
              <a:ext uri="{FF2B5EF4-FFF2-40B4-BE49-F238E27FC236}">
                <a16:creationId xmlns:a16="http://schemas.microsoft.com/office/drawing/2014/main" id="{F7053CD8-323B-A91C-5AED-03B61F597E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11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64655"/>
            <a:ext cx="9079344" cy="684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69862"/>
            <a:ext cx="8713787" cy="65357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230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564"/>
            <a:ext cx="9144000" cy="681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3830E5F-FDF6-85BF-D7CA-F8AE4ECF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5BD3B3-4F7F-6454-03A6-3759EF49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37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25F0712-98B2-F094-1C02-5760546D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C047C-82E3-8EAE-1E7B-5044F4673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55"/>
            <a:ext cx="9005454" cy="668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2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161" y="360365"/>
            <a:ext cx="6469678" cy="646400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>О пользе хлеба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43163" y="1237673"/>
            <a:ext cx="8857673" cy="2983345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- важный источник ценного растительного белка, содержащего ряд незаменимых аминокислот.</a:t>
            </a:r>
          </a:p>
          <a:p>
            <a:pPr algn="l"/>
            <a:endParaRPr lang="ru-RU" sz="9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9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- существенный источник витаминов группы В. Он служит повседневным поставщиком растительной клетчатки.</a:t>
            </a:r>
          </a:p>
          <a:p>
            <a:pPr algn="l"/>
            <a:endParaRPr lang="ru-RU" sz="9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9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- источник необходимых организму минеральных веществ, а именно калия, кальция, магния, натрия, фосфора, железа. 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22530" name="Picture 2" descr="https://st.depositphotos.com/1155723/1389/i/950/depositphotos_13899169-stock-photo-fresh-breads-for-a-variety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461" y="3617640"/>
            <a:ext cx="4860539" cy="3240360"/>
          </a:xfrm>
          <a:prstGeom prst="rect">
            <a:avLst/>
          </a:prstGeom>
          <a:noFill/>
        </p:spPr>
      </p:pic>
      <p:pic>
        <p:nvPicPr>
          <p:cNvPr id="4" name="Picture 2" descr="F:\ДЕТСКИЙ САД\ДИСТАНЦИОНКА\Хлеб\c9892d2b62e57db67e7fea22b02d243a18a60ce1r1-1000-616v2_hq.jpg">
            <a:extLst>
              <a:ext uri="{FF2B5EF4-FFF2-40B4-BE49-F238E27FC236}">
                <a16:creationId xmlns:a16="http://schemas.microsoft.com/office/drawing/2014/main" id="{DA1340E8-DF81-8405-9459-2D6F2ED26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067" y="4575480"/>
            <a:ext cx="2592288" cy="1596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462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B02CAD2-37FC-BCDF-F4F4-C42E5B652C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56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1F40E3-C9CE-A40E-0004-564798544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6" y="85724"/>
            <a:ext cx="4907842" cy="476060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D89F3E-00DB-5ECD-655D-0155303E057A}"/>
              </a:ext>
            </a:extLst>
          </p:cNvPr>
          <p:cNvSpPr txBox="1">
            <a:spLocks/>
          </p:cNvSpPr>
          <p:nvPr/>
        </p:nvSpPr>
        <p:spPr>
          <a:xfrm>
            <a:off x="636801" y="5017136"/>
            <a:ext cx="3935199" cy="162380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вкусный, несравненный,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Всем знакомый с детских лет -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наш обыкновенный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любимый русский хлеб.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коньков.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6A01BB-8DA3-0727-B188-477738CFC94B}"/>
              </a:ext>
            </a:extLst>
          </p:cNvPr>
          <p:cNvSpPr/>
          <p:nvPr/>
        </p:nvSpPr>
        <p:spPr>
          <a:xfrm>
            <a:off x="5301674" y="569258"/>
            <a:ext cx="3611417" cy="532453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он – хлебушко душистый.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хрусткой корочкой витой,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он – теплый, золотистый,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солнцем налитой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нем – здоровье наше, сила,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нем – чудесное тепло;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рук его растило,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Охраняло, берегло!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не сразу стали зерна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Хлебом тем, что на столе,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долго и упорно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Потрудились на земле.</a:t>
            </a:r>
          </a:p>
          <a:p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В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нем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-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земли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родимой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соки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, </a:t>
            </a:r>
            <a:b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</a:b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Солнца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свет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веселый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в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нем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... </a:t>
            </a:r>
            <a:b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</a:b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Уплетай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за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обе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щеки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В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ырастай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 </a:t>
            </a:r>
            <a:r>
              <a:rPr lang="en-US" sz="2000" b="1" i="0" u="none" dirty="0" err="1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богатырем</a:t>
            </a:r>
            <a:r>
              <a:rPr lang="en-US" sz="2000" b="1" i="0" u="none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AA50BF-B4F3-4539-7DDD-ECF6F890D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6590B5-7493-F2E4-2DB6-9D8C8CB9C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9960" cy="67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83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8" y="96982"/>
            <a:ext cx="8870844" cy="66640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15408" y="5670448"/>
            <a:ext cx="5328592" cy="111722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ru-RU" sz="2800" b="1" spc="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ХЛЕБУ НА СТОЛЕ,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ru-RU" sz="2800" b="1" spc="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ЛЮДЯМ НА ЗЕМЛЕ!</a:t>
            </a:r>
          </a:p>
        </p:txBody>
      </p:sp>
    </p:spTree>
    <p:extLst>
      <p:ext uri="{BB962C8B-B14F-4D97-AF65-F5344CB8AC3E}">
        <p14:creationId xmlns:p14="http://schemas.microsoft.com/office/powerpoint/2010/main" val="20746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5CCC45-ACB1-B0EA-2B4B-47AB1F92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59</a:t>
            </a:fld>
            <a:endParaRPr lang="ru-RU"/>
          </a:p>
        </p:txBody>
      </p:sp>
      <p:pic>
        <p:nvPicPr>
          <p:cNvPr id="4" name="Содержимое 4" descr="img22.jpg">
            <a:extLst>
              <a:ext uri="{FF2B5EF4-FFF2-40B4-BE49-F238E27FC236}">
                <a16:creationId xmlns:a16="http://schemas.microsoft.com/office/drawing/2014/main" id="{1ADB69EC-5B96-2C08-B7C1-CDA64C2320EC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0073" y="136525"/>
            <a:ext cx="8985861" cy="67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22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5486400" cy="66453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Кто выращивает хлеб? </a:t>
            </a:r>
          </a:p>
        </p:txBody>
      </p:sp>
      <p:pic>
        <p:nvPicPr>
          <p:cNvPr id="5" name="Рисунок 4" descr="i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346739" y="3170806"/>
            <a:ext cx="4464496" cy="3502320"/>
          </a:xfrm>
        </p:spPr>
      </p:pic>
      <p:sp>
        <p:nvSpPr>
          <p:cNvPr id="6" name="Прямоугольник 5"/>
          <p:cNvSpPr/>
          <p:nvPr/>
        </p:nvSpPr>
        <p:spPr>
          <a:xfrm>
            <a:off x="249509" y="997192"/>
            <a:ext cx="8644981" cy="1785104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выращивании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задействовано очень много людей с разной профессией и с одним направлением.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Агроном, тракторист, комбайнер, шофёр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это люди, которые выращивают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под общим названием 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хлеборобы.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/>
          </a:p>
        </p:txBody>
      </p:sp>
      <p:pic>
        <p:nvPicPr>
          <p:cNvPr id="3" name="Рисунок 2" descr="C:\Users\user\Downloads\Стенд для родителей\depositphotos_118546188-stock-photo-composition-with-bread-in-wicker.jpg">
            <a:extLst>
              <a:ext uri="{FF2B5EF4-FFF2-40B4-BE49-F238E27FC236}">
                <a16:creationId xmlns:a16="http://schemas.microsoft.com/office/drawing/2014/main" id="{5EACB1D7-B26E-C265-FEA0-FD8AE89FCFE3}"/>
              </a:ext>
            </a:extLst>
          </p:cNvPr>
          <p:cNvPicPr/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967" y="3446832"/>
            <a:ext cx="3096344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3931920" cy="7620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Агроном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5491" y="1107559"/>
            <a:ext cx="8756073" cy="1210767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Агроном проверяет землю для вспахивания, проверяет почву, контролирует процесс вспашки, зимой следит за состоянием семян.</a:t>
            </a:r>
          </a:p>
        </p:txBody>
      </p:sp>
      <p:pic>
        <p:nvPicPr>
          <p:cNvPr id="5" name="Содержимое 4" descr="1_N0M13TU9MsHHjN1BjCry-A.jpeg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668467" y="2525919"/>
            <a:ext cx="7770120" cy="4027512"/>
          </a:xfrm>
        </p:spPr>
      </p:pic>
    </p:spTree>
    <p:extLst>
      <p:ext uri="{BB962C8B-B14F-4D97-AF65-F5344CB8AC3E}">
        <p14:creationId xmlns:p14="http://schemas.microsoft.com/office/powerpoint/2010/main" val="399772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3EBF69-A045-FA53-4819-33AC54F0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2C080-B49C-4685-BA96-BC87559202C6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FAC04-B167-F154-8880-ACB89DF5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5" y="1"/>
            <a:ext cx="9051636" cy="67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622114-3A3B-CC39-D581-9C0616678E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3" name="Содержимое 3" descr="vspashka-zemli-2.jpg">
            <a:extLst>
              <a:ext uri="{FF2B5EF4-FFF2-40B4-BE49-F238E27FC236}">
                <a16:creationId xmlns:a16="http://schemas.microsoft.com/office/drawing/2014/main" id="{D6E6CEFF-8CA8-59AD-9635-6E6FB9CA7A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35;p5">
            <a:extLst>
              <a:ext uri="{FF2B5EF4-FFF2-40B4-BE49-F238E27FC236}">
                <a16:creationId xmlns:a16="http://schemas.microsoft.com/office/drawing/2014/main" id="{64CA0C4A-BB8C-001B-2B8C-8A6AE84E9629}"/>
              </a:ext>
            </a:extLst>
          </p:cNvPr>
          <p:cNvSpPr txBox="1">
            <a:spLocks/>
          </p:cNvSpPr>
          <p:nvPr/>
        </p:nvSpPr>
        <p:spPr>
          <a:xfrm>
            <a:off x="237403" y="6139584"/>
            <a:ext cx="8301037" cy="58189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E46C0A"/>
              </a:buClr>
              <a:buSzPts val="4000"/>
              <a:buFont typeface="Georgia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Сначала землю надо вспахать.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3CA265-45F5-AD9B-FCF6-C0CE08F24383}"/>
              </a:ext>
            </a:extLst>
          </p:cNvPr>
          <p:cNvSpPr/>
          <p:nvPr/>
        </p:nvSpPr>
        <p:spPr>
          <a:xfrm>
            <a:off x="237403" y="156008"/>
            <a:ext cx="3759200" cy="452582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Тракторист</a:t>
            </a:r>
          </a:p>
        </p:txBody>
      </p:sp>
    </p:spTree>
    <p:extLst>
      <p:ext uri="{BB962C8B-B14F-4D97-AF65-F5344CB8AC3E}">
        <p14:creationId xmlns:p14="http://schemas.microsoft.com/office/powerpoint/2010/main" val="2962266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990000"/>
      </a:dk1>
      <a:lt1>
        <a:srgbClr val="990099"/>
      </a:lt1>
      <a:dk2>
        <a:srgbClr val="1F497D"/>
      </a:dk2>
      <a:lt2>
        <a:srgbClr val="EEECE1"/>
      </a:lt2>
      <a:accent1>
        <a:srgbClr val="A7B755"/>
      </a:accent1>
      <a:accent2>
        <a:srgbClr val="C0504D"/>
      </a:accent2>
      <a:accent3>
        <a:srgbClr val="990099"/>
      </a:accent3>
      <a:accent4>
        <a:srgbClr val="A7B755"/>
      </a:accent4>
      <a:accent5>
        <a:srgbClr val="C0504D"/>
      </a:accent5>
      <a:accent6>
        <a:srgbClr val="99009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743</Words>
  <Application>Microsoft Office PowerPoint</Application>
  <PresentationFormat>Экран (4:3)</PresentationFormat>
  <Paragraphs>93</Paragraphs>
  <Slides>59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Arial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       Эпитеты </vt:lpstr>
      <vt:lpstr>            О пользе хлеба</vt:lpstr>
      <vt:lpstr>Кто выращивает хлеб? </vt:lpstr>
      <vt:lpstr>Агроном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Шофер</vt:lpstr>
      <vt:lpstr>Презентация PowerPoint</vt:lpstr>
      <vt:lpstr>Презентация PowerPoint</vt:lpstr>
      <vt:lpstr>Презентация PowerPoint</vt:lpstr>
      <vt:lpstr>Мукомол</vt:lpstr>
      <vt:lpstr>Презентация PowerPoint</vt:lpstr>
      <vt:lpstr>Презентация PowerPoint</vt:lpstr>
      <vt:lpstr>Тестомес и пекарь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Продавец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Myhome</cp:lastModifiedBy>
  <cp:revision>2</cp:revision>
  <dcterms:modified xsi:type="dcterms:W3CDTF">2023-10-11T19:26:35Z</dcterms:modified>
</cp:coreProperties>
</file>