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1"/>
  </p:notesMasterIdLst>
  <p:sldIdLst>
    <p:sldId id="256" r:id="rId2"/>
    <p:sldId id="257" r:id="rId3"/>
    <p:sldId id="284" r:id="rId4"/>
    <p:sldId id="291" r:id="rId5"/>
    <p:sldId id="29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8" r:id="rId16"/>
    <p:sldId id="282" r:id="rId17"/>
    <p:sldId id="285" r:id="rId18"/>
    <p:sldId id="286" r:id="rId19"/>
    <p:sldId id="292" r:id="rId20"/>
    <p:sldId id="294" r:id="rId21"/>
    <p:sldId id="301" r:id="rId22"/>
    <p:sldId id="296" r:id="rId23"/>
    <p:sldId id="298" r:id="rId24"/>
    <p:sldId id="299" r:id="rId25"/>
    <p:sldId id="302" r:id="rId26"/>
    <p:sldId id="304" r:id="rId27"/>
    <p:sldId id="306" r:id="rId28"/>
    <p:sldId id="308" r:id="rId29"/>
    <p:sldId id="30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home" initials="M" lastIdx="1" clrIdx="0">
    <p:extLst>
      <p:ext uri="{19B8F6BF-5375-455C-9EA6-DF929625EA0E}">
        <p15:presenceInfo xmlns:p15="http://schemas.microsoft.com/office/powerpoint/2012/main" userId="My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7T07:33:35.305" idx="1">
    <p:pos x="7565" y="276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E8B7B-FB39-4105-8DC3-DFA8597FABA5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848C-FF33-4AB1-965E-04E011B39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7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4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02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8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41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7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8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9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9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3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6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3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A893-4B46-4FEF-91A4-8FC23971AB35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A9D3E4-41B3-478F-AD78-3C76F54FC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1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pole.ru/index.php?ld=m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RusStamp1995RusVelKneze1.jpg?uselang=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ru.wikipedia.org/wiki/%D0%A4%D0%B0%D0%B9%D0%BB:RusStamp1995RusVelKneze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TWb4RUlsJoQ9Ke_A4opPNrnWhMSypkHhOp_0pbtDOdwkaTx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2180409"/>
            <a:ext cx="7759700" cy="452519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D4D029-BA2E-261E-A076-D35B56C99992}"/>
              </a:ext>
            </a:extLst>
          </p:cNvPr>
          <p:cNvSpPr/>
          <p:nvPr/>
        </p:nvSpPr>
        <p:spPr>
          <a:xfrm>
            <a:off x="1149531" y="374469"/>
            <a:ext cx="10493829" cy="539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8621D2-6E46-5FFE-382E-220868289B13}"/>
              </a:ext>
            </a:extLst>
          </p:cNvPr>
          <p:cNvSpPr/>
          <p:nvPr/>
        </p:nvSpPr>
        <p:spPr>
          <a:xfrm>
            <a:off x="8196943" y="5505995"/>
            <a:ext cx="3875314" cy="1085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Логачева Н.В.,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988765A0-B06E-47D2-4C43-4CD658AE68AA}"/>
              </a:ext>
            </a:extLst>
          </p:cNvPr>
          <p:cNvSpPr txBox="1">
            <a:spLocks/>
          </p:cNvSpPr>
          <p:nvPr/>
        </p:nvSpPr>
        <p:spPr>
          <a:xfrm>
            <a:off x="1236618" y="1246142"/>
            <a:ext cx="9356269" cy="689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>
            <a:solidFill>
              <a:schemeClr val="accent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70C0"/>
              </a:buClr>
              <a:buSzPts val="2800"/>
              <a:buFont typeface="Wingdings 3" charset="2"/>
              <a:buNone/>
            </a:pPr>
            <a:r>
              <a:rPr lang="ru-RU" sz="2800" b="1" i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lang="ru-RU" sz="3600" b="1" i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Ратные подвиги наших предков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66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май, узнав о поражении Бегича, стал готовиться к большому походу на Русь. Он вступил в союз с великим князем литовским Ягайло и рязанским князем Олегом. Летом 1380 г. Мамай начал поход. ">
            <a:extLst>
              <a:ext uri="{FF2B5EF4-FFF2-40B4-BE49-F238E27FC236}">
                <a16:creationId xmlns:a16="http://schemas.microsoft.com/office/drawing/2014/main" id="{0749ED45-044F-3AF5-B3F4-5AC473E5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62" y="78466"/>
            <a:ext cx="8935075" cy="670106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33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далеко от места впадения реки Воронеж в Дон ордынцы разбили свои станы, и, кочуя, ожидали вестей от Ягайло и Олега. Князь Дмитрий решил разгромить полчища Мамая до подхода к ним войска Ягайло, чтобы не допустить вторжения врага в глубь русской земли. ">
            <a:extLst>
              <a:ext uri="{FF2B5EF4-FFF2-40B4-BE49-F238E27FC236}">
                <a16:creationId xmlns:a16="http://schemas.microsoft.com/office/drawing/2014/main" id="{84F63C5E-2ECA-75A1-F310-112652066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34" y="84805"/>
            <a:ext cx="8918169" cy="668838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10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тром 8 (21) сентября, после поединка русского воина инока А. Пересвета с монгольским богатырем Челубеем, которые замертво рухнули с коней пронзенные копьями, разгорелась ожесточенная битва. Лично Дмитрий Иванович сражался в первых рядах своих войск. ">
            <a:extLst>
              <a:ext uri="{FF2B5EF4-FFF2-40B4-BE49-F238E27FC236}">
                <a16:creationId xmlns:a16="http://schemas.microsoft.com/office/drawing/2014/main" id="{3301B79F-1109-05AC-AE06-E956C5006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29" y="235132"/>
            <a:ext cx="9579142" cy="638773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516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 течение трех часов войско Мамая (свыше 90 - 100 тыс. человек) безуспешно пыталось прорвать центр и правое крыло русской рати (50 - 70 тыс. человек), которая отразила натиск врага. Тогда он всеми силами обрушился на левый фланг и начал теснить русских воинов. Мамай ввел в намечавшийся прорыв весь свой резерв. И в этот момент в тыл прорвавшейся конницы противника ударил Засадный полк. Враг не выдержал неожиданного удара и стал отходить, а затем пустился в бегство. ">
            <a:extLst>
              <a:ext uri="{FF2B5EF4-FFF2-40B4-BE49-F238E27FC236}">
                <a16:creationId xmlns:a16="http://schemas.microsoft.com/office/drawing/2014/main" id="{7FAF01B4-676D-842C-14AC-5FF5050D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124097"/>
            <a:ext cx="8665028" cy="660980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277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ружины русских преследовали его на протяжении 30 - 40 км. Войско Мамая было полностью разгромлено. Отряды Ягайло, узнав о победе русских, скорым маршем вернулись в Литву. ">
            <a:extLst>
              <a:ext uri="{FF2B5EF4-FFF2-40B4-BE49-F238E27FC236}">
                <a16:creationId xmlns:a16="http://schemas.microsoft.com/office/drawing/2014/main" id="{F8495CEF-11C9-0DBF-0AF4-E7E2B50B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45" y="143510"/>
            <a:ext cx="8761619" cy="65709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727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0B8D5B-065A-80C7-9709-31B91BCF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53" y="73074"/>
            <a:ext cx="10706244" cy="6312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8D337-66FB-40FD-8913-B404AF325EFE}"/>
              </a:ext>
            </a:extLst>
          </p:cNvPr>
          <p:cNvSpPr txBox="1"/>
          <p:nvPr/>
        </p:nvSpPr>
        <p:spPr>
          <a:xfrm>
            <a:off x="95794" y="5307598"/>
            <a:ext cx="12000411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 по 16 сентября хоронили убитых. Тело Пересвета вместе с телом Осляби погребено в храме Рождества Пресвятой Богородицы в Старом Симонове.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радовался победе и прозвал Дмитрия Донским, а Владимира Донским или Храбрым (по другой версии, великий московский князь Дмитрий Иванович получил почётное наименование Донской лишь при Иване Грозном).</a:t>
            </a:r>
          </a:p>
        </p:txBody>
      </p:sp>
    </p:spTree>
    <p:extLst>
      <p:ext uri="{BB962C8B-B14F-4D97-AF65-F5344CB8AC3E}">
        <p14:creationId xmlns:p14="http://schemas.microsoft.com/office/powerpoint/2010/main" val="244315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тва на Куликовом поле серьезно подорвала военное могущество Золотой Орды и ускорила ее последующий распад. Она способствовала дальнейшему росту и укреплению русского единого государства, подняла роль Москвы как центра объединения. ">
            <a:extLst>
              <a:ext uri="{FF2B5EF4-FFF2-40B4-BE49-F238E27FC236}">
                <a16:creationId xmlns:a16="http://schemas.microsoft.com/office/drawing/2014/main" id="{8928F3C8-2BD4-7063-E9EC-28DC3CB7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8" y="205740"/>
            <a:ext cx="9623115" cy="644651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436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300444" y="4850675"/>
            <a:ext cx="11887200" cy="1724298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accent2"/>
              </a:buClr>
              <a:buSzPts val="2400"/>
              <a:buNone/>
            </a:pPr>
            <a:r>
              <a:rPr lang="en-US" sz="2400" b="1" i="1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Побывать на Куликовом поле стоит каждому русскому человеку, каждому россиянину. Тому есть несколько причин.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0"/>
              </a:spcBef>
              <a:buClr>
                <a:schemeClr val="accent2"/>
              </a:buClr>
              <a:buSzPts val="2400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Во-первых, это поле нашей славы и доблести.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0"/>
              </a:spcBef>
              <a:buClr>
                <a:schemeClr val="accent2"/>
              </a:buClr>
              <a:buSzPts val="2400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Во-вторых, чтобы не быть Иванами, непомнящими своего родства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Shape 90" descr="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797" y="187236"/>
            <a:ext cx="6093825" cy="436734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91" name="Shape 91" descr="image0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8" y="187236"/>
            <a:ext cx="5869579" cy="436734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2" descr="F:\МУЗЕЙ\Tower.jpg">
            <a:extLst>
              <a:ext uri="{FF2B5EF4-FFF2-40B4-BE49-F238E27FC236}">
                <a16:creationId xmlns:a16="http://schemas.microsoft.com/office/drawing/2014/main" id="{902FC2FB-885C-AA78-23A2-98E9A7E775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713" y="148046"/>
            <a:ext cx="4323578" cy="660109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C6F82BBA-319D-3BFD-35D2-9662FA00A5D7}"/>
              </a:ext>
            </a:extLst>
          </p:cNvPr>
          <p:cNvSpPr/>
          <p:nvPr/>
        </p:nvSpPr>
        <p:spPr>
          <a:xfrm>
            <a:off x="4685211" y="322218"/>
            <a:ext cx="7437120" cy="1759131"/>
          </a:xfrm>
          <a:prstGeom prst="leftArrow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r>
              <a:rPr lang="ru-RU" sz="2400" b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Колонна-памятник в честь князя Дмитрия Донского</a:t>
            </a:r>
            <a:r>
              <a:rPr lang="ru-RU" sz="2400" b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111">
            <a:extLst>
              <a:ext uri="{FF2B5EF4-FFF2-40B4-BE49-F238E27FC236}">
                <a16:creationId xmlns:a16="http://schemas.microsoft.com/office/drawing/2014/main" id="{E623654D-10BF-687F-EDAE-F4CDE2441356}"/>
              </a:ext>
            </a:extLst>
          </p:cNvPr>
          <p:cNvSpPr txBox="1"/>
          <p:nvPr/>
        </p:nvSpPr>
        <p:spPr>
          <a:xfrm>
            <a:off x="4902926" y="2177144"/>
            <a:ext cx="7158445" cy="4571999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eorgia"/>
              <a:buNone/>
            </a:pPr>
            <a:r>
              <a:rPr lang="ru-RU" sz="2400" b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       </a:t>
            </a:r>
            <a:r>
              <a:rPr lang="en-US" sz="2400" b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 1820 году тульский губернатор В.Ф.Васильев предложил установить памятный знак в честь победы Дмитрия Донского над полчищами Мамая. Идея понравилась императору Александру I. Автор памятника И.П.Мартос подготовил первый проект. Но император вскоре умер, и благое начинание стало успешно забываться. </a:t>
            </a:r>
            <a:endParaRPr lang="ru-RU" sz="2400" b="1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eorgia"/>
              <a:buNone/>
            </a:pPr>
            <a:r>
              <a:rPr lang="ru-RU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        </a:t>
            </a:r>
            <a:r>
              <a:rPr lang="en-US" sz="2400" b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Взошедший на престол Николай I лишь в 1836 году утвердил эскиз, представленный Брюлловым. Сам проект был завершён только в 1850 году.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34" descr="tula8">
            <a:extLst>
              <a:ext uri="{FF2B5EF4-FFF2-40B4-BE49-F238E27FC236}">
                <a16:creationId xmlns:a16="http://schemas.microsoft.com/office/drawing/2014/main" id="{B66D72E1-466A-7845-BF31-9C936E528B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194" y="235131"/>
            <a:ext cx="5360126" cy="646611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Shape 135" descr="Экспозиция «За землю русскую и веру христианскую...»">
            <a:extLst>
              <a:ext uri="{FF2B5EF4-FFF2-40B4-BE49-F238E27FC236}">
                <a16:creationId xmlns:a16="http://schemas.microsoft.com/office/drawing/2014/main" id="{65B164D3-197F-6978-4304-953DD43AC8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0866" y="313508"/>
            <a:ext cx="6078583" cy="427590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Shape 133">
            <a:extLst>
              <a:ext uri="{FF2B5EF4-FFF2-40B4-BE49-F238E27FC236}">
                <a16:creationId xmlns:a16="http://schemas.microsoft.com/office/drawing/2014/main" id="{6109F2C8-CA28-F3FF-A600-D6D01571D4D2}"/>
              </a:ext>
            </a:extLst>
          </p:cNvPr>
          <p:cNvSpPr txBox="1">
            <a:spLocks/>
          </p:cNvSpPr>
          <p:nvPr/>
        </p:nvSpPr>
        <p:spPr>
          <a:xfrm>
            <a:off x="5773781" y="4955176"/>
            <a:ext cx="6252755" cy="1746069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Музей-заповедник «Куликово поле» основан в 1965 г. на Красном холме близ д. Ивановка Куркинского района Тульской области.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Georgia"/>
              <a:buNone/>
            </a:pPr>
            <a:r>
              <a:rPr lang="ru-RU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339839" y="1043136"/>
            <a:ext cx="5529944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defTabSz="914400">
              <a:buClrTx/>
              <a:buSz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Куликовская битва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(Мамаево или Донское побоище) — сражение между русским войском во главе с московским князем Дмитрием Донским и армией темника Золотой Орды Мамая, состоявшееся 8 сентября 1380 года на территории Куликова поля, между реками Дон, Непрядва и Красивая меча, в настоящее время относящейся к Кимовском и Куркинскому районам Тульской области, на площади около 10 км². </a:t>
            </a:r>
          </a:p>
        </p:txBody>
      </p:sp>
      <p:pic>
        <p:nvPicPr>
          <p:cNvPr id="2" name="Рисунок 1" descr="21 сентября — День воинской славы России. Память победы русских полков во главе с Дмитрием Донским над монголо-татарскими войсками в Куликовской битве (1380 год) ">
            <a:extLst>
              <a:ext uri="{FF2B5EF4-FFF2-40B4-BE49-F238E27FC236}">
                <a16:creationId xmlns:a16="http://schemas.microsoft.com/office/drawing/2014/main" id="{AA485F39-136F-630E-3C02-9C398EADA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557349"/>
            <a:ext cx="5747657" cy="554736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95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4294967295"/>
          </p:nvPr>
        </p:nvSpPr>
        <p:spPr>
          <a:xfrm>
            <a:off x="200297" y="148317"/>
            <a:ext cx="11991703" cy="1210220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ts val="2400"/>
              <a:buNone/>
            </a:pPr>
            <a:r>
              <a:rPr lang="ru-RU" sz="2400" b="1" i="1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</a:t>
            </a:r>
            <a:r>
              <a:rPr lang="en-US" sz="2400" b="1" i="1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«За землю русскую и веру христианскую...»</a:t>
            </a:r>
            <a:endParaRPr dirty="0"/>
          </a:p>
          <a:p>
            <a:pPr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i="1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 храме Сергия Радонежского была создана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музейная экспозиция,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посвященная Куликовской битве.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Shape 141" descr="kb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1593669"/>
            <a:ext cx="4931228" cy="511601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42" name="Shape 142" descr="135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364" y="1593669"/>
            <a:ext cx="4132762" cy="511601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752600" y="0"/>
            <a:ext cx="8305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2800"/>
            </a:pPr>
            <a:br>
              <a:rPr lang="en-US" sz="28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26423" y="178526"/>
            <a:ext cx="6644639" cy="1197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Музейно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мемориальный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комплекс с. Монастырщина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393578" y="106362"/>
            <a:ext cx="4685210" cy="6477000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accent2"/>
              </a:buClr>
              <a:buSzPts val="2800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560"/>
              </a:spcBef>
              <a:buClr>
                <a:schemeClr val="accent2"/>
              </a:buClr>
              <a:buSzPts val="280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Село Монастырщина – одно из исторических мест Куликова поля. 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60"/>
              </a:spcBef>
              <a:buClr>
                <a:schemeClr val="accent2"/>
              </a:buClr>
              <a:buSzPts val="280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Здесь, по преданию, были похоронены русские во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и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ны, павшие в Куликовской битве. Над местом сражения возвышается памятник Дмитрию Донскому. 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" name="Shape 208" descr="F:\МУЗЕЙ\m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927" y="1661930"/>
            <a:ext cx="6235336" cy="501754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4294967295"/>
          </p:nvPr>
        </p:nvSpPr>
        <p:spPr>
          <a:xfrm>
            <a:off x="287384" y="104342"/>
            <a:ext cx="3397590" cy="6649316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accent2"/>
              </a:buClr>
              <a:buSzPts val="2400"/>
              <a:buNone/>
            </a:pP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Колокольный звон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разливается над 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Куликовым полем,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над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рекой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Непрядвой,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разносясь далеко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вокруг.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Дмитрий Донской 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пьедестале стоит,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склонив голову,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прислушивается. Ни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just"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одно слово не слетит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его уст. Но,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кажется,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он доволен тем,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что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видит 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слышит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...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 descr="http://forum.vgd.ru/file.php?fid=29331&amp;key=745822715&amp;IB2XPnewforum_=0ti9g1a0bpe5gjni96t1vklgt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311" y="104342"/>
            <a:ext cx="5761717" cy="417156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76" name="Shape 176" descr="http://im8-tub.yandex.net/i?id=21300580&amp;tov=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7027" y="1125581"/>
            <a:ext cx="3596641" cy="541020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" name="Shape 174" descr="F:\МУЗЕЙ\pole_202jp.jpg">
            <a:extLst>
              <a:ext uri="{FF2B5EF4-FFF2-40B4-BE49-F238E27FC236}">
                <a16:creationId xmlns:a16="http://schemas.microsoft.com/office/drawing/2014/main" id="{D21EEECF-A0F4-6AA6-7D1B-5FD9ABE4B7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3449" y="4546964"/>
            <a:ext cx="4275907" cy="220669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920930" y="172985"/>
            <a:ext cx="10210801" cy="59337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2"/>
              </a:buClr>
              <a:buSzPts val="3200"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ЭКСПОЗИЦИЯ. МАТЕРИАЛЫ МУЗЕЯ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3" name="Shape 183" descr="30_01_2009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446" y="942900"/>
            <a:ext cx="8848435" cy="574211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9" descr="musei_history">
            <a:extLst>
              <a:ext uri="{FF2B5EF4-FFF2-40B4-BE49-F238E27FC236}">
                <a16:creationId xmlns:a16="http://schemas.microsoft.com/office/drawing/2014/main" id="{7733AB09-9C8D-20D1-D0A3-833BB27DD4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1514" y="286839"/>
            <a:ext cx="5897879" cy="47815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5" name="Shape 216" descr="C:\Documents and Settings\User\Мои документы\Мои рисунки\ex_mon2.jpg">
            <a:extLst>
              <a:ext uri="{FF2B5EF4-FFF2-40B4-BE49-F238E27FC236}">
                <a16:creationId xmlns:a16="http://schemas.microsoft.com/office/drawing/2014/main" id="{AAF7369D-BC9E-0228-A7A1-C43462E089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121" y="286839"/>
            <a:ext cx="5756365" cy="47815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Shape 213">
            <a:extLst>
              <a:ext uri="{FF2B5EF4-FFF2-40B4-BE49-F238E27FC236}">
                <a16:creationId xmlns:a16="http://schemas.microsoft.com/office/drawing/2014/main" id="{E5448240-F9BE-2A79-E8B4-407D896150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3154" y="5428160"/>
            <a:ext cx="8229600" cy="1143000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1"/>
            </a:solidFill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2"/>
              </a:buClr>
              <a:buSzPts val="4400"/>
            </a:pPr>
            <a:r>
              <a:rPr lang="en-US" sz="4400" b="1" i="1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Руси </a:t>
            </a:r>
            <a:r>
              <a:rPr lang="en-US" sz="4400" b="1" i="1" dirty="0" err="1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великое</a:t>
            </a:r>
            <a:r>
              <a:rPr lang="en-US" sz="4400" b="1" i="1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400" b="1" i="1" dirty="0" err="1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начало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5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C:\Documents and Settings\User\Мои документы\Мои рисунки\ex_mon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80365" y="130628"/>
            <a:ext cx="4754880" cy="402553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17" name="Shape 217" descr="C:\Documents and Settings\User\Мои документы\Мои рисунки\ex_mon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158" y="89262"/>
            <a:ext cx="4469674" cy="368154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Shape 215" descr="C:\Documents and Settings\User\Мои документы\Мои рисунки\ex_mon4.jpg">
            <a:extLst>
              <a:ext uri="{FF2B5EF4-FFF2-40B4-BE49-F238E27FC236}">
                <a16:creationId xmlns:a16="http://schemas.microsoft.com/office/drawing/2014/main" id="{899D1BD5-B68D-90D2-5947-2561AB57BF4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192" y="3770811"/>
            <a:ext cx="5756366" cy="295656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5886994" y="204243"/>
            <a:ext cx="6080760" cy="6449513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accent2"/>
              </a:buClr>
              <a:buSzPts val="2400"/>
            </a:pPr>
            <a:r>
              <a:rPr lang="ru-RU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Победа на Куликовом поле, доставшаяся ценой беспримерной стойкости, храбрости</a:t>
            </a:r>
            <a:r>
              <a:rPr lang="ru-RU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у</a:t>
            </a:r>
            <a:r>
              <a:rPr lang="en-US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бежденности в своей правоте и необходимости победы для всей русской земли</a:t>
            </a:r>
            <a:r>
              <a:rPr lang="ru-RU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. Э</a:t>
            </a:r>
            <a:r>
              <a:rPr lang="en-US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та победа была началом возрождения новой Руси. Сюда на поле Куликово пришли разрозненные полки русских княжеств, а ушла единая Русь. Русь, развеявшая легенду о непобедимости татарских войск.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  <a:buSzPts val="2400"/>
            </a:pPr>
            <a:r>
              <a:rPr lang="ru-RU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 Куликовской битве сказалась главная черта русского национального характера – жертвовать собой во имя спасения других. Пройдут годы, десятилетия, и пронесётся по измученной Руси клич к единению, </a:t>
            </a:r>
            <a:r>
              <a:rPr lang="ru-RU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и народ </a:t>
            </a:r>
            <a:r>
              <a:rPr lang="en-US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подним</a:t>
            </a:r>
            <a:r>
              <a:rPr lang="ru-RU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ется</a:t>
            </a:r>
            <a:r>
              <a:rPr lang="en-US" sz="24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на борьбу с врагом.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" y="137159"/>
            <a:ext cx="5146765" cy="65836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284065" y="4114800"/>
            <a:ext cx="5498428" cy="2344514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4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Россия!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Не искать иного слова,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Иной судьбы на целом свете нет.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Ты вся –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Сплошное поле Куликово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На протяженье многих сотен лет.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80"/>
              </a:spcBef>
              <a:buClr>
                <a:schemeClr val="accent2"/>
              </a:buClr>
              <a:buSzPts val="2400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                             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В. Фирсов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6" name="Shape 246" descr="D:\МУЗЕЙ\300px-Kulikovo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1561" y="358093"/>
            <a:ext cx="2914650" cy="327025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47" name="Shape 247" descr="sergiy_kulikovo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576" y="358093"/>
            <a:ext cx="2914650" cy="327025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48" name="Shape 248" descr="picturecontent-pid-f1d4-et-54004f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5546" y="2691493"/>
            <a:ext cx="5513509" cy="390525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 idx="4294967295"/>
          </p:nvPr>
        </p:nvSpPr>
        <p:spPr>
          <a:xfrm>
            <a:off x="1584960" y="208267"/>
            <a:ext cx="9509760" cy="792480"/>
          </a:xfrm>
          <a:prstGeom prst="rect">
            <a:avLst/>
          </a:prstGeom>
          <a:gradFill>
            <a:gsLst>
              <a:gs pos="0">
                <a:srgbClr val="3EF3FC"/>
              </a:gs>
              <a:gs pos="100000">
                <a:schemeClr val="hlink"/>
              </a:gs>
            </a:gsLst>
            <a:lin ang="5400000" scaled="0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2"/>
              </a:buClr>
              <a:buSzPts val="4400"/>
            </a:pPr>
            <a:r>
              <a:rPr lang="en-US" sz="4400" i="1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СОВЕТУЕМ ПРОЧИТАТЬ</a:t>
            </a:r>
            <a:endParaRPr/>
          </a:p>
        </p:txBody>
      </p:sp>
      <p:pic>
        <p:nvPicPr>
          <p:cNvPr id="254" name="Shape 254" descr="Картинка 36 из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611" y="1228725"/>
            <a:ext cx="2381250" cy="333375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292" y="1228725"/>
            <a:ext cx="2505428" cy="368767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6712" y="1371600"/>
            <a:ext cx="2370785" cy="362712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60000">
            <a:off x="7129412" y="3050621"/>
            <a:ext cx="2374412" cy="355425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40000">
            <a:off x="2854891" y="2980867"/>
            <a:ext cx="2386107" cy="343120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488C7-13BE-7F86-F2F8-AE491C63A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" y="69669"/>
            <a:ext cx="111774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6" descr="kulik">
            <a:extLst>
              <a:ext uri="{FF2B5EF4-FFF2-40B4-BE49-F238E27FC236}">
                <a16:creationId xmlns:a16="http://schemas.microsoft.com/office/drawing/2014/main" id="{66C83C91-08A4-EC0C-6744-071CD40FE1D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5725" y="250371"/>
            <a:ext cx="9118138" cy="635725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03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ACBDAD-BA15-B3BE-9715-EA0BF1EB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50" y="152400"/>
            <a:ext cx="10157023" cy="6570617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F84142-A3BC-A595-FE41-84CF28D5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583" y="248194"/>
            <a:ext cx="9326880" cy="6749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сражения – Куликово поле</a:t>
            </a:r>
          </a:p>
        </p:txBody>
      </p:sp>
    </p:spTree>
    <p:extLst>
      <p:ext uri="{BB962C8B-B14F-4D97-AF65-F5344CB8AC3E}">
        <p14:creationId xmlns:p14="http://schemas.microsoft.com/office/powerpoint/2010/main" val="306349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983" y="147253"/>
            <a:ext cx="11922034" cy="1894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знамя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«Сказание о Мамаевом побоище» сообщает, что русские войска шли в бой под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чёрмным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красным, знаменем с изображением золотого образа Иисуса Христа. Миниатюры XVII века изображают в качестве знамени красный стяг с </a:t>
            </a:r>
            <a:r>
              <a:rPr lang="ru-RU" sz="2400" b="1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православным</a:t>
            </a: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крестом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 descr="http://upload.wikimedia.org/wikipedia/commons/thumb/4/45/RusStamp1995RusVelKneze1.jpg/220px-RusStamp1995RusVelKnez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6" y="2185851"/>
            <a:ext cx="8825163" cy="45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ts.wikimedia.org/static-1.23wmf1/skins/common/images/magnify-clip.png">
            <a:hlinkClick r:id="rId4" tooltip="Увеличить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6" y="1779542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7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602E2-95EB-D57F-1F27-92B8189505AD}"/>
              </a:ext>
            </a:extLst>
          </p:cNvPr>
          <p:cNvSpPr txBox="1"/>
          <p:nvPr/>
        </p:nvSpPr>
        <p:spPr>
          <a:xfrm>
            <a:off x="334691" y="95794"/>
            <a:ext cx="11660776" cy="11182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  <a:spcAft>
                <a:spcPts val="187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сентября в нашей стране отмечается День воинской славы России — День победы русских полков во главе с великим князем Дмитрием Донским над монголо-татарскими войсками в Куликовской битве (1380 год). Он учрежден Федеральным законом № 32-ФЗ от 13 марта 1995 года «О днях воинской славы и памятных датах России».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Страшные бедствия принесло татаро-монгольское иго на русскую землю.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FDD093-EFD8-0075-49B7-863F07ACC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22" y="1214049"/>
            <a:ext cx="8595950" cy="5559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36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ражение русского войска под предводительством Великого князя Владимирского и Московского Дмитрия Ивановича с монголо-татарскими войсками, происшедшее 8 сентября 1380 года на Куликовом поле (ныне Куркинский район Тульской области) — одна из самых крупных битв средневековья, явившаяся поворотным пунктом в борьбе русского народа против монголо-татарского ига. ">
            <a:extLst>
              <a:ext uri="{FF2B5EF4-FFF2-40B4-BE49-F238E27FC236}">
                <a16:creationId xmlns:a16="http://schemas.microsoft.com/office/drawing/2014/main" id="{2CBAF569-011F-8BD0-30A8-6190CDADB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30" y="261257"/>
            <a:ext cx="8770122" cy="641821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950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ашные бедствия принесло татаро-монгольское иго на русскую землю. Но во второй половине XIV в. начался распад Золотой орды, где фактическим правителем становится один из старших эмиров - Мамай. В то же время на Руси шел процесс образования сильного централизованного государства путем объединения русских земель под властью Московского княжества. ">
            <a:extLst>
              <a:ext uri="{FF2B5EF4-FFF2-40B4-BE49-F238E27FC236}">
                <a16:creationId xmlns:a16="http://schemas.microsoft.com/office/drawing/2014/main" id="{2D781299-4ADB-96AF-0A68-89817BC0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45" y="84908"/>
            <a:ext cx="7995058" cy="668818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331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силение Московского княжества встревожило Мамая. В 1378 г. он послал на Русь сильное войско под командованием мурзы Бегича. Войско князя Московского Дмитрия Ивановича встретило ордынцев на реке Воже и наголову разбило их. ">
            <a:extLst>
              <a:ext uri="{FF2B5EF4-FFF2-40B4-BE49-F238E27FC236}">
                <a16:creationId xmlns:a16="http://schemas.microsoft.com/office/drawing/2014/main" id="{5A43E8D7-A088-046E-4A6E-6931A246D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0" y="80372"/>
            <a:ext cx="9933979" cy="669725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12929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664</Words>
  <Application>Microsoft Office PowerPoint</Application>
  <PresentationFormat>Широкоэкранный</PresentationFormat>
  <Paragraphs>47</Paragraphs>
  <Slides>29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Место сражения – Куликово поле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ЭКСПОЗИЦИЯ. МАТЕРИАЛЫ МУЗЕЯ</vt:lpstr>
      <vt:lpstr>Руси великое начало</vt:lpstr>
      <vt:lpstr>Презентация PowerPoint</vt:lpstr>
      <vt:lpstr>Презентация PowerPoint</vt:lpstr>
      <vt:lpstr>Презентация PowerPoint</vt:lpstr>
      <vt:lpstr>СОВЕТУЕМ ПРОЧИТАТЬ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Куликовская Битва</dc:title>
  <dc:creator>Максим</dc:creator>
  <cp:lastModifiedBy>Myhome</cp:lastModifiedBy>
  <cp:revision>19</cp:revision>
  <dcterms:created xsi:type="dcterms:W3CDTF">2013-10-23T15:27:57Z</dcterms:created>
  <dcterms:modified xsi:type="dcterms:W3CDTF">2023-09-19T17:27:38Z</dcterms:modified>
</cp:coreProperties>
</file>