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80" r:id="rId6"/>
    <p:sldId id="261" r:id="rId7"/>
    <p:sldId id="262" r:id="rId8"/>
    <p:sldId id="263" r:id="rId9"/>
    <p:sldId id="264" r:id="rId10"/>
    <p:sldId id="267" r:id="rId11"/>
    <p:sldId id="277" r:id="rId12"/>
    <p:sldId id="278" r:id="rId13"/>
    <p:sldId id="265" r:id="rId14"/>
    <p:sldId id="283" r:id="rId15"/>
    <p:sldId id="266" r:id="rId16"/>
    <p:sldId id="268" r:id="rId17"/>
    <p:sldId id="269" r:id="rId18"/>
    <p:sldId id="270" r:id="rId19"/>
    <p:sldId id="271" r:id="rId20"/>
    <p:sldId id="281" r:id="rId21"/>
    <p:sldId id="272" r:id="rId22"/>
    <p:sldId id="273" r:id="rId23"/>
    <p:sldId id="274" r:id="rId24"/>
    <p:sldId id="275" r:id="rId25"/>
    <p:sldId id="282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EC4AC3-8D00-4C10-A2F3-D6AE432FDC7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8DAFA4C-619E-4882-B01B-7732994F2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714356"/>
            <a:ext cx="5105400" cy="2071702"/>
          </a:xfr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  </a:t>
            </a:r>
            <a:r>
              <a:rPr lang="ru-RU" sz="6000" u="sng" dirty="0"/>
              <a:t>Тульский пряник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9993" y="5821986"/>
            <a:ext cx="3923928" cy="808048"/>
          </a:xfrm>
          <a:ln w="762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/>
            <a:r>
              <a:rPr 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Подготовила: </a:t>
            </a:r>
          </a:p>
          <a:p>
            <a:r>
              <a:rPr 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Логачева Надежда Владимировна</a:t>
            </a:r>
          </a:p>
          <a:p>
            <a:r>
              <a:rPr 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МКДОУ д/с № 3</a:t>
            </a:r>
          </a:p>
        </p:txBody>
      </p:sp>
      <p:pic>
        <p:nvPicPr>
          <p:cNvPr id="10242" name="Picture 2" descr="C:\Users\user\Desktop\6810845c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6632"/>
            <a:ext cx="2360812" cy="392906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10243" name="Picture 3" descr="C:\Users\user\Desktop\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3136740"/>
            <a:ext cx="4143404" cy="236138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10244" name="Picture 4" descr="C:\Users\user\Desktop\0_8165c_8ca87217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319" y="4146646"/>
            <a:ext cx="2673513" cy="250783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C7D233-6ED8-2B3B-B6D8-EFFC0C17F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0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383/0005572a-40454514/2/img8.jpg">
            <a:extLst>
              <a:ext uri="{FF2B5EF4-FFF2-40B4-BE49-F238E27FC236}">
                <a16:creationId xmlns:a16="http://schemas.microsoft.com/office/drawing/2014/main" id="{1DC5CF92-98FD-38D4-EF91-48A245F12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2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ldtula.ru/upload/iblock/af5/af5d6e1135ed415e2bd1903e7c8c5538.jpg">
            <a:extLst>
              <a:ext uri="{FF2B5EF4-FFF2-40B4-BE49-F238E27FC236}">
                <a16:creationId xmlns:a16="http://schemas.microsoft.com/office/drawing/2014/main" id="{CD25630F-58CB-22EA-925F-7AFE55E2B0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8721"/>
            <a:ext cx="9144000" cy="592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937C8F9-4969-5D2C-EEDC-71ABE049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576065"/>
          </a:xfrm>
          <a:solidFill>
            <a:schemeClr val="tx2">
              <a:lumMod val="9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выглядит внутреннее убранство музея.</a:t>
            </a:r>
          </a:p>
        </p:txBody>
      </p:sp>
    </p:spTree>
    <p:extLst>
      <p:ext uri="{BB962C8B-B14F-4D97-AF65-F5344CB8AC3E}">
        <p14:creationId xmlns:p14="http://schemas.microsoft.com/office/powerpoint/2010/main" val="198821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857760"/>
            <a:ext cx="3071834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008112"/>
          </a:xfrm>
          <a:solidFill>
            <a:schemeClr val="tx2">
              <a:lumMod val="9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коллекция представлена в музее «Тульский пряник». Здесь есть и малютка размером с полтинник, и            50-килограмовый великан, и пряники, изготовленные в честь знаменательных событий.</a:t>
            </a:r>
          </a:p>
        </p:txBody>
      </p:sp>
      <p:pic>
        <p:nvPicPr>
          <p:cNvPr id="9218" name="Picture 2" descr="C:\Users\user\Desktop\1314299360_64396417_26_908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283" y="1577753"/>
            <a:ext cx="8297434" cy="5091607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2B7973-671B-37A9-BAD6-4157A4A1E170}"/>
              </a:ext>
            </a:extLst>
          </p:cNvPr>
          <p:cNvSpPr txBox="1"/>
          <p:nvPr/>
        </p:nvSpPr>
        <p:spPr>
          <a:xfrm>
            <a:off x="161764" y="620688"/>
            <a:ext cx="8820472" cy="5816977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kern="0" spc="-4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 из чего делают пряник</a:t>
            </a:r>
            <a:endParaRPr lang="ru-RU" sz="2000" b="1" kern="1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какого времени на тульской земле выпекали ароматное медовое яство - неизвестно. Но то, что в 1685 году тульский пряник уже точно был - достоверно известно. Есть две версии происхождения слова "пряник" - или от слова "пряности", их добавляют для вкуса. Или от слова "</a:t>
            </a:r>
            <a:r>
              <a:rPr lang="ru-RU" sz="2000" b="1" kern="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пряжение</a:t>
            </a:r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- как колобок - "по сусеку метен, в печке </a:t>
            </a:r>
            <a:r>
              <a:rPr lang="ru-RU" sz="2000" b="1" kern="0" dirty="0" err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пряжон</a:t>
            </a:r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algn="just" fontAlgn="base"/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Пряник - это</a:t>
            </a:r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особый способ приготовления</a:t>
            </a:r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kern="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Растительным маслом смазывается форма.</a:t>
            </a:r>
            <a:endParaRPr lang="ru-RU" sz="2000" b="1" kern="1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Кладется, впечатывается тесто (отсюда и "печатный").</a:t>
            </a:r>
            <a:endParaRPr lang="ru-RU" sz="2000" b="1" kern="1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Сверху кладется начинка и еще один слой теста. Говорят, мед натуральный, начинки фруктовые натуральные. </a:t>
            </a:r>
            <a:endParaRPr lang="ru-RU" sz="2000" b="1" kern="1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Выпекается недолго при высокой температуре. Печь старинная.</a:t>
            </a:r>
            <a:endParaRPr lang="ru-RU" sz="2000" b="1" kern="1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Пряник легко вываливается из формы.</a:t>
            </a:r>
            <a:endParaRPr lang="ru-RU" sz="2000" b="1" kern="1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Смазывается глазурью, принимающей при остывании белесоватый мраморный цвет. </a:t>
            </a:r>
            <a:endParaRPr lang="ru-RU" sz="2000" b="1" kern="1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вот из чего делают - вопрос. Рецепты пряничного производства хранились в строжайшем секрете. Передавались по мужской линии.</a:t>
            </a:r>
            <a:endParaRPr lang="ru-RU" sz="2000" b="1" kern="1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1" kern="0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каждого мастера был свой секрет, и он не хотел им ни с кем делиться. </a:t>
            </a:r>
            <a:endParaRPr lang="ru-RU" sz="2000" b="1" kern="100" dirty="0">
              <a:solidFill>
                <a:schemeClr val="bg1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3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14FA5A-BCC5-AC70-949D-E9F2A75D3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6723DD-EDF7-7FB4-0B5E-386E00616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116632"/>
            <a:ext cx="4155926" cy="5541235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C1FFA3-5B93-4988-BCCE-9936402C4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67" y="221351"/>
            <a:ext cx="4416491" cy="3312368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B11CC7-7192-B7EB-7A89-93FDC6F11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4055389" cy="2703593"/>
          </a:xfrm>
          <a:prstGeom prst="rect">
            <a:avLst/>
          </a:prstGeom>
          <a:ln w="76200">
            <a:solidFill>
              <a:schemeClr val="tx2">
                <a:lumMod val="50000"/>
              </a:schemeClr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29E90D-9492-AB44-A1C0-7D51A06F33C0}"/>
              </a:ext>
            </a:extLst>
          </p:cNvPr>
          <p:cNvSpPr/>
          <p:nvPr/>
        </p:nvSpPr>
        <p:spPr>
          <a:xfrm>
            <a:off x="107504" y="5877272"/>
            <a:ext cx="4320481" cy="864096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 «Тульские пряники»</a:t>
            </a:r>
          </a:p>
        </p:txBody>
      </p:sp>
    </p:spTree>
    <p:extLst>
      <p:ext uri="{BB962C8B-B14F-4D97-AF65-F5344CB8AC3E}">
        <p14:creationId xmlns:p14="http://schemas.microsoft.com/office/powerpoint/2010/main" val="410822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B0212E-DE3D-1569-480A-B7E369DCC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" y="0"/>
            <a:ext cx="88953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6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6F0D35-1ABA-6E8E-0F82-22208D61D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6" y="0"/>
            <a:ext cx="921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79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7668F-A3C0-4C00-5A1C-0A4E1AF7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99392"/>
            <a:ext cx="9001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4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1643050"/>
            <a:ext cx="3071834" cy="12858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5157192"/>
            <a:ext cx="8856984" cy="1592726"/>
          </a:xfrm>
          <a:solidFill>
            <a:schemeClr val="accent2"/>
          </a:solidFill>
          <a:ln w="762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пряник – самый популярный гостинец из Тулы. Со сладким красивым сувениром едут туляки к друзьям в другие города и страны.</a:t>
            </a:r>
          </a:p>
        </p:txBody>
      </p:sp>
      <p:pic>
        <p:nvPicPr>
          <p:cNvPr id="1027" name="Picture 3" descr="C:\Users\user\Desktop\84579_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357166"/>
            <a:ext cx="6740252" cy="441539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toturistu.ru/uploads/images/9/b/c/3/6949/big/79fd6efa76.jpg">
            <a:extLst>
              <a:ext uri="{FF2B5EF4-FFF2-40B4-BE49-F238E27FC236}">
                <a16:creationId xmlns:a16="http://schemas.microsoft.com/office/drawing/2014/main" id="{C02C2C80-51AA-AEDF-1297-8D50F9F7F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92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2AC9E6-7C83-BDCE-40BB-ECD75BE49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2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94E1F-12EE-4A6A-82BA-1CA1FF603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82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C93998-A4F0-F249-72C6-00E595A9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95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DB208-48D3-0C67-5834-2E0017CFA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" y="0"/>
            <a:ext cx="90997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99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o54tula.ru/wp-content/uploads/2019/12/dsc05081.jpg">
            <a:extLst>
              <a:ext uri="{FF2B5EF4-FFF2-40B4-BE49-F238E27FC236}">
                <a16:creationId xmlns:a16="http://schemas.microsoft.com/office/drawing/2014/main" id="{64C25B1A-F2E6-021D-FB3A-991D6DEF0F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08" y="18008"/>
            <a:ext cx="8856984" cy="610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4B7A8-F75A-EF96-1BD4-3FD07D47D03E}"/>
              </a:ext>
            </a:extLst>
          </p:cNvPr>
          <p:cNvSpPr txBox="1"/>
          <p:nvPr/>
        </p:nvSpPr>
        <p:spPr>
          <a:xfrm>
            <a:off x="178392" y="5880778"/>
            <a:ext cx="8856984" cy="923330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музей «Тульский пряник» обрел известность не только в самой Туле, но и за её пределами. Здесь часто бывают посетители из Москвы. Калуги, Серпухов Чехова и других городов России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1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Музей «Тульский пряник»">
            <a:extLst>
              <a:ext uri="{FF2B5EF4-FFF2-40B4-BE49-F238E27FC236}">
                <a16:creationId xmlns:a16="http://schemas.microsoft.com/office/drawing/2014/main" id="{97E4833D-2EBC-1D70-2B19-A4F6E064F7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23794"/>
            <a:ext cx="4724106" cy="38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42E847-E2D9-2AC0-ED5A-8009893F80A3}"/>
              </a:ext>
            </a:extLst>
          </p:cNvPr>
          <p:cNvSpPr txBox="1"/>
          <p:nvPr/>
        </p:nvSpPr>
        <p:spPr>
          <a:xfrm>
            <a:off x="107504" y="116632"/>
            <a:ext cx="8316416" cy="3046988"/>
          </a:xfrm>
          <a:prstGeom prst="rect">
            <a:avLst/>
          </a:prstGeom>
          <a:solidFill>
            <a:schemeClr val="tx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тульского пряника находится во дворе одноименного магазина. Аромат возле него - потрясающий, настоящий медовый дух. В магазине можно купить пряники на гостинец. Кроме обычных, в продаже бывают и такие: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Губернские пряники - без меда, со сливовой и абрикосовой начинкой.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Постные пряники - без яиц и животных жиров.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Пряники шоколадные с вареным сгущенным молоком.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Фабрика принимает индивидуальные заказы. Удовольствие это не из дешевых, обычно заказывают предприятия. На заказ пряник делается примерно 2 недели. Делается форма на той доске, которая уже сохла лет 5-7. Долго. Поэтому представляете, какая высокая стоимость пряника по индивидуальному заказу будет. От 20 тысяч и выше. Зависит от размера, от сложности эскиза и др. И размениваться на мелочевку никто не будет.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0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00108"/>
            <a:ext cx="1714512" cy="19288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7984" y="944670"/>
            <a:ext cx="4500594" cy="2136870"/>
          </a:xfrm>
          <a:solidFill>
            <a:schemeClr val="accent2"/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marL="0" algn="just"/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упоминание о пряничном ремесле в старинных писцовых книгах датировано 1685 годом.</a:t>
            </a:r>
          </a:p>
        </p:txBody>
      </p:sp>
      <p:pic>
        <p:nvPicPr>
          <p:cNvPr id="3075" name="Picture 3" descr="C:\Users\user\Desktop\39247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3929090" cy="316900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3076" name="Picture 4" descr="C:\Users\user\Desktop\1314299317_64396465_32_188_big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94518" y="3825721"/>
            <a:ext cx="4081460" cy="2720973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3077" name="Picture 5" descr="C:\Users\user\Desktop\DSC20730-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893902"/>
            <a:ext cx="3932309" cy="262973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071942"/>
            <a:ext cx="2214578" cy="2286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21354"/>
            <a:ext cx="4893124" cy="2786808"/>
          </a:xfrm>
          <a:solidFill>
            <a:schemeClr val="tx1"/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algn="just">
              <a:spcBef>
                <a:spcPts val="0"/>
              </a:spcBef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тульские умельцы придумали вырезать из дерева специальные формы – «пряничные доски», с помощью которых создавались на выпечке затейливые узоры, слова, символические изображения.</a:t>
            </a:r>
          </a:p>
        </p:txBody>
      </p:sp>
      <p:pic>
        <p:nvPicPr>
          <p:cNvPr id="4098" name="Picture 2" descr="C:\Users\user\Desktop\DSC20719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691324"/>
            <a:ext cx="4167190" cy="2786808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4099" name="Picture 3" descr="C:\Users\user\Desktop\e4c726da445a999567c1e99a088d5a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73633"/>
            <a:ext cx="3640109" cy="2426739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4100" name="Picture 4" descr="C:\Users\user\Desktop\5e2bb26fdee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295429"/>
            <a:ext cx="3706295" cy="352839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azeta-tula.ru/upload/iblock/5cf/5cf3d063c756ec69cc0f2259d84b6a86.JPG">
            <a:extLst>
              <a:ext uri="{FF2B5EF4-FFF2-40B4-BE49-F238E27FC236}">
                <a16:creationId xmlns:a16="http://schemas.microsoft.com/office/drawing/2014/main" id="{5740F3E2-BBF5-53B4-FB80-E7CCD7C244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" y="836712"/>
            <a:ext cx="9036496" cy="600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7D556F-83B9-30F3-3D45-66F179ACA46C}"/>
              </a:ext>
            </a:extLst>
          </p:cNvPr>
          <p:cNvSpPr/>
          <p:nvPr/>
        </p:nvSpPr>
        <p:spPr>
          <a:xfrm>
            <a:off x="1043608" y="188640"/>
            <a:ext cx="69847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доски для пряников</a:t>
            </a:r>
          </a:p>
        </p:txBody>
      </p:sp>
    </p:spTree>
    <p:extLst>
      <p:ext uri="{BB962C8B-B14F-4D97-AF65-F5344CB8AC3E}">
        <p14:creationId xmlns:p14="http://schemas.microsoft.com/office/powerpoint/2010/main" val="226660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3114668" cy="1785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06760" cy="1357323"/>
          </a:xfrm>
          <a:solidFill>
            <a:schemeClr val="tx2">
              <a:lumMod val="9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пряников особая рецептура и технология изготовления. Мед в них – и сладость, и ароматизатор, и природный консервант. </a:t>
            </a:r>
          </a:p>
        </p:txBody>
      </p:sp>
      <p:pic>
        <p:nvPicPr>
          <p:cNvPr id="5122" name="Picture 2" descr="C:\Users\user\Desktop\1333617919_recepty-pryanik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9136" y="4171740"/>
            <a:ext cx="4214841" cy="2490189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5123" name="Picture 3" descr="C:\Users\user\Desktop\101355431_large_3171a4d9c3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0897" y="1832718"/>
            <a:ext cx="3500462" cy="2323075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5125" name="Picture 5" descr="C:\Users\user\Desktop\pryani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9504" y="1848385"/>
            <a:ext cx="3500462" cy="207170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5126" name="Picture 6" descr="C:\Users\user\Desktop\prjanik-valentinka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4345461"/>
            <a:ext cx="2857488" cy="2532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00570"/>
            <a:ext cx="2143140" cy="1714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26625"/>
            <a:ext cx="8464454" cy="856686"/>
          </a:xfrm>
          <a:solidFill>
            <a:schemeClr val="tx2">
              <a:lumMod val="9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в конце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тульские пряники получили всемирное признание, они экспонировались на международных выставках.</a:t>
            </a:r>
          </a:p>
        </p:txBody>
      </p:sp>
      <p:pic>
        <p:nvPicPr>
          <p:cNvPr id="6146" name="Picture 2" descr="C:\Users\user\Desktop\fcb72e3361e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6628" y="3915502"/>
            <a:ext cx="3444758" cy="275580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6147" name="Picture 3" descr="C:\Users\user\Desktop\tula-vistavk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1693" y="3908970"/>
            <a:ext cx="3744416" cy="281279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6148" name="Picture 4" descr="C:\Users\user\Desktop\img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15694" y="232324"/>
            <a:ext cx="3510517" cy="24226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6149" name="Picture 5" descr="C:\Users\user\Desktop\73934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568" y="237004"/>
            <a:ext cx="3415525" cy="242262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96160"/>
            <a:ext cx="4576479" cy="2364722"/>
          </a:xfrm>
          <a:solidFill>
            <a:schemeClr val="tx2">
              <a:lumMod val="9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1899 и 1900 годах в Париже сладкие шедевры кондитеров </a:t>
            </a:r>
            <a:r>
              <a:rPr lang="ru-RU" sz="2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Гречихиных</a:t>
            </a:r>
            <a:r>
              <a:rPr lang="ru-RU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отмечены высшей наградой «Гран-при» и золотыми медалями. Экспозиция из Тулы была оформлена в виде торгового павильона с пряничной крышей. </a:t>
            </a:r>
          </a:p>
        </p:txBody>
      </p:sp>
      <p:pic>
        <p:nvPicPr>
          <p:cNvPr id="7170" name="Picture 2" descr="C:\Users\user\Desktop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853" y="196160"/>
            <a:ext cx="3645771" cy="3057743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7172" name="Picture 4" descr="C:\Users\user\Desktop\1212111704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1745" y="2855606"/>
            <a:ext cx="4360189" cy="3816424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7173" name="Picture 5" descr="C:\Users\user\Desktop\0daa0bbbf70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561121"/>
            <a:ext cx="3645771" cy="309890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2328850" cy="1643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500" y="5468152"/>
            <a:ext cx="9001000" cy="1214446"/>
          </a:xfrm>
          <a:solidFill>
            <a:schemeClr val="tx2">
              <a:lumMod val="9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сейчас пряники в Туле выпекают по старинным рецептам. Пряники бывают юбилейными, именными, визитными, фигурными. </a:t>
            </a:r>
          </a:p>
        </p:txBody>
      </p:sp>
      <p:pic>
        <p:nvPicPr>
          <p:cNvPr id="8194" name="Picture 2" descr="C:\Users\user\Desktop\84325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4129" y="175402"/>
            <a:ext cx="3722010" cy="236696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8195" name="Picture 3" descr="C:\Users\user\Desktop\pryan-museum-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175402"/>
            <a:ext cx="4136029" cy="2366966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  <p:pic>
        <p:nvPicPr>
          <p:cNvPr id="8196" name="Picture 4" descr="C:\Users\user\Desktop\tul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592" y="2861858"/>
            <a:ext cx="6335104" cy="2286803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4">
      <a:dk1>
        <a:srgbClr val="CEB966"/>
      </a:dk1>
      <a:lt1>
        <a:srgbClr val="EBE3C1"/>
      </a:lt1>
      <a:dk2>
        <a:srgbClr val="EBE3C1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</TotalTime>
  <Words>572</Words>
  <Application>Microsoft Office PowerPoint</Application>
  <PresentationFormat>Экран (4:3)</PresentationFormat>
  <Paragraphs>32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Symbol</vt:lpstr>
      <vt:lpstr>Times New Roman</vt:lpstr>
      <vt:lpstr>Trebuchet MS</vt:lpstr>
      <vt:lpstr>Wingdings</vt:lpstr>
      <vt:lpstr>Wingdings 2</vt:lpstr>
      <vt:lpstr>Изящная</vt:lpstr>
      <vt:lpstr>  Тульский пряник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 выглядит внутреннее убранство музея.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Myhome</cp:lastModifiedBy>
  <cp:revision>18</cp:revision>
  <dcterms:created xsi:type="dcterms:W3CDTF">2014-03-24T17:37:28Z</dcterms:created>
  <dcterms:modified xsi:type="dcterms:W3CDTF">2023-05-18T07:00:29Z</dcterms:modified>
</cp:coreProperties>
</file>