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4" r:id="rId3"/>
    <p:sldId id="280" r:id="rId4"/>
    <p:sldId id="287" r:id="rId5"/>
    <p:sldId id="288" r:id="rId6"/>
    <p:sldId id="257" r:id="rId7"/>
    <p:sldId id="265" r:id="rId8"/>
    <p:sldId id="266" r:id="rId9"/>
    <p:sldId id="267" r:id="rId10"/>
    <p:sldId id="269" r:id="rId11"/>
    <p:sldId id="290" r:id="rId12"/>
    <p:sldId id="270" r:id="rId13"/>
    <p:sldId id="281" r:id="rId14"/>
    <p:sldId id="271" r:id="rId15"/>
    <p:sldId id="272" r:id="rId16"/>
    <p:sldId id="273" r:id="rId17"/>
    <p:sldId id="274" r:id="rId18"/>
    <p:sldId id="275" r:id="rId19"/>
    <p:sldId id="291" r:id="rId20"/>
    <p:sldId id="289" r:id="rId21"/>
    <p:sldId id="279" r:id="rId22"/>
    <p:sldId id="292" r:id="rId23"/>
    <p:sldId id="293" r:id="rId24"/>
    <p:sldId id="294" r:id="rId25"/>
    <p:sldId id="295" r:id="rId26"/>
    <p:sldId id="258" r:id="rId27"/>
    <p:sldId id="296" r:id="rId28"/>
    <p:sldId id="261" r:id="rId2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57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F360D3-5B05-6FFB-80A0-BF2D918992CE}"/>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EB6FCEAF-0018-A262-00A1-A67EEAD4BF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AEF76674-C3E5-91C2-2A9E-708D88861A44}"/>
              </a:ext>
            </a:extLst>
          </p:cNvPr>
          <p:cNvSpPr>
            <a:spLocks noGrp="1"/>
          </p:cNvSpPr>
          <p:nvPr>
            <p:ph type="dt" sz="half" idx="10"/>
          </p:nvPr>
        </p:nvSpPr>
        <p:spPr/>
        <p:txBody>
          <a:bodyPr/>
          <a:lstStyle/>
          <a:p>
            <a:fld id="{EEE53DF7-D400-461B-A383-A79CE4E3B038}" type="datetimeFigureOut">
              <a:rPr lang="ru-RU" smtClean="0"/>
              <a:t>12.05.2023</a:t>
            </a:fld>
            <a:endParaRPr lang="ru-RU"/>
          </a:p>
        </p:txBody>
      </p:sp>
      <p:sp>
        <p:nvSpPr>
          <p:cNvPr id="5" name="Нижний колонтитул 4">
            <a:extLst>
              <a:ext uri="{FF2B5EF4-FFF2-40B4-BE49-F238E27FC236}">
                <a16:creationId xmlns:a16="http://schemas.microsoft.com/office/drawing/2014/main" id="{8780C8A7-3A89-5F80-B069-B130BCF0FD1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5448103-7ECF-4C04-C819-1FC5DFFF360D}"/>
              </a:ext>
            </a:extLst>
          </p:cNvPr>
          <p:cNvSpPr>
            <a:spLocks noGrp="1"/>
          </p:cNvSpPr>
          <p:nvPr>
            <p:ph type="sldNum" sz="quarter" idx="12"/>
          </p:nvPr>
        </p:nvSpPr>
        <p:spPr/>
        <p:txBody>
          <a:bodyPr/>
          <a:lstStyle/>
          <a:p>
            <a:fld id="{62ABC8B9-8C2E-4BDF-B305-B9FFFD8C009A}" type="slidenum">
              <a:rPr lang="ru-RU" smtClean="0"/>
              <a:t>‹#›</a:t>
            </a:fld>
            <a:endParaRPr lang="ru-RU"/>
          </a:p>
        </p:txBody>
      </p:sp>
    </p:spTree>
    <p:extLst>
      <p:ext uri="{BB962C8B-B14F-4D97-AF65-F5344CB8AC3E}">
        <p14:creationId xmlns:p14="http://schemas.microsoft.com/office/powerpoint/2010/main" val="1971807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477D69-66D3-F4A7-4E5E-4F179FFC527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597F9204-F60B-2C91-8B22-2BEC1A656B9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161292C-54B4-A1BA-C931-9529257B0F02}"/>
              </a:ext>
            </a:extLst>
          </p:cNvPr>
          <p:cNvSpPr>
            <a:spLocks noGrp="1"/>
          </p:cNvSpPr>
          <p:nvPr>
            <p:ph type="dt" sz="half" idx="10"/>
          </p:nvPr>
        </p:nvSpPr>
        <p:spPr/>
        <p:txBody>
          <a:bodyPr/>
          <a:lstStyle/>
          <a:p>
            <a:fld id="{EEE53DF7-D400-461B-A383-A79CE4E3B038}" type="datetimeFigureOut">
              <a:rPr lang="ru-RU" smtClean="0"/>
              <a:t>12.05.2023</a:t>
            </a:fld>
            <a:endParaRPr lang="ru-RU"/>
          </a:p>
        </p:txBody>
      </p:sp>
      <p:sp>
        <p:nvSpPr>
          <p:cNvPr id="5" name="Нижний колонтитул 4">
            <a:extLst>
              <a:ext uri="{FF2B5EF4-FFF2-40B4-BE49-F238E27FC236}">
                <a16:creationId xmlns:a16="http://schemas.microsoft.com/office/drawing/2014/main" id="{C23C1978-3163-7364-F036-B67CD8F3D01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AADB4D6-FFC7-20E4-ECD8-2B7DDBA4292C}"/>
              </a:ext>
            </a:extLst>
          </p:cNvPr>
          <p:cNvSpPr>
            <a:spLocks noGrp="1"/>
          </p:cNvSpPr>
          <p:nvPr>
            <p:ph type="sldNum" sz="quarter" idx="12"/>
          </p:nvPr>
        </p:nvSpPr>
        <p:spPr/>
        <p:txBody>
          <a:bodyPr/>
          <a:lstStyle/>
          <a:p>
            <a:fld id="{62ABC8B9-8C2E-4BDF-B305-B9FFFD8C009A}" type="slidenum">
              <a:rPr lang="ru-RU" smtClean="0"/>
              <a:t>‹#›</a:t>
            </a:fld>
            <a:endParaRPr lang="ru-RU"/>
          </a:p>
        </p:txBody>
      </p:sp>
    </p:spTree>
    <p:extLst>
      <p:ext uri="{BB962C8B-B14F-4D97-AF65-F5344CB8AC3E}">
        <p14:creationId xmlns:p14="http://schemas.microsoft.com/office/powerpoint/2010/main" val="359220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C91F4F54-09A1-D86C-8332-DF069105A591}"/>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FAC54F32-A849-0778-B1F0-B106CFC881C8}"/>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679BE9A-A6A1-1645-BF81-8EA199A3C565}"/>
              </a:ext>
            </a:extLst>
          </p:cNvPr>
          <p:cNvSpPr>
            <a:spLocks noGrp="1"/>
          </p:cNvSpPr>
          <p:nvPr>
            <p:ph type="dt" sz="half" idx="10"/>
          </p:nvPr>
        </p:nvSpPr>
        <p:spPr/>
        <p:txBody>
          <a:bodyPr/>
          <a:lstStyle/>
          <a:p>
            <a:fld id="{EEE53DF7-D400-461B-A383-A79CE4E3B038}" type="datetimeFigureOut">
              <a:rPr lang="ru-RU" smtClean="0"/>
              <a:t>12.05.2023</a:t>
            </a:fld>
            <a:endParaRPr lang="ru-RU"/>
          </a:p>
        </p:txBody>
      </p:sp>
      <p:sp>
        <p:nvSpPr>
          <p:cNvPr id="5" name="Нижний колонтитул 4">
            <a:extLst>
              <a:ext uri="{FF2B5EF4-FFF2-40B4-BE49-F238E27FC236}">
                <a16:creationId xmlns:a16="http://schemas.microsoft.com/office/drawing/2014/main" id="{84433B5F-450C-BFA8-5402-C112329D7C9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6FA76AF-4B28-D602-1D1F-25E67B47448F}"/>
              </a:ext>
            </a:extLst>
          </p:cNvPr>
          <p:cNvSpPr>
            <a:spLocks noGrp="1"/>
          </p:cNvSpPr>
          <p:nvPr>
            <p:ph type="sldNum" sz="quarter" idx="12"/>
          </p:nvPr>
        </p:nvSpPr>
        <p:spPr/>
        <p:txBody>
          <a:bodyPr/>
          <a:lstStyle/>
          <a:p>
            <a:fld id="{62ABC8B9-8C2E-4BDF-B305-B9FFFD8C009A}" type="slidenum">
              <a:rPr lang="ru-RU" smtClean="0"/>
              <a:t>‹#›</a:t>
            </a:fld>
            <a:endParaRPr lang="ru-RU"/>
          </a:p>
        </p:txBody>
      </p:sp>
    </p:spTree>
    <p:extLst>
      <p:ext uri="{BB962C8B-B14F-4D97-AF65-F5344CB8AC3E}">
        <p14:creationId xmlns:p14="http://schemas.microsoft.com/office/powerpoint/2010/main" val="2628235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C7884D-68AA-5F74-358A-0BC82D793B5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FDD3C3D-E5F0-1F14-12E7-10C421400DC1}"/>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7D1B297-2A91-3528-9C5C-987FE50477BB}"/>
              </a:ext>
            </a:extLst>
          </p:cNvPr>
          <p:cNvSpPr>
            <a:spLocks noGrp="1"/>
          </p:cNvSpPr>
          <p:nvPr>
            <p:ph type="dt" sz="half" idx="10"/>
          </p:nvPr>
        </p:nvSpPr>
        <p:spPr/>
        <p:txBody>
          <a:bodyPr/>
          <a:lstStyle/>
          <a:p>
            <a:fld id="{EEE53DF7-D400-461B-A383-A79CE4E3B038}" type="datetimeFigureOut">
              <a:rPr lang="ru-RU" smtClean="0"/>
              <a:t>12.05.2023</a:t>
            </a:fld>
            <a:endParaRPr lang="ru-RU"/>
          </a:p>
        </p:txBody>
      </p:sp>
      <p:sp>
        <p:nvSpPr>
          <p:cNvPr id="5" name="Нижний колонтитул 4">
            <a:extLst>
              <a:ext uri="{FF2B5EF4-FFF2-40B4-BE49-F238E27FC236}">
                <a16:creationId xmlns:a16="http://schemas.microsoft.com/office/drawing/2014/main" id="{46683E20-5C83-039F-F15E-E540D2DAAEF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903D1AC-1C75-17F3-0CD2-C56BF4D6E5D1}"/>
              </a:ext>
            </a:extLst>
          </p:cNvPr>
          <p:cNvSpPr>
            <a:spLocks noGrp="1"/>
          </p:cNvSpPr>
          <p:nvPr>
            <p:ph type="sldNum" sz="quarter" idx="12"/>
          </p:nvPr>
        </p:nvSpPr>
        <p:spPr/>
        <p:txBody>
          <a:bodyPr/>
          <a:lstStyle/>
          <a:p>
            <a:fld id="{62ABC8B9-8C2E-4BDF-B305-B9FFFD8C009A}" type="slidenum">
              <a:rPr lang="ru-RU" smtClean="0"/>
              <a:t>‹#›</a:t>
            </a:fld>
            <a:endParaRPr lang="ru-RU"/>
          </a:p>
        </p:txBody>
      </p:sp>
    </p:spTree>
    <p:extLst>
      <p:ext uri="{BB962C8B-B14F-4D97-AF65-F5344CB8AC3E}">
        <p14:creationId xmlns:p14="http://schemas.microsoft.com/office/powerpoint/2010/main" val="1894687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12777B-06E7-BDDB-1BB5-0F79054C99ED}"/>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E517A177-563C-281F-C290-5F4212A896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39E86EFF-A1D8-E648-AF63-769B970CB39F}"/>
              </a:ext>
            </a:extLst>
          </p:cNvPr>
          <p:cNvSpPr>
            <a:spLocks noGrp="1"/>
          </p:cNvSpPr>
          <p:nvPr>
            <p:ph type="dt" sz="half" idx="10"/>
          </p:nvPr>
        </p:nvSpPr>
        <p:spPr/>
        <p:txBody>
          <a:bodyPr/>
          <a:lstStyle/>
          <a:p>
            <a:fld id="{EEE53DF7-D400-461B-A383-A79CE4E3B038}" type="datetimeFigureOut">
              <a:rPr lang="ru-RU" smtClean="0"/>
              <a:t>12.05.2023</a:t>
            </a:fld>
            <a:endParaRPr lang="ru-RU"/>
          </a:p>
        </p:txBody>
      </p:sp>
      <p:sp>
        <p:nvSpPr>
          <p:cNvPr id="5" name="Нижний колонтитул 4">
            <a:extLst>
              <a:ext uri="{FF2B5EF4-FFF2-40B4-BE49-F238E27FC236}">
                <a16:creationId xmlns:a16="http://schemas.microsoft.com/office/drawing/2014/main" id="{07F1B2AB-09CF-8E14-4D3C-C7705E163C5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2C4411E-AF9B-E79D-795A-4E3601257CE5}"/>
              </a:ext>
            </a:extLst>
          </p:cNvPr>
          <p:cNvSpPr>
            <a:spLocks noGrp="1"/>
          </p:cNvSpPr>
          <p:nvPr>
            <p:ph type="sldNum" sz="quarter" idx="12"/>
          </p:nvPr>
        </p:nvSpPr>
        <p:spPr/>
        <p:txBody>
          <a:bodyPr/>
          <a:lstStyle/>
          <a:p>
            <a:fld id="{62ABC8B9-8C2E-4BDF-B305-B9FFFD8C009A}" type="slidenum">
              <a:rPr lang="ru-RU" smtClean="0"/>
              <a:t>‹#›</a:t>
            </a:fld>
            <a:endParaRPr lang="ru-RU"/>
          </a:p>
        </p:txBody>
      </p:sp>
    </p:spTree>
    <p:extLst>
      <p:ext uri="{BB962C8B-B14F-4D97-AF65-F5344CB8AC3E}">
        <p14:creationId xmlns:p14="http://schemas.microsoft.com/office/powerpoint/2010/main" val="2754447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5C2138-828C-A08A-A2F4-B638F543A7F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F3FF2B6-8238-94C1-5C61-495CF6E6B766}"/>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D6F8B9D5-1B51-D338-DF5B-4ECCD3585133}"/>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6615887C-225C-BABA-120A-E40C72CA2713}"/>
              </a:ext>
            </a:extLst>
          </p:cNvPr>
          <p:cNvSpPr>
            <a:spLocks noGrp="1"/>
          </p:cNvSpPr>
          <p:nvPr>
            <p:ph type="dt" sz="half" idx="10"/>
          </p:nvPr>
        </p:nvSpPr>
        <p:spPr/>
        <p:txBody>
          <a:bodyPr/>
          <a:lstStyle/>
          <a:p>
            <a:fld id="{EEE53DF7-D400-461B-A383-A79CE4E3B038}" type="datetimeFigureOut">
              <a:rPr lang="ru-RU" smtClean="0"/>
              <a:t>12.05.2023</a:t>
            </a:fld>
            <a:endParaRPr lang="ru-RU"/>
          </a:p>
        </p:txBody>
      </p:sp>
      <p:sp>
        <p:nvSpPr>
          <p:cNvPr id="6" name="Нижний колонтитул 5">
            <a:extLst>
              <a:ext uri="{FF2B5EF4-FFF2-40B4-BE49-F238E27FC236}">
                <a16:creationId xmlns:a16="http://schemas.microsoft.com/office/drawing/2014/main" id="{FD661779-F5AE-EB56-06E4-7D2A25EE521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05A2F9B-73D5-4188-CA01-B0070539990E}"/>
              </a:ext>
            </a:extLst>
          </p:cNvPr>
          <p:cNvSpPr>
            <a:spLocks noGrp="1"/>
          </p:cNvSpPr>
          <p:nvPr>
            <p:ph type="sldNum" sz="quarter" idx="12"/>
          </p:nvPr>
        </p:nvSpPr>
        <p:spPr/>
        <p:txBody>
          <a:bodyPr/>
          <a:lstStyle/>
          <a:p>
            <a:fld id="{62ABC8B9-8C2E-4BDF-B305-B9FFFD8C009A}" type="slidenum">
              <a:rPr lang="ru-RU" smtClean="0"/>
              <a:t>‹#›</a:t>
            </a:fld>
            <a:endParaRPr lang="ru-RU"/>
          </a:p>
        </p:txBody>
      </p:sp>
    </p:spTree>
    <p:extLst>
      <p:ext uri="{BB962C8B-B14F-4D97-AF65-F5344CB8AC3E}">
        <p14:creationId xmlns:p14="http://schemas.microsoft.com/office/powerpoint/2010/main" val="1859752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E52F04-350F-4CFD-FFE0-DD0E8617FF5C}"/>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7086DB1B-65EB-7C3C-7ED5-0A4EDE77C5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D4DE81E3-CB80-8949-E9CA-C1979054AF0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5A7B63E2-FE16-30D2-5AA2-D88ACF2383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8E38EFA8-550B-F250-51CD-CC6ACA1F1060}"/>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434A0DA2-8AF7-3A04-957C-94DB24875957}"/>
              </a:ext>
            </a:extLst>
          </p:cNvPr>
          <p:cNvSpPr>
            <a:spLocks noGrp="1"/>
          </p:cNvSpPr>
          <p:nvPr>
            <p:ph type="dt" sz="half" idx="10"/>
          </p:nvPr>
        </p:nvSpPr>
        <p:spPr/>
        <p:txBody>
          <a:bodyPr/>
          <a:lstStyle/>
          <a:p>
            <a:fld id="{EEE53DF7-D400-461B-A383-A79CE4E3B038}" type="datetimeFigureOut">
              <a:rPr lang="ru-RU" smtClean="0"/>
              <a:t>12.05.2023</a:t>
            </a:fld>
            <a:endParaRPr lang="ru-RU"/>
          </a:p>
        </p:txBody>
      </p:sp>
      <p:sp>
        <p:nvSpPr>
          <p:cNvPr id="8" name="Нижний колонтитул 7">
            <a:extLst>
              <a:ext uri="{FF2B5EF4-FFF2-40B4-BE49-F238E27FC236}">
                <a16:creationId xmlns:a16="http://schemas.microsoft.com/office/drawing/2014/main" id="{F8240FAB-5AB4-92E9-4427-5DED24385970}"/>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B962EAE7-47EA-D0B6-DAB7-64F798FADFCA}"/>
              </a:ext>
            </a:extLst>
          </p:cNvPr>
          <p:cNvSpPr>
            <a:spLocks noGrp="1"/>
          </p:cNvSpPr>
          <p:nvPr>
            <p:ph type="sldNum" sz="quarter" idx="12"/>
          </p:nvPr>
        </p:nvSpPr>
        <p:spPr/>
        <p:txBody>
          <a:bodyPr/>
          <a:lstStyle/>
          <a:p>
            <a:fld id="{62ABC8B9-8C2E-4BDF-B305-B9FFFD8C009A}" type="slidenum">
              <a:rPr lang="ru-RU" smtClean="0"/>
              <a:t>‹#›</a:t>
            </a:fld>
            <a:endParaRPr lang="ru-RU"/>
          </a:p>
        </p:txBody>
      </p:sp>
    </p:spTree>
    <p:extLst>
      <p:ext uri="{BB962C8B-B14F-4D97-AF65-F5344CB8AC3E}">
        <p14:creationId xmlns:p14="http://schemas.microsoft.com/office/powerpoint/2010/main" val="877645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243E71-0475-B96C-0222-48DCAB012781}"/>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317B1EE7-17D2-5502-73E6-A73118D26A58}"/>
              </a:ext>
            </a:extLst>
          </p:cNvPr>
          <p:cNvSpPr>
            <a:spLocks noGrp="1"/>
          </p:cNvSpPr>
          <p:nvPr>
            <p:ph type="dt" sz="half" idx="10"/>
          </p:nvPr>
        </p:nvSpPr>
        <p:spPr/>
        <p:txBody>
          <a:bodyPr/>
          <a:lstStyle/>
          <a:p>
            <a:fld id="{EEE53DF7-D400-461B-A383-A79CE4E3B038}" type="datetimeFigureOut">
              <a:rPr lang="ru-RU" smtClean="0"/>
              <a:t>12.05.2023</a:t>
            </a:fld>
            <a:endParaRPr lang="ru-RU"/>
          </a:p>
        </p:txBody>
      </p:sp>
      <p:sp>
        <p:nvSpPr>
          <p:cNvPr id="4" name="Нижний колонтитул 3">
            <a:extLst>
              <a:ext uri="{FF2B5EF4-FFF2-40B4-BE49-F238E27FC236}">
                <a16:creationId xmlns:a16="http://schemas.microsoft.com/office/drawing/2014/main" id="{669CB714-1664-E1E6-AAF3-7F354C796812}"/>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C2475C11-DE0D-4D5B-7DD7-B7AD28F6F102}"/>
              </a:ext>
            </a:extLst>
          </p:cNvPr>
          <p:cNvSpPr>
            <a:spLocks noGrp="1"/>
          </p:cNvSpPr>
          <p:nvPr>
            <p:ph type="sldNum" sz="quarter" idx="12"/>
          </p:nvPr>
        </p:nvSpPr>
        <p:spPr/>
        <p:txBody>
          <a:bodyPr/>
          <a:lstStyle/>
          <a:p>
            <a:fld id="{62ABC8B9-8C2E-4BDF-B305-B9FFFD8C009A}" type="slidenum">
              <a:rPr lang="ru-RU" smtClean="0"/>
              <a:t>‹#›</a:t>
            </a:fld>
            <a:endParaRPr lang="ru-RU"/>
          </a:p>
        </p:txBody>
      </p:sp>
    </p:spTree>
    <p:extLst>
      <p:ext uri="{BB962C8B-B14F-4D97-AF65-F5344CB8AC3E}">
        <p14:creationId xmlns:p14="http://schemas.microsoft.com/office/powerpoint/2010/main" val="3900595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8EA6920-59EF-75F7-3109-89B50EF14ED0}"/>
              </a:ext>
            </a:extLst>
          </p:cNvPr>
          <p:cNvSpPr>
            <a:spLocks noGrp="1"/>
          </p:cNvSpPr>
          <p:nvPr>
            <p:ph type="dt" sz="half" idx="10"/>
          </p:nvPr>
        </p:nvSpPr>
        <p:spPr/>
        <p:txBody>
          <a:bodyPr/>
          <a:lstStyle/>
          <a:p>
            <a:fld id="{EEE53DF7-D400-461B-A383-A79CE4E3B038}" type="datetimeFigureOut">
              <a:rPr lang="ru-RU" smtClean="0"/>
              <a:t>12.05.2023</a:t>
            </a:fld>
            <a:endParaRPr lang="ru-RU"/>
          </a:p>
        </p:txBody>
      </p:sp>
      <p:sp>
        <p:nvSpPr>
          <p:cNvPr id="3" name="Нижний колонтитул 2">
            <a:extLst>
              <a:ext uri="{FF2B5EF4-FFF2-40B4-BE49-F238E27FC236}">
                <a16:creationId xmlns:a16="http://schemas.microsoft.com/office/drawing/2014/main" id="{B5E36D4D-7480-D2E9-E3DA-F050F5F59F80}"/>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1FB848FC-C8E3-AD52-0A18-DA807D1D0072}"/>
              </a:ext>
            </a:extLst>
          </p:cNvPr>
          <p:cNvSpPr>
            <a:spLocks noGrp="1"/>
          </p:cNvSpPr>
          <p:nvPr>
            <p:ph type="sldNum" sz="quarter" idx="12"/>
          </p:nvPr>
        </p:nvSpPr>
        <p:spPr/>
        <p:txBody>
          <a:bodyPr/>
          <a:lstStyle/>
          <a:p>
            <a:fld id="{62ABC8B9-8C2E-4BDF-B305-B9FFFD8C009A}" type="slidenum">
              <a:rPr lang="ru-RU" smtClean="0"/>
              <a:t>‹#›</a:t>
            </a:fld>
            <a:endParaRPr lang="ru-RU"/>
          </a:p>
        </p:txBody>
      </p:sp>
    </p:spTree>
    <p:extLst>
      <p:ext uri="{BB962C8B-B14F-4D97-AF65-F5344CB8AC3E}">
        <p14:creationId xmlns:p14="http://schemas.microsoft.com/office/powerpoint/2010/main" val="272214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3F7D68-6399-B7C5-F69C-439BB4CFC83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D57301D8-892F-D126-DDE5-D01086236D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6E92D1EE-2C40-DE34-BF4A-06E4A9BC2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134E96F-450D-B531-16CD-ECA9411BF583}"/>
              </a:ext>
            </a:extLst>
          </p:cNvPr>
          <p:cNvSpPr>
            <a:spLocks noGrp="1"/>
          </p:cNvSpPr>
          <p:nvPr>
            <p:ph type="dt" sz="half" idx="10"/>
          </p:nvPr>
        </p:nvSpPr>
        <p:spPr/>
        <p:txBody>
          <a:bodyPr/>
          <a:lstStyle/>
          <a:p>
            <a:fld id="{EEE53DF7-D400-461B-A383-A79CE4E3B038}" type="datetimeFigureOut">
              <a:rPr lang="ru-RU" smtClean="0"/>
              <a:t>12.05.2023</a:t>
            </a:fld>
            <a:endParaRPr lang="ru-RU"/>
          </a:p>
        </p:txBody>
      </p:sp>
      <p:sp>
        <p:nvSpPr>
          <p:cNvPr id="6" name="Нижний колонтитул 5">
            <a:extLst>
              <a:ext uri="{FF2B5EF4-FFF2-40B4-BE49-F238E27FC236}">
                <a16:creationId xmlns:a16="http://schemas.microsoft.com/office/drawing/2014/main" id="{616C4A9B-4BBE-D0A1-5B27-E7249EC9168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BCA1166-03BB-C935-37C9-49FCCFD8E017}"/>
              </a:ext>
            </a:extLst>
          </p:cNvPr>
          <p:cNvSpPr>
            <a:spLocks noGrp="1"/>
          </p:cNvSpPr>
          <p:nvPr>
            <p:ph type="sldNum" sz="quarter" idx="12"/>
          </p:nvPr>
        </p:nvSpPr>
        <p:spPr/>
        <p:txBody>
          <a:bodyPr/>
          <a:lstStyle/>
          <a:p>
            <a:fld id="{62ABC8B9-8C2E-4BDF-B305-B9FFFD8C009A}" type="slidenum">
              <a:rPr lang="ru-RU" smtClean="0"/>
              <a:t>‹#›</a:t>
            </a:fld>
            <a:endParaRPr lang="ru-RU"/>
          </a:p>
        </p:txBody>
      </p:sp>
    </p:spTree>
    <p:extLst>
      <p:ext uri="{BB962C8B-B14F-4D97-AF65-F5344CB8AC3E}">
        <p14:creationId xmlns:p14="http://schemas.microsoft.com/office/powerpoint/2010/main" val="3633750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D55780-112B-F91D-6E60-9A95B73DD3F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77AABDE8-C571-5A84-90C7-9F8F800BB5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CB364E94-7873-EC97-77F3-CBDFD0B5F9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452DBBD-A110-CC07-4D3C-4020402381B3}"/>
              </a:ext>
            </a:extLst>
          </p:cNvPr>
          <p:cNvSpPr>
            <a:spLocks noGrp="1"/>
          </p:cNvSpPr>
          <p:nvPr>
            <p:ph type="dt" sz="half" idx="10"/>
          </p:nvPr>
        </p:nvSpPr>
        <p:spPr/>
        <p:txBody>
          <a:bodyPr/>
          <a:lstStyle/>
          <a:p>
            <a:fld id="{EEE53DF7-D400-461B-A383-A79CE4E3B038}" type="datetimeFigureOut">
              <a:rPr lang="ru-RU" smtClean="0"/>
              <a:t>12.05.2023</a:t>
            </a:fld>
            <a:endParaRPr lang="ru-RU"/>
          </a:p>
        </p:txBody>
      </p:sp>
      <p:sp>
        <p:nvSpPr>
          <p:cNvPr id="6" name="Нижний колонтитул 5">
            <a:extLst>
              <a:ext uri="{FF2B5EF4-FFF2-40B4-BE49-F238E27FC236}">
                <a16:creationId xmlns:a16="http://schemas.microsoft.com/office/drawing/2014/main" id="{AEC96BC8-08C7-9E14-A8C6-9E75E62F961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09BB89F-3967-D384-2DEB-6327EA38D85D}"/>
              </a:ext>
            </a:extLst>
          </p:cNvPr>
          <p:cNvSpPr>
            <a:spLocks noGrp="1"/>
          </p:cNvSpPr>
          <p:nvPr>
            <p:ph type="sldNum" sz="quarter" idx="12"/>
          </p:nvPr>
        </p:nvSpPr>
        <p:spPr/>
        <p:txBody>
          <a:bodyPr/>
          <a:lstStyle/>
          <a:p>
            <a:fld id="{62ABC8B9-8C2E-4BDF-B305-B9FFFD8C009A}" type="slidenum">
              <a:rPr lang="ru-RU" smtClean="0"/>
              <a:t>‹#›</a:t>
            </a:fld>
            <a:endParaRPr lang="ru-RU"/>
          </a:p>
        </p:txBody>
      </p:sp>
    </p:spTree>
    <p:extLst>
      <p:ext uri="{BB962C8B-B14F-4D97-AF65-F5344CB8AC3E}">
        <p14:creationId xmlns:p14="http://schemas.microsoft.com/office/powerpoint/2010/main" val="769055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A7F222-80A2-C6C4-30A5-F81F13E657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3C7A217B-897D-5AB1-FCA7-661B56CDDD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1022611-FB8F-9FD1-CD6B-C27A952207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53DF7-D400-461B-A383-A79CE4E3B038}" type="datetimeFigureOut">
              <a:rPr lang="ru-RU" smtClean="0"/>
              <a:t>12.05.2023</a:t>
            </a:fld>
            <a:endParaRPr lang="ru-RU"/>
          </a:p>
        </p:txBody>
      </p:sp>
      <p:sp>
        <p:nvSpPr>
          <p:cNvPr id="5" name="Нижний колонтитул 4">
            <a:extLst>
              <a:ext uri="{FF2B5EF4-FFF2-40B4-BE49-F238E27FC236}">
                <a16:creationId xmlns:a16="http://schemas.microsoft.com/office/drawing/2014/main" id="{5C940CB7-524D-57D7-22EF-B9B80E6D8E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0355ADFA-57EC-108F-7D15-4DA8E2B57C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ABC8B9-8C2E-4BDF-B305-B9FFFD8C009A}" type="slidenum">
              <a:rPr lang="ru-RU" smtClean="0"/>
              <a:t>‹#›</a:t>
            </a:fld>
            <a:endParaRPr lang="ru-RU"/>
          </a:p>
        </p:txBody>
      </p:sp>
    </p:spTree>
    <p:extLst>
      <p:ext uri="{BB962C8B-B14F-4D97-AF65-F5344CB8AC3E}">
        <p14:creationId xmlns:p14="http://schemas.microsoft.com/office/powerpoint/2010/main" val="2320357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gif"/><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7156C3D8-D762-9A35-904F-4C09C1BBD3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2821"/>
            <a:ext cx="12192000" cy="4892916"/>
          </a:xfrm>
          <a:prstGeom prst="rect">
            <a:avLst/>
          </a:prstGeom>
        </p:spPr>
      </p:pic>
      <p:sp>
        <p:nvSpPr>
          <p:cNvPr id="7" name="Прямоугольник 6">
            <a:extLst>
              <a:ext uri="{FF2B5EF4-FFF2-40B4-BE49-F238E27FC236}">
                <a16:creationId xmlns:a16="http://schemas.microsoft.com/office/drawing/2014/main" id="{6F7100F0-ABEB-6A3C-50A1-DD2097D38DE6}"/>
              </a:ext>
            </a:extLst>
          </p:cNvPr>
          <p:cNvSpPr/>
          <p:nvPr/>
        </p:nvSpPr>
        <p:spPr>
          <a:xfrm>
            <a:off x="940526" y="78377"/>
            <a:ext cx="10450286" cy="574766"/>
          </a:xfrm>
          <a:prstGeom prst="rect">
            <a:avLst/>
          </a:prstGeom>
          <a:solidFill>
            <a:schemeClr val="tx2">
              <a:lumMod val="40000"/>
              <a:lumOff val="6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1"/>
                </a:solidFill>
                <a:latin typeface="Times New Roman" panose="02020603050405020304" pitchFamily="18" charset="0"/>
                <a:cs typeface="Times New Roman" panose="02020603050405020304" pitchFamily="18" charset="0"/>
              </a:rPr>
              <a:t>Муниципальное казенное дошкольное образовательное учреждение детский сад № 3</a:t>
            </a:r>
          </a:p>
        </p:txBody>
      </p:sp>
      <p:sp>
        <p:nvSpPr>
          <p:cNvPr id="8" name="Прямоугольник 7">
            <a:extLst>
              <a:ext uri="{FF2B5EF4-FFF2-40B4-BE49-F238E27FC236}">
                <a16:creationId xmlns:a16="http://schemas.microsoft.com/office/drawing/2014/main" id="{C050A5EC-E0A2-38D5-F104-E89025523BFC}"/>
              </a:ext>
            </a:extLst>
          </p:cNvPr>
          <p:cNvSpPr/>
          <p:nvPr/>
        </p:nvSpPr>
        <p:spPr>
          <a:xfrm>
            <a:off x="6435634" y="5991497"/>
            <a:ext cx="5612675" cy="754593"/>
          </a:xfrm>
          <a:prstGeom prst="rect">
            <a:avLst/>
          </a:prstGeom>
          <a:solidFill>
            <a:schemeClr val="tx2">
              <a:lumMod val="40000"/>
              <a:lumOff val="6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1"/>
                </a:solidFill>
                <a:latin typeface="Times New Roman" panose="02020603050405020304" pitchFamily="18" charset="0"/>
                <a:cs typeface="Times New Roman" panose="02020603050405020304" pitchFamily="18" charset="0"/>
              </a:rPr>
              <a:t>Подготовила: Логачева Н.В., воспитатель </a:t>
            </a:r>
          </a:p>
          <a:p>
            <a:pPr algn="ctr"/>
            <a:r>
              <a:rPr lang="ru-RU" sz="2000" b="1" dirty="0">
                <a:solidFill>
                  <a:schemeClr val="tx1"/>
                </a:solidFill>
                <a:latin typeface="Times New Roman" panose="02020603050405020304" pitchFamily="18" charset="0"/>
                <a:cs typeface="Times New Roman" panose="02020603050405020304" pitchFamily="18" charset="0"/>
              </a:rPr>
              <a:t>1 квалификационной категории</a:t>
            </a:r>
          </a:p>
        </p:txBody>
      </p:sp>
      <p:sp>
        <p:nvSpPr>
          <p:cNvPr id="9" name="Прямоугольник 8">
            <a:extLst>
              <a:ext uri="{FF2B5EF4-FFF2-40B4-BE49-F238E27FC236}">
                <a16:creationId xmlns:a16="http://schemas.microsoft.com/office/drawing/2014/main" id="{5F6A3A88-69AE-F7A9-96F0-718AD1E8BBAA}"/>
              </a:ext>
            </a:extLst>
          </p:cNvPr>
          <p:cNvSpPr/>
          <p:nvPr/>
        </p:nvSpPr>
        <p:spPr>
          <a:xfrm>
            <a:off x="870857" y="5217735"/>
            <a:ext cx="10450286" cy="574766"/>
          </a:xfrm>
          <a:prstGeom prst="rect">
            <a:avLst/>
          </a:prstGeom>
          <a:solidFill>
            <a:schemeClr val="tx2">
              <a:lumMod val="40000"/>
              <a:lumOff val="6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1"/>
                </a:solidFill>
                <a:latin typeface="Times New Roman" panose="02020603050405020304" pitchFamily="18" charset="0"/>
                <a:cs typeface="Times New Roman" panose="02020603050405020304" pitchFamily="18" charset="0"/>
              </a:rPr>
              <a:t>Онлайн – путешествие в историю Российского флага</a:t>
            </a:r>
          </a:p>
        </p:txBody>
      </p:sp>
    </p:spTree>
    <p:extLst>
      <p:ext uri="{BB962C8B-B14F-4D97-AF65-F5344CB8AC3E}">
        <p14:creationId xmlns:p14="http://schemas.microsoft.com/office/powerpoint/2010/main" val="2226699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E175EB6-56C0-CE75-3E98-1CC1C09131B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8854" y="275726"/>
            <a:ext cx="4699318" cy="22558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F8C24D4-E762-A314-EA9A-438930798D58}"/>
              </a:ext>
            </a:extLst>
          </p:cNvPr>
          <p:cNvSpPr txBox="1"/>
          <p:nvPr/>
        </p:nvSpPr>
        <p:spPr>
          <a:xfrm>
            <a:off x="328749" y="748586"/>
            <a:ext cx="6096000" cy="5444054"/>
          </a:xfrm>
          <a:prstGeom prst="rect">
            <a:avLst/>
          </a:prstGeom>
          <a:solidFill>
            <a:schemeClr val="accent4">
              <a:lumMod val="20000"/>
              <a:lumOff val="80000"/>
            </a:schemeClr>
          </a:solidFill>
          <a:ln w="76200">
            <a:solidFill>
              <a:schemeClr val="accent1"/>
            </a:solidFill>
          </a:ln>
        </p:spPr>
        <p:txBody>
          <a:bodyPr wrap="square">
            <a:spAutoFit/>
          </a:bodyPr>
          <a:lstStyle/>
          <a:p>
            <a:pPr algn="just">
              <a:lnSpc>
                <a:spcPct val="150000"/>
              </a:lnSpc>
              <a:buFontTx/>
              <a:buChar char="•"/>
            </a:pPr>
            <a:endParaRPr lang="ru-RU" altLang="ru-RU" sz="1800" b="1" dirty="0">
              <a:latin typeface="Times New Roman" panose="02020603050405020304" pitchFamily="18" charset="0"/>
              <a:cs typeface="Times New Roman" panose="02020603050405020304" pitchFamily="18" charset="0"/>
            </a:endParaRPr>
          </a:p>
          <a:p>
            <a:pPr algn="just">
              <a:lnSpc>
                <a:spcPct val="150000"/>
              </a:lnSpc>
              <a:buFontTx/>
              <a:buChar char="•"/>
            </a:pPr>
            <a:r>
              <a:rPr lang="ru-RU" altLang="ru-RU" sz="1800" b="1" dirty="0">
                <a:latin typeface="Times New Roman" panose="02020603050405020304" pitchFamily="18" charset="0"/>
                <a:cs typeface="Times New Roman" panose="02020603050405020304" pitchFamily="18" charset="0"/>
              </a:rPr>
              <a:t>С тех пор стяги с изображением лика Христа-Спасителя в качестве великокняжеских знамен получили большое распространение на Руси.  Знамя становится своего рода походной иконой. Источники упоминают о молениях князей у знамени, которое освещалось митрополитом по чину святых икон.  К </a:t>
            </a:r>
            <a:r>
              <a:rPr lang="en-US" altLang="ru-RU" sz="1800" b="1" dirty="0">
                <a:latin typeface="Times New Roman" panose="02020603050405020304" pitchFamily="18" charset="0"/>
                <a:cs typeface="Times New Roman" panose="02020603050405020304" pitchFamily="18" charset="0"/>
              </a:rPr>
              <a:t>XVI</a:t>
            </a:r>
            <a:r>
              <a:rPr lang="ru-RU" altLang="ru-RU" sz="1800" b="1" dirty="0">
                <a:latin typeface="Times New Roman" panose="02020603050405020304" pitchFamily="18" charset="0"/>
                <a:cs typeface="Times New Roman" panose="02020603050405020304" pitchFamily="18" charset="0"/>
              </a:rPr>
              <a:t> веку относятся первые дошедшие до нас русские знамена:  знамя «Всемилостивейшего Спаса» 1552 года, под которым Иван Грозный отправился на покорение Казани и царский «Великий стяг» 1560 года, на котором изображен в виде всадника Михаил Архангел.  </a:t>
            </a:r>
            <a:endParaRPr lang="ru-RU" altLang="ru-RU" b="1" dirty="0">
              <a:latin typeface="Times New Roman" panose="02020603050405020304" pitchFamily="18" charset="0"/>
              <a:cs typeface="Times New Roman" panose="02020603050405020304" pitchFamily="18" charset="0"/>
            </a:endParaRPr>
          </a:p>
          <a:p>
            <a:pPr algn="just">
              <a:lnSpc>
                <a:spcPct val="150000"/>
              </a:lnSpc>
              <a:buFontTx/>
              <a:buChar char="•"/>
            </a:pPr>
            <a:endParaRPr lang="ru-RU" altLang="ru-RU" sz="1800" b="1" dirty="0">
              <a:latin typeface="Times New Roman" panose="02020603050405020304" pitchFamily="18" charset="0"/>
              <a:cs typeface="Times New Roman" panose="02020603050405020304" pitchFamily="18" charset="0"/>
            </a:endParaRPr>
          </a:p>
        </p:txBody>
      </p:sp>
      <p:pic>
        <p:nvPicPr>
          <p:cNvPr id="7" name="Picture 5">
            <a:extLst>
              <a:ext uri="{FF2B5EF4-FFF2-40B4-BE49-F238E27FC236}">
                <a16:creationId xmlns:a16="http://schemas.microsoft.com/office/drawing/2014/main" id="{8DE592E1-B38D-A336-8A16-5061029448A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2290" y="3660666"/>
            <a:ext cx="5029200" cy="209073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F290E38C-1BE3-DCE5-D506-69CF57AD8721}"/>
              </a:ext>
            </a:extLst>
          </p:cNvPr>
          <p:cNvSpPr>
            <a:spLocks noChangeArrowheads="1"/>
          </p:cNvSpPr>
          <p:nvPr/>
        </p:nvSpPr>
        <p:spPr bwMode="auto">
          <a:xfrm>
            <a:off x="7395219" y="2786838"/>
            <a:ext cx="3616952" cy="646331"/>
          </a:xfrm>
          <a:prstGeom prst="rect">
            <a:avLst/>
          </a:prstGeom>
          <a:solidFill>
            <a:schemeClr val="accent4">
              <a:lumMod val="20000"/>
              <a:lumOff val="80000"/>
            </a:schemeClr>
          </a:solidFill>
          <a:ln w="76200">
            <a:solidFill>
              <a:schemeClr val="accent1"/>
            </a:solidFill>
          </a:ln>
          <a:effectLst/>
        </p:spPr>
        <p:txBody>
          <a:bodyPr wrap="none">
            <a:spAutoFit/>
          </a:bodyPr>
          <a:lstStyle/>
          <a:p>
            <a:pPr algn="ctr"/>
            <a:r>
              <a:rPr lang="ru-RU" altLang="ru-RU" b="1" dirty="0">
                <a:solidFill>
                  <a:schemeClr val="tx2"/>
                </a:solidFill>
                <a:latin typeface="Times New Roman" panose="02020603050405020304" pitchFamily="18" charset="0"/>
                <a:cs typeface="Times New Roman" panose="02020603050405020304" pitchFamily="18" charset="0"/>
              </a:rPr>
              <a:t>Стяг Всемилостивейшего Спаса </a:t>
            </a:r>
          </a:p>
          <a:p>
            <a:r>
              <a:rPr lang="ru-RU" altLang="ru-RU" b="1" dirty="0">
                <a:solidFill>
                  <a:schemeClr val="tx2"/>
                </a:solidFill>
                <a:latin typeface="Times New Roman" panose="02020603050405020304" pitchFamily="18" charset="0"/>
                <a:cs typeface="Times New Roman" panose="02020603050405020304" pitchFamily="18" charset="0"/>
              </a:rPr>
              <a:t>                     1552 г.</a:t>
            </a:r>
          </a:p>
        </p:txBody>
      </p:sp>
      <p:sp>
        <p:nvSpPr>
          <p:cNvPr id="9" name="Rectangle 7">
            <a:extLst>
              <a:ext uri="{FF2B5EF4-FFF2-40B4-BE49-F238E27FC236}">
                <a16:creationId xmlns:a16="http://schemas.microsoft.com/office/drawing/2014/main" id="{EAFB207C-EAEF-9ACB-7A90-880E42AFD16E}"/>
              </a:ext>
            </a:extLst>
          </p:cNvPr>
          <p:cNvSpPr>
            <a:spLocks noChangeArrowheads="1"/>
          </p:cNvSpPr>
          <p:nvPr/>
        </p:nvSpPr>
        <p:spPr bwMode="auto">
          <a:xfrm>
            <a:off x="7395219" y="5935943"/>
            <a:ext cx="3657952" cy="646331"/>
          </a:xfrm>
          <a:prstGeom prst="rect">
            <a:avLst/>
          </a:prstGeom>
          <a:solidFill>
            <a:schemeClr val="accent4">
              <a:lumMod val="20000"/>
              <a:lumOff val="80000"/>
            </a:schemeClr>
          </a:solidFill>
          <a:ln w="76200">
            <a:solidFill>
              <a:schemeClr val="accent1"/>
            </a:solidFill>
          </a:ln>
          <a:effectLst/>
        </p:spPr>
        <p:txBody>
          <a:bodyPr wrap="square">
            <a:spAutoFit/>
          </a:bodyPr>
          <a:lstStyle/>
          <a:p>
            <a:pPr algn="ctr"/>
            <a:r>
              <a:rPr lang="ru-RU" altLang="ru-RU" b="1" dirty="0">
                <a:latin typeface="Times New Roman" panose="02020603050405020304" pitchFamily="18" charset="0"/>
                <a:cs typeface="Times New Roman" panose="02020603050405020304" pitchFamily="18" charset="0"/>
              </a:rPr>
              <a:t>Великий Стяг Ивана </a:t>
            </a:r>
            <a:r>
              <a:rPr lang="en-US" altLang="ru-RU" b="1" dirty="0">
                <a:latin typeface="Times New Roman" panose="02020603050405020304" pitchFamily="18" charset="0"/>
                <a:cs typeface="Times New Roman" panose="02020603050405020304" pitchFamily="18" charset="0"/>
              </a:rPr>
              <a:t>IV</a:t>
            </a:r>
            <a:r>
              <a:rPr lang="ru-RU" altLang="ru-RU" b="1" dirty="0">
                <a:latin typeface="Times New Roman" panose="02020603050405020304" pitchFamily="18" charset="0"/>
                <a:cs typeface="Times New Roman" panose="02020603050405020304" pitchFamily="18" charset="0"/>
              </a:rPr>
              <a:t> </a:t>
            </a:r>
          </a:p>
          <a:p>
            <a:pPr algn="ctr"/>
            <a:r>
              <a:rPr lang="ru-RU" altLang="ru-RU" b="1" dirty="0">
                <a:latin typeface="Times New Roman" panose="02020603050405020304" pitchFamily="18" charset="0"/>
                <a:cs typeface="Times New Roman" panose="02020603050405020304" pitchFamily="18" charset="0"/>
              </a:rPr>
              <a:t>1560 г.</a:t>
            </a:r>
          </a:p>
        </p:txBody>
      </p:sp>
    </p:spTree>
    <p:extLst>
      <p:ext uri="{BB962C8B-B14F-4D97-AF65-F5344CB8AC3E}">
        <p14:creationId xmlns:p14="http://schemas.microsoft.com/office/powerpoint/2010/main" val="1448414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9FE3B03-DB09-7311-837B-18FED595A7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9" y="0"/>
            <a:ext cx="12261669" cy="6857999"/>
          </a:xfrm>
          <a:prstGeom prst="rect">
            <a:avLst/>
          </a:prstGeom>
        </p:spPr>
      </p:pic>
      <p:sp>
        <p:nvSpPr>
          <p:cNvPr id="2" name="Прямоугольник 1">
            <a:extLst>
              <a:ext uri="{FF2B5EF4-FFF2-40B4-BE49-F238E27FC236}">
                <a16:creationId xmlns:a16="http://schemas.microsoft.com/office/drawing/2014/main" id="{B0CCFE5F-6465-D610-4A8B-7628675A3751}"/>
              </a:ext>
            </a:extLst>
          </p:cNvPr>
          <p:cNvSpPr/>
          <p:nvPr/>
        </p:nvSpPr>
        <p:spPr>
          <a:xfrm>
            <a:off x="4084320" y="2333898"/>
            <a:ext cx="3492138" cy="452845"/>
          </a:xfrm>
          <a:prstGeom prst="rect">
            <a:avLst/>
          </a:prstGeom>
          <a:solidFill>
            <a:schemeClr val="accent4">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latin typeface="Times New Roman" panose="02020603050405020304" pitchFamily="18" charset="0"/>
                <a:cs typeface="Times New Roman" panose="02020603050405020304" pitchFamily="18" charset="0"/>
              </a:rPr>
              <a:t>Стяги Древней Руси</a:t>
            </a:r>
          </a:p>
        </p:txBody>
      </p:sp>
    </p:spTree>
    <p:extLst>
      <p:ext uri="{BB962C8B-B14F-4D97-AF65-F5344CB8AC3E}">
        <p14:creationId xmlns:p14="http://schemas.microsoft.com/office/powerpoint/2010/main" val="3284686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4753AB-FEB3-83A0-401A-7D0B92F769AF}"/>
              </a:ext>
            </a:extLst>
          </p:cNvPr>
          <p:cNvSpPr txBox="1"/>
          <p:nvPr/>
        </p:nvSpPr>
        <p:spPr>
          <a:xfrm>
            <a:off x="212635" y="142144"/>
            <a:ext cx="8028578" cy="6463308"/>
          </a:xfrm>
          <a:prstGeom prst="rect">
            <a:avLst/>
          </a:prstGeom>
          <a:solidFill>
            <a:schemeClr val="tx2">
              <a:lumMod val="40000"/>
              <a:lumOff val="60000"/>
            </a:schemeClr>
          </a:solidFill>
          <a:ln w="76200">
            <a:solidFill>
              <a:schemeClr val="accent1"/>
            </a:solidFill>
          </a:ln>
        </p:spPr>
        <p:txBody>
          <a:bodyPr wrap="square">
            <a:spAutoFit/>
          </a:bodyPr>
          <a:lstStyle/>
          <a:p>
            <a:pPr algn="just"/>
            <a:r>
              <a:rPr lang="ru-RU" altLang="ru-RU" b="1" dirty="0">
                <a:latin typeface="Times New Roman" panose="02020603050405020304" pitchFamily="18" charset="0"/>
                <a:cs typeface="Times New Roman" panose="02020603050405020304" pitchFamily="18" charset="0"/>
              </a:rPr>
              <a:t>           В </a:t>
            </a:r>
            <a:r>
              <a:rPr lang="en-US" altLang="ru-RU" b="1" dirty="0">
                <a:latin typeface="Times New Roman" panose="02020603050405020304" pitchFamily="18" charset="0"/>
                <a:cs typeface="Times New Roman" panose="02020603050405020304" pitchFamily="18" charset="0"/>
              </a:rPr>
              <a:t>XV</a:t>
            </a:r>
            <a:r>
              <a:rPr lang="ru-RU" altLang="ru-RU" b="1" dirty="0">
                <a:latin typeface="Times New Roman" panose="02020603050405020304" pitchFamily="18" charset="0"/>
                <a:cs typeface="Times New Roman" panose="02020603050405020304" pitchFamily="18" charset="0"/>
              </a:rPr>
              <a:t> – </a:t>
            </a:r>
            <a:r>
              <a:rPr lang="en-US" altLang="ru-RU" b="1" dirty="0">
                <a:latin typeface="Times New Roman" panose="02020603050405020304" pitchFamily="18" charset="0"/>
                <a:cs typeface="Times New Roman" panose="02020603050405020304" pitchFamily="18" charset="0"/>
              </a:rPr>
              <a:t>XVI</a:t>
            </a:r>
            <a:r>
              <a:rPr lang="ru-RU" altLang="ru-RU" b="1" dirty="0">
                <a:latin typeface="Times New Roman" panose="02020603050405020304" pitchFamily="18" charset="0"/>
                <a:cs typeface="Times New Roman" panose="02020603050405020304" pitchFamily="18" charset="0"/>
              </a:rPr>
              <a:t> великокняжеские знамена, не смотря на всё свое значение, оставались  личными стягами Московских князей, но общенационального флага в эту эпоху так и не появилось.  Россия обретает свое государственное знамя  лишь в царствование Алексея Михайловича, и своим появлением оно было обязано началу строительства русского флота.</a:t>
            </a:r>
          </a:p>
          <a:p>
            <a:pPr algn="just"/>
            <a:r>
              <a:rPr lang="ru-RU" altLang="ru-RU" b="1" dirty="0">
                <a:latin typeface="Times New Roman" panose="02020603050405020304" pitchFamily="18" charset="0"/>
                <a:cs typeface="Times New Roman" panose="02020603050405020304" pitchFamily="18" charset="0"/>
              </a:rPr>
              <a:t>               В 1667 г. по указу Алексея Михайловича в подмосковном селе Дединове начали строить первый русский военный корабль «Орел». В 1668 г. руководивший постройкой корабля голландский капитан </a:t>
            </a:r>
            <a:r>
              <a:rPr lang="ru-RU" altLang="ru-RU" b="1" dirty="0" err="1">
                <a:latin typeface="Times New Roman" panose="02020603050405020304" pitchFamily="18" charset="0"/>
                <a:cs typeface="Times New Roman" panose="02020603050405020304" pitchFamily="18" charset="0"/>
              </a:rPr>
              <a:t>Бутлер</a:t>
            </a:r>
            <a:r>
              <a:rPr lang="ru-RU" altLang="ru-RU" b="1" dirty="0">
                <a:latin typeface="Times New Roman" panose="02020603050405020304" pitchFamily="18" charset="0"/>
                <a:cs typeface="Times New Roman" panose="02020603050405020304" pitchFamily="18" charset="0"/>
              </a:rPr>
              <a:t> обратился к Боярской Думе с просьбой испросить государя о цветах флага, которые надлежит поднимать на корабле. </a:t>
            </a:r>
          </a:p>
          <a:p>
            <a:pPr algn="just"/>
            <a:r>
              <a:rPr lang="ru-RU" altLang="ru-RU" b="1" dirty="0">
                <a:latin typeface="Times New Roman" panose="02020603050405020304" pitchFamily="18" charset="0"/>
                <a:cs typeface="Times New Roman" panose="02020603050405020304" pitchFamily="18" charset="0"/>
              </a:rPr>
              <a:t>           Царь приказал отпустить «на знамена и </a:t>
            </a:r>
            <a:r>
              <a:rPr lang="ru-RU" altLang="ru-RU" b="1" dirty="0" err="1">
                <a:latin typeface="Times New Roman" panose="02020603050405020304" pitchFamily="18" charset="0"/>
                <a:cs typeface="Times New Roman" panose="02020603050405020304" pitchFamily="18" charset="0"/>
              </a:rPr>
              <a:t>яловщики</a:t>
            </a:r>
            <a:r>
              <a:rPr lang="ru-RU" altLang="ru-RU" b="1" dirty="0">
                <a:latin typeface="Times New Roman" panose="02020603050405020304" pitchFamily="18" charset="0"/>
                <a:cs typeface="Times New Roman" panose="02020603050405020304" pitchFamily="18" charset="0"/>
              </a:rPr>
              <a:t> корабельному строению в селе Дединове киндяки и тафту (сорта материи) </a:t>
            </a:r>
            <a:r>
              <a:rPr lang="ru-RU" altLang="ru-RU" b="1" dirty="0" err="1">
                <a:latin typeface="Times New Roman" panose="02020603050405020304" pitchFamily="18" charset="0"/>
                <a:cs typeface="Times New Roman" panose="02020603050405020304" pitchFamily="18" charset="0"/>
              </a:rPr>
              <a:t>червчятую</a:t>
            </a:r>
            <a:r>
              <a:rPr lang="ru-RU" altLang="ru-RU" b="1" dirty="0">
                <a:latin typeface="Times New Roman" panose="02020603050405020304" pitchFamily="18" charset="0"/>
                <a:cs typeface="Times New Roman" panose="02020603050405020304" pitchFamily="18" charset="0"/>
              </a:rPr>
              <a:t>, белую и лазоревую». То есть красную, белую и синюю.  </a:t>
            </a:r>
          </a:p>
          <a:p>
            <a:pPr algn="just"/>
            <a:r>
              <a:rPr lang="ru-RU" altLang="ru-RU" b="1" dirty="0">
                <a:latin typeface="Times New Roman" panose="02020603050405020304" pitchFamily="18" charset="0"/>
                <a:cs typeface="Times New Roman" panose="02020603050405020304" pitchFamily="18" charset="0"/>
              </a:rPr>
              <a:t>            Расположение цветов на флаге «Орла» было не таким, какое позднее собственноручно начертал Петр Великий. Флаг имел синий прямой крест, разделяющий полотнище на четыре равные части-крыжи. Первый и четвертый были белые, второй и третий – красные.</a:t>
            </a:r>
          </a:p>
          <a:p>
            <a:pPr algn="just"/>
            <a:r>
              <a:rPr lang="ru-RU" altLang="ru-RU" b="1" dirty="0">
                <a:latin typeface="Times New Roman" panose="02020603050405020304" pitchFamily="18" charset="0"/>
                <a:cs typeface="Times New Roman" panose="02020603050405020304" pitchFamily="18" charset="0"/>
              </a:rPr>
              <a:t>          Объяснялся выбор белого, синего и красного цветов тем, что издавна они были на гербе Москвы. Также историки находят объяснение национальных цветов в полном титуле  царей Российской империи – «всея </a:t>
            </a:r>
            <a:r>
              <a:rPr lang="ru-RU" altLang="ru-RU" b="1" dirty="0" err="1">
                <a:latin typeface="Times New Roman" panose="02020603050405020304" pitchFamily="18" charset="0"/>
                <a:cs typeface="Times New Roman" panose="02020603050405020304" pitchFamily="18" charset="0"/>
              </a:rPr>
              <a:t>Великия</a:t>
            </a:r>
            <a:r>
              <a:rPr lang="ru-RU" altLang="ru-RU" b="1" dirty="0">
                <a:latin typeface="Times New Roman" panose="02020603050405020304" pitchFamily="18" charset="0"/>
                <a:cs typeface="Times New Roman" panose="02020603050405020304" pitchFamily="18" charset="0"/>
              </a:rPr>
              <a:t> и </a:t>
            </a:r>
            <a:r>
              <a:rPr lang="ru-RU" altLang="ru-RU" b="1" dirty="0" err="1">
                <a:latin typeface="Times New Roman" panose="02020603050405020304" pitchFamily="18" charset="0"/>
                <a:cs typeface="Times New Roman" panose="02020603050405020304" pitchFamily="18" charset="0"/>
              </a:rPr>
              <a:t>Малыя</a:t>
            </a:r>
            <a:r>
              <a:rPr lang="ru-RU" altLang="ru-RU" b="1" dirty="0">
                <a:latin typeface="Times New Roman" panose="02020603050405020304" pitchFamily="18" charset="0"/>
                <a:cs typeface="Times New Roman" panose="02020603050405020304" pitchFamily="18" charset="0"/>
              </a:rPr>
              <a:t> и </a:t>
            </a:r>
            <a:r>
              <a:rPr lang="ru-RU" altLang="ru-RU" b="1" dirty="0" err="1">
                <a:latin typeface="Times New Roman" panose="02020603050405020304" pitchFamily="18" charset="0"/>
                <a:cs typeface="Times New Roman" panose="02020603050405020304" pitchFamily="18" charset="0"/>
              </a:rPr>
              <a:t>Белыя</a:t>
            </a:r>
            <a:r>
              <a:rPr lang="ru-RU" altLang="ru-RU" b="1" dirty="0">
                <a:latin typeface="Times New Roman" panose="02020603050405020304" pitchFamily="18" charset="0"/>
                <a:cs typeface="Times New Roman" panose="02020603050405020304" pitchFamily="18" charset="0"/>
              </a:rPr>
              <a:t> России». Красный цвет соответствовал великороссам, синий – малороссам, белый – белорусам.</a:t>
            </a:r>
          </a:p>
        </p:txBody>
      </p:sp>
      <p:pic>
        <p:nvPicPr>
          <p:cNvPr id="6" name="Picture 8">
            <a:extLst>
              <a:ext uri="{FF2B5EF4-FFF2-40B4-BE49-F238E27FC236}">
                <a16:creationId xmlns:a16="http://schemas.microsoft.com/office/drawing/2014/main" id="{C2E78C1C-8A13-08ED-FBEA-A8A738BEE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7363" y="187042"/>
            <a:ext cx="3016456" cy="3987074"/>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709B69D3-A348-CC88-7AEA-8E507F788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2044" y="4484914"/>
            <a:ext cx="3111775" cy="2230942"/>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448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3">
            <a:extLst>
              <a:ext uri="{FF2B5EF4-FFF2-40B4-BE49-F238E27FC236}">
                <a16:creationId xmlns:a16="http://schemas.microsoft.com/office/drawing/2014/main" id="{24193CE9-98AB-98FD-6AF5-AE08F01006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881" y="174130"/>
            <a:ext cx="8325394" cy="6244046"/>
          </a:xfrm>
          <a:prstGeom prst="rect">
            <a:avLst/>
          </a:prstGeom>
          <a:noFill/>
          <a:ln w="762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E6A663E6-DB31-FC62-8AAA-867148EECC9B}"/>
              </a:ext>
            </a:extLst>
          </p:cNvPr>
          <p:cNvSpPr/>
          <p:nvPr/>
        </p:nvSpPr>
        <p:spPr>
          <a:xfrm>
            <a:off x="143691" y="133962"/>
            <a:ext cx="3448594" cy="2143309"/>
          </a:xfrm>
          <a:prstGeom prst="rect">
            <a:avLst/>
          </a:prstGeom>
          <a:solidFill>
            <a:schemeClr val="accent4">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buFont typeface="Wingdings" panose="05000000000000000000" pitchFamily="2" charset="2"/>
              <a:buNone/>
              <a:defRPr/>
            </a:pPr>
            <a:r>
              <a:rPr lang="ru-RU" b="1" dirty="0">
                <a:solidFill>
                  <a:schemeClr val="tx1"/>
                </a:solidFill>
                <a:latin typeface="Times New Roman" panose="02020603050405020304" pitchFamily="18" charset="0"/>
                <a:cs typeface="Times New Roman" panose="02020603050405020304" pitchFamily="18" charset="0"/>
              </a:rPr>
              <a:t>Петр </a:t>
            </a:r>
            <a:r>
              <a:rPr lang="en-US" b="1" dirty="0">
                <a:solidFill>
                  <a:schemeClr val="tx1"/>
                </a:solidFill>
                <a:latin typeface="Times New Roman" panose="02020603050405020304" pitchFamily="18" charset="0"/>
                <a:cs typeface="Times New Roman" panose="02020603050405020304" pitchFamily="18" charset="0"/>
              </a:rPr>
              <a:t>I</a:t>
            </a:r>
            <a:r>
              <a:rPr lang="ru-RU" b="1" dirty="0">
                <a:solidFill>
                  <a:schemeClr val="tx1"/>
                </a:solidFill>
                <a:latin typeface="Times New Roman" panose="02020603050405020304" pitchFamily="18" charset="0"/>
                <a:cs typeface="Times New Roman" panose="02020603050405020304" pitchFamily="18" charset="0"/>
              </a:rPr>
              <a:t> по праву считается отцом российского триколора.</a:t>
            </a:r>
          </a:p>
          <a:p>
            <a:pPr algn="just">
              <a:defRPr/>
            </a:pPr>
            <a:r>
              <a:rPr lang="ru-RU" sz="1800" b="1" dirty="0">
                <a:solidFill>
                  <a:schemeClr val="tx1"/>
                </a:solidFill>
                <a:latin typeface="Times New Roman" panose="02020603050405020304" pitchFamily="18" charset="0"/>
                <a:cs typeface="Times New Roman" panose="02020603050405020304" pitchFamily="18" charset="0"/>
              </a:rPr>
              <a:t>В 1699 году из сотен знамен роль государственного флага Петр </a:t>
            </a:r>
            <a:r>
              <a:rPr lang="en-US" sz="1800" b="1" dirty="0">
                <a:solidFill>
                  <a:schemeClr val="tx1"/>
                </a:solidFill>
                <a:latin typeface="Times New Roman" panose="02020603050405020304" pitchFamily="18" charset="0"/>
                <a:cs typeface="Times New Roman" panose="02020603050405020304" pitchFamily="18" charset="0"/>
              </a:rPr>
              <a:t>I</a:t>
            </a:r>
            <a:r>
              <a:rPr lang="ru-RU" sz="1800" b="1" dirty="0">
                <a:solidFill>
                  <a:schemeClr val="tx1"/>
                </a:solidFill>
                <a:latin typeface="Times New Roman" panose="02020603050405020304" pitchFamily="18" charset="0"/>
                <a:cs typeface="Times New Roman" panose="02020603050405020304" pitchFamily="18" charset="0"/>
              </a:rPr>
              <a:t> отвел бело-сине-красному флагу.</a:t>
            </a:r>
            <a:endParaRPr lang="ru-RU" b="1" dirty="0">
              <a:solidFill>
                <a:schemeClr val="tx1"/>
              </a:solidFill>
              <a:latin typeface="Times New Roman" panose="02020603050405020304" pitchFamily="18" charset="0"/>
              <a:cs typeface="Times New Roman" panose="02020603050405020304" pitchFamily="18" charset="0"/>
            </a:endParaRPr>
          </a:p>
        </p:txBody>
      </p:sp>
      <p:pic>
        <p:nvPicPr>
          <p:cNvPr id="6" name="Picture 9" descr="big_love_5_7dtlt6">
            <a:extLst>
              <a:ext uri="{FF2B5EF4-FFF2-40B4-BE49-F238E27FC236}">
                <a16:creationId xmlns:a16="http://schemas.microsoft.com/office/drawing/2014/main" id="{E100FF76-4BE2-9E0C-C75F-1A7C70EBD04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15319" y="2398036"/>
            <a:ext cx="3131466" cy="4020140"/>
          </a:xfrm>
          <a:noFill/>
          <a:ln w="76200">
            <a:solidFill>
              <a:srgbClr val="FFC00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D83BF8C-F9DB-0F38-72B6-B39394634254}"/>
              </a:ext>
            </a:extLst>
          </p:cNvPr>
          <p:cNvSpPr txBox="1"/>
          <p:nvPr/>
        </p:nvSpPr>
        <p:spPr>
          <a:xfrm>
            <a:off x="1881052" y="6418176"/>
            <a:ext cx="10180319" cy="369332"/>
          </a:xfrm>
          <a:prstGeom prst="rect">
            <a:avLst/>
          </a:prstGeom>
          <a:solidFill>
            <a:schemeClr val="accent4">
              <a:lumMod val="20000"/>
              <a:lumOff val="80000"/>
            </a:schemeClr>
          </a:solidFill>
          <a:ln w="76200">
            <a:solidFill>
              <a:schemeClr val="accent1"/>
            </a:solidFill>
          </a:ln>
        </p:spPr>
        <p:txBody>
          <a:bodyPr wrap="square">
            <a:spAutoFit/>
          </a:bodyPr>
          <a:lstStyle/>
          <a:p>
            <a:pPr eaLnBrk="1" hangingPunct="1">
              <a:buFont typeface="Wingdings" panose="05000000000000000000" pitchFamily="2" charset="2"/>
              <a:buNone/>
              <a:defRPr/>
            </a:pPr>
            <a:r>
              <a:rPr lang="ru-RU" b="1" dirty="0">
                <a:latin typeface="Times New Roman" panose="02020603050405020304" pitchFamily="18" charset="0"/>
                <a:cs typeface="Times New Roman" panose="02020603050405020304" pitchFamily="18" charset="0"/>
              </a:rPr>
              <a:t>Бело-синий-красный флаг впервые был поднят на первом русском военном корабле «Орел». </a:t>
            </a:r>
          </a:p>
        </p:txBody>
      </p:sp>
    </p:spTree>
    <p:extLst>
      <p:ext uri="{BB962C8B-B14F-4D97-AF65-F5344CB8AC3E}">
        <p14:creationId xmlns:p14="http://schemas.microsoft.com/office/powerpoint/2010/main" val="294776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BC1269-4876-03AE-934C-5FDB72F5371C}"/>
              </a:ext>
            </a:extLst>
          </p:cNvPr>
          <p:cNvSpPr txBox="1"/>
          <p:nvPr/>
        </p:nvSpPr>
        <p:spPr>
          <a:xfrm>
            <a:off x="6957769" y="520511"/>
            <a:ext cx="4781984" cy="6186309"/>
          </a:xfrm>
          <a:prstGeom prst="rect">
            <a:avLst/>
          </a:prstGeom>
          <a:solidFill>
            <a:schemeClr val="accent1">
              <a:lumMod val="40000"/>
              <a:lumOff val="60000"/>
            </a:schemeClr>
          </a:solidFill>
          <a:ln w="76200">
            <a:solidFill>
              <a:schemeClr val="accent1"/>
            </a:solidFill>
          </a:ln>
        </p:spPr>
        <p:txBody>
          <a:bodyPr wrap="square">
            <a:spAutoFit/>
          </a:bodyPr>
          <a:lstStyle/>
          <a:p>
            <a:pPr algn="just"/>
            <a:endParaRPr lang="ru-RU" altLang="ru-RU" sz="1800" b="1" dirty="0">
              <a:latin typeface="Times New Roman" panose="02020603050405020304" pitchFamily="18" charset="0"/>
              <a:cs typeface="Times New Roman" panose="02020603050405020304" pitchFamily="18" charset="0"/>
            </a:endParaRPr>
          </a:p>
          <a:p>
            <a:pPr algn="just"/>
            <a:r>
              <a:rPr lang="ru-RU" altLang="ru-RU" sz="2400" b="1" dirty="0">
                <a:latin typeface="Times New Roman" panose="02020603050405020304" pitchFamily="18" charset="0"/>
                <a:cs typeface="Times New Roman" panose="02020603050405020304" pitchFamily="18" charset="0"/>
              </a:rPr>
              <a:t>     6 августа 1693 года  на </a:t>
            </a:r>
          </a:p>
          <a:p>
            <a:pPr algn="just"/>
            <a:r>
              <a:rPr lang="ru-RU" altLang="ru-RU" sz="2400" b="1" dirty="0">
                <a:latin typeface="Times New Roman" panose="02020603050405020304" pitchFamily="18" charset="0"/>
                <a:cs typeface="Times New Roman" panose="02020603050405020304" pitchFamily="18" charset="0"/>
              </a:rPr>
              <a:t>12-пушечной яхте «Святой Пётр» впервые был поднят в качестве штандарта так называемый «Флаг царя Московского» — полотнище, состоящее из трёх горизонтальных полос белого, синего и красного цветов, с золотым двуглавым орлом посередине. </a:t>
            </a:r>
          </a:p>
          <a:p>
            <a:pPr algn="just"/>
            <a:r>
              <a:rPr lang="ru-RU" altLang="ru-RU" sz="2400" b="1" dirty="0">
                <a:latin typeface="Times New Roman" panose="02020603050405020304" pitchFamily="18" charset="0"/>
                <a:cs typeface="Times New Roman" panose="02020603050405020304" pitchFamily="18" charset="0"/>
              </a:rPr>
              <a:t>      Такой флаг, аналогичный современному русскому флагу, стал использоваться в качестве морского флага России. </a:t>
            </a:r>
          </a:p>
          <a:p>
            <a:pPr algn="just"/>
            <a:endParaRPr lang="ru-RU" b="1" dirty="0">
              <a:latin typeface="Times New Roman" panose="02020603050405020304" pitchFamily="18" charset="0"/>
              <a:cs typeface="Times New Roman" panose="02020603050405020304" pitchFamily="18" charset="0"/>
            </a:endParaRPr>
          </a:p>
        </p:txBody>
      </p:sp>
      <p:pic>
        <p:nvPicPr>
          <p:cNvPr id="6" name="Picture 4">
            <a:extLst>
              <a:ext uri="{FF2B5EF4-FFF2-40B4-BE49-F238E27FC236}">
                <a16:creationId xmlns:a16="http://schemas.microsoft.com/office/drawing/2014/main" id="{16B6EF02-C34F-C8FE-2EC4-B6ED4067E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52247" y="386418"/>
            <a:ext cx="5940445" cy="3783874"/>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5">
            <a:extLst>
              <a:ext uri="{FF2B5EF4-FFF2-40B4-BE49-F238E27FC236}">
                <a16:creationId xmlns:a16="http://schemas.microsoft.com/office/drawing/2014/main" id="{026B5FA0-DD61-F937-02FC-43B00BBEE3E3}"/>
              </a:ext>
            </a:extLst>
          </p:cNvPr>
          <p:cNvSpPr>
            <a:spLocks noChangeArrowheads="1"/>
          </p:cNvSpPr>
          <p:nvPr/>
        </p:nvSpPr>
        <p:spPr bwMode="auto">
          <a:xfrm>
            <a:off x="539932" y="4540297"/>
            <a:ext cx="4781984" cy="1200329"/>
          </a:xfrm>
          <a:prstGeom prst="rect">
            <a:avLst/>
          </a:prstGeom>
          <a:solidFill>
            <a:schemeClr val="accent1">
              <a:lumMod val="40000"/>
              <a:lumOff val="60000"/>
            </a:schemeClr>
          </a:solidFill>
          <a:ln w="76200">
            <a:solidFill>
              <a:schemeClr val="accent1"/>
            </a:solidFill>
          </a:ln>
          <a:effectLst/>
        </p:spPr>
        <p:txBody>
          <a:bodyPr wrap="square" anchor="ctr">
            <a:spAutoFit/>
          </a:bodyPr>
          <a:lstStyle/>
          <a:p>
            <a:pPr algn="ctr"/>
            <a:endParaRPr lang="ru-RU" altLang="ru-RU" sz="2400" b="1" dirty="0">
              <a:latin typeface="Times New Roman" panose="02020603050405020304" pitchFamily="18" charset="0"/>
              <a:cs typeface="Times New Roman" panose="02020603050405020304" pitchFamily="18" charset="0"/>
            </a:endParaRPr>
          </a:p>
          <a:p>
            <a:pPr algn="ctr"/>
            <a:r>
              <a:rPr lang="ru-RU" altLang="ru-RU" sz="2400" b="1" dirty="0">
                <a:latin typeface="Times New Roman" panose="02020603050405020304" pitchFamily="18" charset="0"/>
                <a:cs typeface="Times New Roman" panose="02020603050405020304" pitchFamily="18" charset="0"/>
              </a:rPr>
              <a:t>Флаг царя Московского (1693 г.)</a:t>
            </a:r>
          </a:p>
          <a:p>
            <a:pPr algn="ctr"/>
            <a:endParaRPr lang="ru-RU" alt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9804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AE34C-ACB4-E38F-E983-2EA80806D337}"/>
              </a:ext>
            </a:extLst>
          </p:cNvPr>
          <p:cNvSpPr txBox="1"/>
          <p:nvPr/>
        </p:nvSpPr>
        <p:spPr>
          <a:xfrm>
            <a:off x="418010" y="235003"/>
            <a:ext cx="6975567" cy="2677656"/>
          </a:xfrm>
          <a:prstGeom prst="rect">
            <a:avLst/>
          </a:prstGeom>
          <a:solidFill>
            <a:schemeClr val="accent1">
              <a:lumMod val="40000"/>
              <a:lumOff val="60000"/>
            </a:schemeClr>
          </a:solidFill>
          <a:ln w="76200">
            <a:solidFill>
              <a:schemeClr val="accent1"/>
            </a:solidFill>
          </a:ln>
        </p:spPr>
        <p:txBody>
          <a:bodyPr wrap="square">
            <a:spAutoFit/>
          </a:bodyPr>
          <a:lstStyle/>
          <a:p>
            <a:pPr algn="just"/>
            <a:r>
              <a:rPr lang="ru-RU" altLang="ru-RU" sz="2000" b="1" dirty="0">
                <a:latin typeface="Times New Roman" panose="02020603050405020304" pitchFamily="18" charset="0"/>
                <a:cs typeface="Times New Roman" panose="02020603050405020304" pitchFamily="18" charset="0"/>
              </a:rPr>
              <a:t>    </a:t>
            </a:r>
            <a:r>
              <a:rPr lang="ru-RU" altLang="ru-RU" sz="2400" b="1" dirty="0">
                <a:latin typeface="Times New Roman" panose="02020603050405020304" pitchFamily="18" charset="0"/>
                <a:cs typeface="Times New Roman" panose="02020603050405020304" pitchFamily="18" charset="0"/>
              </a:rPr>
              <a:t>В 1712 году,  в качестве военно-морского флага был утверждён Андреевский флаг. Андреевским этот флаг назывался по имени святого Андрея Первозванного – апостола, от которого по преданию, Россия приняла крещение. Святой Андрей считался покровителем мореплавателей, сам был рыбаком. </a:t>
            </a:r>
          </a:p>
        </p:txBody>
      </p:sp>
      <p:pic>
        <p:nvPicPr>
          <p:cNvPr id="7" name="Picture 4">
            <a:extLst>
              <a:ext uri="{FF2B5EF4-FFF2-40B4-BE49-F238E27FC236}">
                <a16:creationId xmlns:a16="http://schemas.microsoft.com/office/drawing/2014/main" id="{4337B5D1-BACB-DE0E-AA00-FE91F96A6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2516" y="3429000"/>
            <a:ext cx="3494092" cy="2226945"/>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CE4950EF-8096-287E-BDD1-8A6CC5668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392" y="3054531"/>
            <a:ext cx="5735573" cy="3689885"/>
          </a:xfrm>
          <a:prstGeom prst="rect">
            <a:avLst/>
          </a:prstGeom>
          <a:ln w="76200">
            <a:solidFill>
              <a:schemeClr val="accent1"/>
            </a:solidFill>
          </a:ln>
        </p:spPr>
      </p:pic>
      <p:sp>
        <p:nvSpPr>
          <p:cNvPr id="8" name="TextBox 7">
            <a:extLst>
              <a:ext uri="{FF2B5EF4-FFF2-40B4-BE49-F238E27FC236}">
                <a16:creationId xmlns:a16="http://schemas.microsoft.com/office/drawing/2014/main" id="{F3423919-E4A8-F374-0E69-C37373EAD50E}"/>
              </a:ext>
            </a:extLst>
          </p:cNvPr>
          <p:cNvSpPr txBox="1"/>
          <p:nvPr/>
        </p:nvSpPr>
        <p:spPr>
          <a:xfrm>
            <a:off x="7158445" y="5888899"/>
            <a:ext cx="4685212" cy="757130"/>
          </a:xfrm>
          <a:prstGeom prst="rect">
            <a:avLst/>
          </a:prstGeom>
          <a:solidFill>
            <a:schemeClr val="accent4">
              <a:lumMod val="20000"/>
              <a:lumOff val="80000"/>
            </a:schemeClr>
          </a:solidFill>
          <a:ln w="76200">
            <a:solidFill>
              <a:schemeClr val="accent1"/>
            </a:solidFill>
          </a:ln>
        </p:spPr>
        <p:txBody>
          <a:bodyPr wrap="square">
            <a:spAutoFit/>
          </a:bodyPr>
          <a:lstStyle/>
          <a:p>
            <a:pPr algn="just">
              <a:lnSpc>
                <a:spcPct val="80000"/>
              </a:lnSpc>
              <a:buFontTx/>
              <a:buNone/>
            </a:pPr>
            <a:r>
              <a:rPr lang="ru-RU" altLang="ru-RU" sz="1800" b="1" dirty="0">
                <a:latin typeface="Times New Roman" panose="02020603050405020304" pitchFamily="18" charset="0"/>
                <a:cs typeface="Times New Roman" panose="02020603050405020304" pitchFamily="18" charset="0"/>
              </a:rPr>
              <a:t>Бело-сине-красный флаг становится коммерческим флагом </a:t>
            </a:r>
          </a:p>
          <a:p>
            <a:pPr algn="just">
              <a:lnSpc>
                <a:spcPct val="80000"/>
              </a:lnSpc>
              <a:buFontTx/>
              <a:buNone/>
            </a:pPr>
            <a:r>
              <a:rPr lang="ru-RU" altLang="ru-RU" sz="1800" b="1" dirty="0">
                <a:latin typeface="Times New Roman" panose="02020603050405020304" pitchFamily="18" charset="0"/>
                <a:cs typeface="Times New Roman" panose="02020603050405020304" pitchFamily="18" charset="0"/>
              </a:rPr>
              <a:t>(то есть флагом гражданских судов).</a:t>
            </a:r>
          </a:p>
        </p:txBody>
      </p:sp>
      <p:pic>
        <p:nvPicPr>
          <p:cNvPr id="10" name="Рисунок 9">
            <a:extLst>
              <a:ext uri="{FF2B5EF4-FFF2-40B4-BE49-F238E27FC236}">
                <a16:creationId xmlns:a16="http://schemas.microsoft.com/office/drawing/2014/main" id="{92DECEDC-AA3C-9747-DAB5-0E78B5684F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3915" y="471194"/>
            <a:ext cx="3930075" cy="2724852"/>
          </a:xfrm>
          <a:prstGeom prst="rect">
            <a:avLst/>
          </a:prstGeom>
          <a:ln w="76200">
            <a:solidFill>
              <a:schemeClr val="accent1"/>
            </a:solidFill>
          </a:ln>
        </p:spPr>
      </p:pic>
    </p:spTree>
    <p:extLst>
      <p:ext uri="{BB962C8B-B14F-4D97-AF65-F5344CB8AC3E}">
        <p14:creationId xmlns:p14="http://schemas.microsoft.com/office/powerpoint/2010/main" val="3502157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D844DB-F312-0B8F-C63C-6761F93E47E2}"/>
              </a:ext>
            </a:extLst>
          </p:cNvPr>
          <p:cNvSpPr txBox="1"/>
          <p:nvPr/>
        </p:nvSpPr>
        <p:spPr>
          <a:xfrm>
            <a:off x="455749" y="305068"/>
            <a:ext cx="7042331" cy="6247864"/>
          </a:xfrm>
          <a:prstGeom prst="rect">
            <a:avLst/>
          </a:prstGeom>
          <a:solidFill>
            <a:schemeClr val="accent1">
              <a:lumMod val="40000"/>
              <a:lumOff val="60000"/>
            </a:schemeClr>
          </a:solidFill>
          <a:ln w="76200">
            <a:solidFill>
              <a:schemeClr val="accent1"/>
            </a:solidFill>
          </a:ln>
        </p:spPr>
        <p:txBody>
          <a:bodyPr wrap="square">
            <a:spAutoFit/>
          </a:bodyPr>
          <a:lstStyle/>
          <a:p>
            <a:pPr algn="just"/>
            <a:r>
              <a:rPr lang="ru-RU" altLang="ru-RU" sz="1800" b="1" dirty="0">
                <a:latin typeface="Times New Roman" panose="02020603050405020304" pitchFamily="18" charset="0"/>
                <a:cs typeface="Times New Roman" panose="02020603050405020304" pitchFamily="18" charset="0"/>
              </a:rPr>
              <a:t>            </a:t>
            </a:r>
            <a:r>
              <a:rPr lang="ru-RU" altLang="ru-RU" sz="2000" b="1" dirty="0">
                <a:latin typeface="Times New Roman" panose="02020603050405020304" pitchFamily="18" charset="0"/>
                <a:cs typeface="Times New Roman" panose="02020603050405020304" pitchFamily="18" charset="0"/>
              </a:rPr>
              <a:t>Несмотря на то, что царь Пётр I разработал за свою жизнь огромное количество флагов (различные варианты Андреевского флага, штандарты царя Московского и императора Всероссийского, варианты гюйсов и проч.), государственный флаг Российской империи им так и не был установлен.</a:t>
            </a:r>
          </a:p>
          <a:p>
            <a:pPr algn="just"/>
            <a:r>
              <a:rPr lang="ru-RU" altLang="ru-RU" sz="2000" b="1" dirty="0">
                <a:latin typeface="Times New Roman" panose="02020603050405020304" pitchFamily="18" charset="0"/>
                <a:cs typeface="Times New Roman" panose="02020603050405020304" pitchFamily="18" charset="0"/>
              </a:rPr>
              <a:t>          При приемниках Петра несмотря на широкое использование в быту русского бело-сине-красного триколора, юридически его статус в качестве флага Российской империи не был установлен. </a:t>
            </a:r>
          </a:p>
          <a:p>
            <a:pPr algn="just"/>
            <a:r>
              <a:rPr lang="ru-RU" altLang="ru-RU" sz="2000" b="1" dirty="0">
                <a:latin typeface="Times New Roman" panose="02020603050405020304" pitchFamily="18" charset="0"/>
                <a:cs typeface="Times New Roman" panose="02020603050405020304" pitchFamily="18" charset="0"/>
              </a:rPr>
              <a:t>            Указом царя Александра II от </a:t>
            </a:r>
            <a:r>
              <a:rPr lang="ru-RU" altLang="ru-RU" sz="2000" b="1" dirty="0">
                <a:solidFill>
                  <a:srgbClr val="FF0000"/>
                </a:solidFill>
                <a:latin typeface="Times New Roman" panose="02020603050405020304" pitchFamily="18" charset="0"/>
                <a:cs typeface="Times New Roman" panose="02020603050405020304" pitchFamily="18" charset="0"/>
              </a:rPr>
              <a:t>11 июня 1858 </a:t>
            </a:r>
            <a:r>
              <a:rPr lang="ru-RU" altLang="ru-RU" sz="2000" b="1" dirty="0">
                <a:latin typeface="Times New Roman" panose="02020603050405020304" pitchFamily="18" charset="0"/>
                <a:cs typeface="Times New Roman" panose="02020603050405020304" pitchFamily="18" charset="0"/>
              </a:rPr>
              <a:t>года был введён чёрно-жёлто-белый «флаг гербовых цветов».</a:t>
            </a:r>
          </a:p>
          <a:p>
            <a:pPr algn="just"/>
            <a:r>
              <a:rPr lang="ru-RU" altLang="ru-RU" sz="2000" b="1" dirty="0">
                <a:latin typeface="Times New Roman" panose="02020603050405020304" pitchFamily="18" charset="0"/>
                <a:cs typeface="Times New Roman" panose="02020603050405020304" pitchFamily="18" charset="0"/>
              </a:rPr>
              <a:t>             Первые полосы соответствуют чёрному государственному орлу в жёлтом поле, нижняя полоса белая или серебряная соответствует  белому или серебряному всаднику (Св. Георгию) в московском гербе. </a:t>
            </a:r>
          </a:p>
          <a:p>
            <a:pPr algn="just"/>
            <a:r>
              <a:rPr lang="ru-RU" altLang="ru-RU" sz="2000" b="1" dirty="0">
                <a:latin typeface="Times New Roman" panose="02020603050405020304" pitchFamily="18" charset="0"/>
                <a:cs typeface="Times New Roman" panose="02020603050405020304" pitchFamily="18" charset="0"/>
              </a:rPr>
              <a:t>            Придумали и объяснение этих цветов: «золото, серебро и земля». Таким образом, флаг гербовых цветов стал первым официально утверждённым государственным флагом России.</a:t>
            </a:r>
          </a:p>
        </p:txBody>
      </p:sp>
      <p:pic>
        <p:nvPicPr>
          <p:cNvPr id="6" name="Picture 4">
            <a:extLst>
              <a:ext uri="{FF2B5EF4-FFF2-40B4-BE49-F238E27FC236}">
                <a16:creationId xmlns:a16="http://schemas.microsoft.com/office/drawing/2014/main" id="{DD2621FF-D045-2D56-D514-98E21D802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171" y="1796143"/>
            <a:ext cx="4064000" cy="2517775"/>
          </a:xfrm>
          <a:prstGeom prst="rect">
            <a:avLst/>
          </a:prstGeom>
          <a:noFill/>
          <a:ln w="762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786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126AA6-3C73-0723-FBF7-C2CC2821C5C3}"/>
              </a:ext>
            </a:extLst>
          </p:cNvPr>
          <p:cNvSpPr txBox="1"/>
          <p:nvPr/>
        </p:nvSpPr>
        <p:spPr>
          <a:xfrm>
            <a:off x="111067" y="157457"/>
            <a:ext cx="6925459" cy="4247317"/>
          </a:xfrm>
          <a:prstGeom prst="rect">
            <a:avLst/>
          </a:prstGeom>
          <a:solidFill>
            <a:schemeClr val="accent1">
              <a:lumMod val="40000"/>
              <a:lumOff val="60000"/>
            </a:schemeClr>
          </a:solidFill>
          <a:ln w="76200">
            <a:solidFill>
              <a:schemeClr val="accent1"/>
            </a:solidFill>
          </a:ln>
        </p:spPr>
        <p:txBody>
          <a:bodyPr wrap="square">
            <a:spAutoFit/>
          </a:bodyPr>
          <a:lstStyle/>
          <a:p>
            <a:pPr algn="just"/>
            <a:r>
              <a:rPr lang="ru-RU" altLang="ru-RU" sz="1800" b="1" dirty="0">
                <a:latin typeface="Times New Roman" panose="02020603050405020304" pitchFamily="18" charset="0"/>
                <a:cs typeface="Times New Roman" panose="02020603050405020304" pitchFamily="18" charset="0"/>
              </a:rPr>
              <a:t>          Российское общество не принимало этот новый символ государственной власти: в сознании русских чёрно-жёлтые цвета ассоциировались с Германией и Австрией. В империи параллельно существовало два флага: чёрно-жёлто-белый — национальный юридически и бело-сине-красный — национальный  фактически, причём предпочтения населения повсеместно отдавались последнему.  Была назначена комиссия из авторитетных лиц.</a:t>
            </a:r>
            <a:r>
              <a:rPr lang="ru-RU" altLang="ru-RU" b="1" dirty="0">
                <a:latin typeface="Times New Roman" panose="02020603050405020304" pitchFamily="18" charset="0"/>
                <a:cs typeface="Times New Roman" panose="02020603050405020304" pitchFamily="18" charset="0"/>
              </a:rPr>
              <a:t>  </a:t>
            </a:r>
          </a:p>
          <a:p>
            <a:pPr algn="just"/>
            <a:r>
              <a:rPr lang="ru-RU" altLang="ru-RU" sz="1800" b="1" dirty="0">
                <a:latin typeface="Times New Roman" panose="02020603050405020304" pitchFamily="18" charset="0"/>
                <a:cs typeface="Times New Roman" panose="02020603050405020304" pitchFamily="18" charset="0"/>
              </a:rPr>
              <a:t>             На основании решения комиссии   национальным      флагом был высочайше утверждён бело-сине-красный. Чёрно-жёлто-белый с этого момента считался династическим флагом царствующего дома Романовых. </a:t>
            </a:r>
          </a:p>
          <a:p>
            <a:pPr algn="just"/>
            <a:r>
              <a:rPr lang="ru-RU" altLang="ru-RU" sz="1800" b="1" dirty="0">
                <a:latin typeface="Times New Roman" panose="02020603050405020304" pitchFamily="18" charset="0"/>
                <a:cs typeface="Times New Roman" panose="02020603050405020304" pitchFamily="18" charset="0"/>
              </a:rPr>
              <a:t>            Последний российский император Николай II в </a:t>
            </a:r>
            <a:r>
              <a:rPr lang="ru-RU" altLang="ru-RU" sz="1800" b="1" dirty="0">
                <a:solidFill>
                  <a:srgbClr val="FF0000"/>
                </a:solidFill>
                <a:latin typeface="Times New Roman" panose="02020603050405020304" pitchFamily="18" charset="0"/>
                <a:cs typeface="Times New Roman" panose="02020603050405020304" pitchFamily="18" charset="0"/>
              </a:rPr>
              <a:t>1896</a:t>
            </a:r>
            <a:r>
              <a:rPr lang="ru-RU" altLang="ru-RU" sz="1800" b="1" dirty="0">
                <a:latin typeface="Times New Roman" panose="02020603050405020304" pitchFamily="18" charset="0"/>
                <a:cs typeface="Times New Roman" panose="02020603050405020304" pitchFamily="18" charset="0"/>
              </a:rPr>
              <a:t> году окончательно закрепил за бело-сине-красным флагом статус единственного государственного флага Российской империи.</a:t>
            </a:r>
          </a:p>
        </p:txBody>
      </p:sp>
      <p:pic>
        <p:nvPicPr>
          <p:cNvPr id="6" name="Picture 6">
            <a:extLst>
              <a:ext uri="{FF2B5EF4-FFF2-40B4-BE49-F238E27FC236}">
                <a16:creationId xmlns:a16="http://schemas.microsoft.com/office/drawing/2014/main" id="{D65B1722-E8C5-A0F1-F47E-111EA96B7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553" y="4685209"/>
            <a:ext cx="3215607" cy="1815036"/>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BEF6D8B2-C0DE-64F8-83B4-41CDE63FE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3" t="1677" r="1323" b="8624"/>
          <a:stretch>
            <a:fillRect/>
          </a:stretch>
        </p:blipFill>
        <p:spPr bwMode="auto">
          <a:xfrm>
            <a:off x="7863842" y="4308083"/>
            <a:ext cx="4041140" cy="2460113"/>
          </a:xfrm>
          <a:prstGeom prst="rect">
            <a:avLst/>
          </a:prstGeom>
          <a:noFill/>
          <a:ln w="76200">
            <a:solidFill>
              <a:schemeClr val="accent2">
                <a:lumMod val="75000"/>
              </a:schemeClr>
            </a:solidFill>
          </a:ln>
          <a:extLst>
            <a:ext uri="{909E8E84-426E-40DD-AFC4-6F175D3DCCD1}">
              <a14:hiddenFill xmlns:a14="http://schemas.microsoft.com/office/drawing/2010/main">
                <a:solidFill>
                  <a:srgbClr val="FFFFFF"/>
                </a:solidFill>
              </a14:hiddenFill>
            </a:ext>
          </a:extLst>
        </p:spPr>
      </p:pic>
      <p:pic>
        <p:nvPicPr>
          <p:cNvPr id="8" name="Picture 7" descr="148">
            <a:extLst>
              <a:ext uri="{FF2B5EF4-FFF2-40B4-BE49-F238E27FC236}">
                <a16:creationId xmlns:a16="http://schemas.microsoft.com/office/drawing/2014/main" id="{382907E0-5D3B-A556-C7F8-3633729E1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159931" y="1452255"/>
            <a:ext cx="3431177" cy="2633901"/>
          </a:xfrm>
          <a:prstGeom prst="rect">
            <a:avLst/>
          </a:prstGeom>
          <a:ln w="76200">
            <a:solidFill>
              <a:schemeClr val="accent2">
                <a:lumMod val="75000"/>
              </a:schemeClr>
            </a:solidFill>
          </a:ln>
        </p:spPr>
      </p:pic>
      <p:sp>
        <p:nvSpPr>
          <p:cNvPr id="3" name="TextBox 2">
            <a:extLst>
              <a:ext uri="{FF2B5EF4-FFF2-40B4-BE49-F238E27FC236}">
                <a16:creationId xmlns:a16="http://schemas.microsoft.com/office/drawing/2014/main" id="{B70973D7-7A35-2AD2-E653-DED2618F77A9}"/>
              </a:ext>
            </a:extLst>
          </p:cNvPr>
          <p:cNvSpPr txBox="1"/>
          <p:nvPr/>
        </p:nvSpPr>
        <p:spPr>
          <a:xfrm>
            <a:off x="7323908" y="89804"/>
            <a:ext cx="4757024" cy="1200329"/>
          </a:xfrm>
          <a:prstGeom prst="rect">
            <a:avLst/>
          </a:prstGeom>
          <a:solidFill>
            <a:schemeClr val="accent2">
              <a:lumMod val="60000"/>
              <a:lumOff val="40000"/>
            </a:schemeClr>
          </a:solidFill>
          <a:ln w="76200">
            <a:solidFill>
              <a:schemeClr val="accent2">
                <a:lumMod val="75000"/>
              </a:schemeClr>
            </a:solidFill>
          </a:ln>
        </p:spPr>
        <p:txBody>
          <a:bodyPr wrap="square">
            <a:spAutoFit/>
          </a:bodyPr>
          <a:lstStyle/>
          <a:p>
            <a:r>
              <a:rPr lang="ru-RU" altLang="ru-RU" sz="1800" b="1" dirty="0">
                <a:latin typeface="Times New Roman" panose="02020603050405020304" pitchFamily="18" charset="0"/>
                <a:cs typeface="Times New Roman" panose="02020603050405020304" pitchFamily="18" charset="0"/>
              </a:rPr>
              <a:t>В феврале 1917 г. в России произошла демократическая революция, во время которой широко использовался красный флаг.</a:t>
            </a:r>
            <a:endParaRPr lang="ru-RU" dirty="0"/>
          </a:p>
        </p:txBody>
      </p:sp>
      <p:sp>
        <p:nvSpPr>
          <p:cNvPr id="2" name="Стрелка: вправо 1">
            <a:extLst>
              <a:ext uri="{FF2B5EF4-FFF2-40B4-BE49-F238E27FC236}">
                <a16:creationId xmlns:a16="http://schemas.microsoft.com/office/drawing/2014/main" id="{19CEFBFB-F3EC-B91F-6F7A-5012590D16EE}"/>
              </a:ext>
            </a:extLst>
          </p:cNvPr>
          <p:cNvSpPr/>
          <p:nvPr/>
        </p:nvSpPr>
        <p:spPr>
          <a:xfrm>
            <a:off x="5364480" y="5077097"/>
            <a:ext cx="2307771" cy="1409335"/>
          </a:xfrm>
          <a:prstGeom prst="rightArrow">
            <a:avLst/>
          </a:prstGeom>
          <a:solidFill>
            <a:schemeClr val="accent4">
              <a:lumMod val="40000"/>
              <a:lumOff val="6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a:solidFill>
                  <a:schemeClr val="tx1"/>
                </a:solidFill>
                <a:latin typeface="Times New Roman" panose="02020603050405020304" pitchFamily="18" charset="0"/>
                <a:cs typeface="Times New Roman" panose="02020603050405020304" pitchFamily="18" charset="0"/>
              </a:rPr>
              <a:t>Знамя Победы</a:t>
            </a:r>
          </a:p>
        </p:txBody>
      </p:sp>
    </p:spTree>
    <p:extLst>
      <p:ext uri="{BB962C8B-B14F-4D97-AF65-F5344CB8AC3E}">
        <p14:creationId xmlns:p14="http://schemas.microsoft.com/office/powerpoint/2010/main" val="322121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9B3ADB-0996-0C37-6B53-0F3610FF977E}"/>
              </a:ext>
            </a:extLst>
          </p:cNvPr>
          <p:cNvSpPr txBox="1"/>
          <p:nvPr/>
        </p:nvSpPr>
        <p:spPr>
          <a:xfrm>
            <a:off x="269965" y="214427"/>
            <a:ext cx="5940379" cy="6463308"/>
          </a:xfrm>
          <a:prstGeom prst="rect">
            <a:avLst/>
          </a:prstGeom>
          <a:solidFill>
            <a:schemeClr val="tx2">
              <a:lumMod val="40000"/>
              <a:lumOff val="60000"/>
            </a:schemeClr>
          </a:solidFill>
          <a:ln w="76200">
            <a:solidFill>
              <a:schemeClr val="accent1"/>
            </a:solidFill>
          </a:ln>
        </p:spPr>
        <p:txBody>
          <a:bodyPr wrap="square">
            <a:spAutoFit/>
          </a:bodyPr>
          <a:lstStyle/>
          <a:p>
            <a:pPr algn="just"/>
            <a:r>
              <a:rPr lang="ru-RU" altLang="ru-RU" sz="1800" b="1" dirty="0">
                <a:solidFill>
                  <a:srgbClr val="FF0000"/>
                </a:solidFill>
                <a:latin typeface="Times New Roman" panose="02020603050405020304" pitchFamily="18" charset="0"/>
                <a:cs typeface="Times New Roman" panose="02020603050405020304" pitchFamily="18" charset="0"/>
              </a:rPr>
              <a:t>10 июля 1918 года </a:t>
            </a:r>
            <a:r>
              <a:rPr lang="ru-RU" altLang="ru-RU" sz="1800" b="1" dirty="0">
                <a:latin typeface="Times New Roman" panose="02020603050405020304" pitchFamily="18" charset="0"/>
                <a:cs typeface="Times New Roman" panose="02020603050405020304" pitchFamily="18" charset="0"/>
              </a:rPr>
              <a:t>V Всероссийский съезд Советов утвердил первую Конституцию РСФСР, которая была опубликована 19 июля того же года. В статье 90 Конституции содержалось описание: «Торговый, морской и военный флаг Р.С.Ф.С.Р. состоит из полотнища красного (алого) цвета, в левом углу которого, у древка, наверху, помещены золотые буквы: Р.С.Ф.С.Р. или надпись: Российская Социалистическая Федеративная Республика». Конституция РСФСР 1937 года также подтвердила использование этого флага в качестве государственного.</a:t>
            </a:r>
          </a:p>
          <a:p>
            <a:pPr algn="just"/>
            <a:r>
              <a:rPr lang="ru-RU" altLang="ru-RU" sz="1800" b="1" dirty="0">
                <a:latin typeface="Times New Roman" panose="02020603050405020304" pitchFamily="18" charset="0"/>
                <a:cs typeface="Times New Roman" panose="02020603050405020304" pitchFamily="18" charset="0"/>
              </a:rPr>
              <a:t>        </a:t>
            </a:r>
            <a:r>
              <a:rPr lang="ru-RU" altLang="ru-RU" sz="1800" b="1" dirty="0">
                <a:solidFill>
                  <a:srgbClr val="FF0000"/>
                </a:solidFill>
                <a:latin typeface="Times New Roman" panose="02020603050405020304" pitchFamily="18" charset="0"/>
                <a:cs typeface="Times New Roman" panose="02020603050405020304" pitchFamily="18" charset="0"/>
              </a:rPr>
              <a:t>30 декабря 1922 </a:t>
            </a:r>
            <a:r>
              <a:rPr lang="ru-RU" altLang="ru-RU" sz="1800" b="1" dirty="0">
                <a:latin typeface="Times New Roman" panose="02020603050405020304" pitchFamily="18" charset="0"/>
                <a:cs typeface="Times New Roman" panose="02020603050405020304" pitchFamily="18" charset="0"/>
              </a:rPr>
              <a:t>года I Всесоюзный Съезд Советов принял декларацию об образовании Союза Советских Социалистических Республик.  </a:t>
            </a:r>
          </a:p>
          <a:p>
            <a:pPr algn="just"/>
            <a:r>
              <a:rPr lang="ru-RU" altLang="ru-RU" sz="1800" b="1" dirty="0">
                <a:latin typeface="Times New Roman" panose="02020603050405020304" pitchFamily="18" charset="0"/>
                <a:cs typeface="Times New Roman" panose="02020603050405020304" pitchFamily="18" charset="0"/>
              </a:rPr>
              <a:t>            В статье 22 Договора об образовании СССР было сказано, что «Союз Советских Социалистических Республик имеет свой флаг, герб и государственную печать». </a:t>
            </a:r>
          </a:p>
          <a:p>
            <a:pPr algn="just"/>
            <a:r>
              <a:rPr lang="ru-RU" altLang="ru-RU" b="1" dirty="0">
                <a:latin typeface="Times New Roman" panose="02020603050405020304" pitchFamily="18" charset="0"/>
                <a:cs typeface="Times New Roman" panose="02020603050405020304" pitchFamily="18" charset="0"/>
              </a:rPr>
              <a:t>        </a:t>
            </a:r>
            <a:r>
              <a:rPr lang="ru-RU" altLang="ru-RU" sz="1800" b="1" dirty="0">
                <a:solidFill>
                  <a:srgbClr val="FF0000"/>
                </a:solidFill>
                <a:latin typeface="Times New Roman" panose="02020603050405020304" pitchFamily="18" charset="0"/>
                <a:cs typeface="Times New Roman" panose="02020603050405020304" pitchFamily="18" charset="0"/>
              </a:rPr>
              <a:t>6 июля 1923 года </a:t>
            </a:r>
            <a:r>
              <a:rPr lang="ru-RU" altLang="ru-RU" sz="1800" b="1" dirty="0">
                <a:latin typeface="Times New Roman" panose="02020603050405020304" pitchFamily="18" charset="0"/>
                <a:cs typeface="Times New Roman" panose="02020603050405020304" pitchFamily="18" charset="0"/>
              </a:rPr>
              <a:t>II сессией ЦИК СССР 1-го созыва была принята Конституция (Основной Закон) СССР, статья 70  которого гласила: «Государственный флаг Союза ССР состоит из красного или алого полотнища с государственного гербом».</a:t>
            </a:r>
          </a:p>
        </p:txBody>
      </p:sp>
      <p:pic>
        <p:nvPicPr>
          <p:cNvPr id="6" name="Picture 4">
            <a:extLst>
              <a:ext uri="{FF2B5EF4-FFF2-40B4-BE49-F238E27FC236}">
                <a16:creationId xmlns:a16="http://schemas.microsoft.com/office/drawing/2014/main" id="{F15BB669-52B3-9133-FF57-9B9CD7BAD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3833" y="214427"/>
            <a:ext cx="3409968" cy="17841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53516DF-A6FE-6576-074A-52423C64A55F}"/>
              </a:ext>
            </a:extLst>
          </p:cNvPr>
          <p:cNvSpPr>
            <a:spLocks noChangeArrowheads="1"/>
          </p:cNvSpPr>
          <p:nvPr/>
        </p:nvSpPr>
        <p:spPr bwMode="auto">
          <a:xfrm>
            <a:off x="10020713" y="738514"/>
            <a:ext cx="1901321" cy="584775"/>
          </a:xfrm>
          <a:prstGeom prst="rect">
            <a:avLst/>
          </a:prstGeom>
          <a:solidFill>
            <a:srgbClr val="FFC000"/>
          </a:solidFill>
          <a:ln w="76200">
            <a:solidFill>
              <a:srgbClr val="FF0000"/>
            </a:solidFill>
          </a:ln>
          <a:effectLst/>
        </p:spPr>
        <p:txBody>
          <a:bodyPr wrap="square" anchor="ctr">
            <a:spAutoFit/>
          </a:bodyPr>
          <a:lstStyle/>
          <a:p>
            <a:pPr algn="just"/>
            <a:r>
              <a:rPr lang="ru-RU" altLang="ru-RU" sz="1600" b="1" dirty="0">
                <a:latin typeface="Times New Roman" panose="02020603050405020304" pitchFamily="18" charset="0"/>
                <a:cs typeface="Times New Roman" panose="02020603050405020304" pitchFamily="18" charset="0"/>
              </a:rPr>
              <a:t>Флаг РСФСР </a:t>
            </a:r>
          </a:p>
          <a:p>
            <a:pPr algn="just"/>
            <a:r>
              <a:rPr lang="ru-RU" altLang="ru-RU" sz="1600" b="1" dirty="0">
                <a:latin typeface="Times New Roman" panose="02020603050405020304" pitchFamily="18" charset="0"/>
                <a:cs typeface="Times New Roman" panose="02020603050405020304" pitchFamily="18" charset="0"/>
              </a:rPr>
              <a:t>(1918—1954) </a:t>
            </a:r>
          </a:p>
        </p:txBody>
      </p:sp>
      <p:pic>
        <p:nvPicPr>
          <p:cNvPr id="8" name="Picture 5">
            <a:extLst>
              <a:ext uri="{FF2B5EF4-FFF2-40B4-BE49-F238E27FC236}">
                <a16:creationId xmlns:a16="http://schemas.microsoft.com/office/drawing/2014/main" id="{CF10F954-26DE-A0CE-4205-7602723D30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8845" y="2266336"/>
            <a:ext cx="3409968" cy="19643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a:extLst>
              <a:ext uri="{FF2B5EF4-FFF2-40B4-BE49-F238E27FC236}">
                <a16:creationId xmlns:a16="http://schemas.microsoft.com/office/drawing/2014/main" id="{D0081026-BBF0-137D-4F04-1553754C217C}"/>
              </a:ext>
            </a:extLst>
          </p:cNvPr>
          <p:cNvSpPr>
            <a:spLocks noChangeArrowheads="1"/>
          </p:cNvSpPr>
          <p:nvPr/>
        </p:nvSpPr>
        <p:spPr bwMode="auto">
          <a:xfrm>
            <a:off x="10120687" y="3907560"/>
            <a:ext cx="1701371" cy="646331"/>
          </a:xfrm>
          <a:prstGeom prst="rect">
            <a:avLst/>
          </a:prstGeom>
          <a:solidFill>
            <a:srgbClr val="FFC000"/>
          </a:solidFill>
          <a:ln w="76200">
            <a:solidFill>
              <a:srgbClr val="FF0000"/>
            </a:solidFill>
          </a:ln>
          <a:effectLst/>
        </p:spPr>
        <p:txBody>
          <a:bodyPr wrap="square" anchor="ctr">
            <a:spAutoFit/>
          </a:bodyPr>
          <a:lstStyle/>
          <a:p>
            <a:pPr algn="ctr"/>
            <a:r>
              <a:rPr lang="ru-RU" altLang="ru-RU" b="1" dirty="0">
                <a:latin typeface="Times New Roman" panose="02020603050405020304" pitchFamily="18" charset="0"/>
                <a:cs typeface="Times New Roman" panose="02020603050405020304" pitchFamily="18" charset="0"/>
              </a:rPr>
              <a:t>Флаг РСФСР </a:t>
            </a:r>
          </a:p>
          <a:p>
            <a:pPr algn="ctr"/>
            <a:r>
              <a:rPr lang="ru-RU" altLang="ru-RU" b="1" dirty="0">
                <a:latin typeface="Times New Roman" panose="02020603050405020304" pitchFamily="18" charset="0"/>
                <a:cs typeface="Times New Roman" panose="02020603050405020304" pitchFamily="18" charset="0"/>
              </a:rPr>
              <a:t>(1954—1991</a:t>
            </a:r>
            <a:r>
              <a:rPr lang="ru-RU" altLang="ru-RU" dirty="0"/>
              <a:t>) </a:t>
            </a:r>
          </a:p>
        </p:txBody>
      </p:sp>
      <p:pic>
        <p:nvPicPr>
          <p:cNvPr id="10" name="Picture 4">
            <a:extLst>
              <a:ext uri="{FF2B5EF4-FFF2-40B4-BE49-F238E27FC236}">
                <a16:creationId xmlns:a16="http://schemas.microsoft.com/office/drawing/2014/main" id="{50A9337C-C3C9-F04C-73D4-F750410321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7317"/>
          <a:stretch>
            <a:fillRect/>
          </a:stretch>
        </p:blipFill>
        <p:spPr bwMode="auto">
          <a:xfrm>
            <a:off x="6606505" y="4498515"/>
            <a:ext cx="3352308" cy="2081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068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62458312-92FF-046A-1EDF-3052CD1C0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TextBox 4">
            <a:extLst>
              <a:ext uri="{FF2B5EF4-FFF2-40B4-BE49-F238E27FC236}">
                <a16:creationId xmlns:a16="http://schemas.microsoft.com/office/drawing/2014/main" id="{4A068331-E00A-4523-F99E-905A295A421B}"/>
              </a:ext>
            </a:extLst>
          </p:cNvPr>
          <p:cNvSpPr txBox="1"/>
          <p:nvPr/>
        </p:nvSpPr>
        <p:spPr>
          <a:xfrm>
            <a:off x="296090" y="251629"/>
            <a:ext cx="6096000" cy="2554545"/>
          </a:xfrm>
          <a:prstGeom prst="rect">
            <a:avLst/>
          </a:prstGeom>
          <a:solidFill>
            <a:schemeClr val="accent4">
              <a:lumMod val="60000"/>
              <a:lumOff val="40000"/>
            </a:schemeClr>
          </a:solidFill>
          <a:ln w="76200">
            <a:solidFill>
              <a:srgbClr val="FF0000"/>
            </a:solidFill>
          </a:ln>
        </p:spPr>
        <p:txBody>
          <a:bodyPr wrap="square">
            <a:spAutoFit/>
          </a:bodyPr>
          <a:lstStyle/>
          <a:p>
            <a:pPr algn="just"/>
            <a:r>
              <a:rPr lang="ru-RU" altLang="ru-RU" sz="2000" b="1" dirty="0">
                <a:latin typeface="Times New Roman" panose="02020603050405020304" pitchFamily="18" charset="0"/>
                <a:cs typeface="Times New Roman" panose="02020603050405020304" pitchFamily="18" charset="0"/>
              </a:rPr>
              <a:t>      22 августа 1991 года Президиум  Верховного Совета РСФСР принял постановление "Об официальном признании и  использовании национального флага РСФСР«.</a:t>
            </a:r>
          </a:p>
          <a:p>
            <a:pPr algn="just"/>
            <a:r>
              <a:rPr lang="ru-RU" altLang="ru-RU" sz="2000" b="1" dirty="0">
                <a:latin typeface="Times New Roman" panose="02020603050405020304" pitchFamily="18" charset="0"/>
                <a:cs typeface="Times New Roman" panose="02020603050405020304" pitchFamily="18" charset="0"/>
              </a:rPr>
              <a:t>        Указом Президента РФ от 20 августа 1994 г.  22 августа объявлен памятным днем и отмечается как «День государственного флага Российской Федерации» .</a:t>
            </a:r>
          </a:p>
        </p:txBody>
      </p:sp>
      <p:pic>
        <p:nvPicPr>
          <p:cNvPr id="6" name="Picture 4">
            <a:extLst>
              <a:ext uri="{FF2B5EF4-FFF2-40B4-BE49-F238E27FC236}">
                <a16:creationId xmlns:a16="http://schemas.microsoft.com/office/drawing/2014/main" id="{6D8D5C7B-8DB1-F580-BD60-E0569EE66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3761" y="345964"/>
            <a:ext cx="4114800" cy="2622550"/>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sp>
        <p:nvSpPr>
          <p:cNvPr id="7" name="Прямоугольник 6">
            <a:extLst>
              <a:ext uri="{FF2B5EF4-FFF2-40B4-BE49-F238E27FC236}">
                <a16:creationId xmlns:a16="http://schemas.microsoft.com/office/drawing/2014/main" id="{E70C06AE-6CDB-8DDF-91F9-7DA40DBE4A08}"/>
              </a:ext>
            </a:extLst>
          </p:cNvPr>
          <p:cNvSpPr/>
          <p:nvPr/>
        </p:nvSpPr>
        <p:spPr>
          <a:xfrm>
            <a:off x="6594566" y="3402907"/>
            <a:ext cx="5373189" cy="3293983"/>
          </a:xfrm>
          <a:prstGeom prst="rect">
            <a:avLst/>
          </a:prstGeom>
          <a:solidFill>
            <a:schemeClr val="accent4">
              <a:lumMod val="60000"/>
              <a:lumOff val="4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1"/>
                </a:solidFill>
                <a:latin typeface="Times New Roman" panose="02020603050405020304" pitchFamily="18" charset="0"/>
                <a:cs typeface="Times New Roman" panose="02020603050405020304" pitchFamily="18" charset="0"/>
              </a:rPr>
              <a:t>Три полоски флага – это неспроста:</a:t>
            </a:r>
          </a:p>
          <a:p>
            <a:pPr algn="ctr"/>
            <a:r>
              <a:rPr lang="ru-RU" sz="2000" b="1" dirty="0">
                <a:solidFill>
                  <a:schemeClr val="tx1"/>
                </a:solidFill>
                <a:latin typeface="Times New Roman" panose="02020603050405020304" pitchFamily="18" charset="0"/>
                <a:cs typeface="Times New Roman" panose="02020603050405020304" pitchFamily="18" charset="0"/>
              </a:rPr>
              <a:t>Белая полоска – мир и чистота,</a:t>
            </a:r>
          </a:p>
          <a:p>
            <a:pPr algn="ctr"/>
            <a:r>
              <a:rPr lang="ru-RU" sz="2000" b="1" dirty="0">
                <a:solidFill>
                  <a:schemeClr val="tx1"/>
                </a:solidFill>
                <a:latin typeface="Times New Roman" panose="02020603050405020304" pitchFamily="18" charset="0"/>
                <a:cs typeface="Times New Roman" panose="02020603050405020304" pitchFamily="18" charset="0"/>
              </a:rPr>
              <a:t>Синяя полоска – это цвет небес,</a:t>
            </a:r>
          </a:p>
          <a:p>
            <a:pPr algn="ctr"/>
            <a:r>
              <a:rPr lang="ru-RU" sz="2000" b="1" dirty="0">
                <a:solidFill>
                  <a:schemeClr val="tx1"/>
                </a:solidFill>
                <a:latin typeface="Times New Roman" panose="02020603050405020304" pitchFamily="18" charset="0"/>
                <a:cs typeface="Times New Roman" panose="02020603050405020304" pitchFamily="18" charset="0"/>
              </a:rPr>
              <a:t>Куполов нарядных, радости, чудес,</a:t>
            </a:r>
          </a:p>
          <a:p>
            <a:pPr algn="ctr"/>
            <a:r>
              <a:rPr lang="ru-RU" sz="2000" b="1" dirty="0">
                <a:solidFill>
                  <a:schemeClr val="tx1"/>
                </a:solidFill>
                <a:latin typeface="Times New Roman" panose="02020603050405020304" pitchFamily="18" charset="0"/>
                <a:cs typeface="Times New Roman" panose="02020603050405020304" pitchFamily="18" charset="0"/>
              </a:rPr>
              <a:t>Красная полоска – подвиги солдат,</a:t>
            </a:r>
          </a:p>
          <a:p>
            <a:pPr algn="ctr"/>
            <a:r>
              <a:rPr lang="ru-RU" sz="2000" b="1" dirty="0">
                <a:solidFill>
                  <a:schemeClr val="tx1"/>
                </a:solidFill>
                <a:latin typeface="Times New Roman" panose="02020603050405020304" pitchFamily="18" charset="0"/>
                <a:cs typeface="Times New Roman" panose="02020603050405020304" pitchFamily="18" charset="0"/>
              </a:rPr>
              <a:t>Что свою Отчизну от врагов хранят.</a:t>
            </a:r>
          </a:p>
          <a:p>
            <a:pPr algn="ctr"/>
            <a:r>
              <a:rPr lang="ru-RU" sz="2000" b="1" dirty="0">
                <a:solidFill>
                  <a:schemeClr val="tx1"/>
                </a:solidFill>
                <a:latin typeface="Times New Roman" panose="02020603050405020304" pitchFamily="18" charset="0"/>
                <a:cs typeface="Times New Roman" panose="02020603050405020304" pitchFamily="18" charset="0"/>
              </a:rPr>
              <a:t>Он страны великой самый главный знак –</a:t>
            </a:r>
          </a:p>
          <a:p>
            <a:pPr algn="ctr"/>
            <a:r>
              <a:rPr lang="ru-RU" sz="2000" b="1" dirty="0">
                <a:solidFill>
                  <a:schemeClr val="tx1"/>
                </a:solidFill>
                <a:latin typeface="Times New Roman" panose="02020603050405020304" pitchFamily="18" charset="0"/>
                <a:cs typeface="Times New Roman" panose="02020603050405020304" pitchFamily="18" charset="0"/>
              </a:rPr>
              <a:t>Доблестный трехцветный наш </a:t>
            </a:r>
          </a:p>
          <a:p>
            <a:pPr algn="ctr"/>
            <a:r>
              <a:rPr lang="ru-RU" sz="2000" b="1" dirty="0">
                <a:solidFill>
                  <a:schemeClr val="tx1"/>
                </a:solidFill>
                <a:latin typeface="Times New Roman" panose="02020603050405020304" pitchFamily="18" charset="0"/>
                <a:cs typeface="Times New Roman" panose="02020603050405020304" pitchFamily="18" charset="0"/>
              </a:rPr>
              <a:t>Российский флаг!</a:t>
            </a:r>
          </a:p>
        </p:txBody>
      </p:sp>
      <p:sp>
        <p:nvSpPr>
          <p:cNvPr id="8" name="TextBox 7">
            <a:extLst>
              <a:ext uri="{FF2B5EF4-FFF2-40B4-BE49-F238E27FC236}">
                <a16:creationId xmlns:a16="http://schemas.microsoft.com/office/drawing/2014/main" id="{BB4DAE5D-B326-86CE-2AA4-A554049DD1D1}"/>
              </a:ext>
            </a:extLst>
          </p:cNvPr>
          <p:cNvSpPr txBox="1"/>
          <p:nvPr/>
        </p:nvSpPr>
        <p:spPr>
          <a:xfrm>
            <a:off x="224245" y="3436272"/>
            <a:ext cx="6096000" cy="3170099"/>
          </a:xfrm>
          <a:prstGeom prst="rect">
            <a:avLst/>
          </a:prstGeom>
          <a:solidFill>
            <a:schemeClr val="accent4">
              <a:lumMod val="60000"/>
              <a:lumOff val="40000"/>
            </a:schemeClr>
          </a:solidFill>
          <a:ln w="76200">
            <a:solidFill>
              <a:srgbClr val="FF0000"/>
            </a:solidFill>
          </a:ln>
        </p:spPr>
        <p:txBody>
          <a:bodyPr wrap="square">
            <a:spAutoFit/>
          </a:bodyPr>
          <a:lstStyle/>
          <a:p>
            <a:pPr algn="just"/>
            <a:r>
              <a:rPr lang="ru-RU" altLang="ru-RU" sz="2000" b="1" dirty="0">
                <a:latin typeface="Times New Roman" panose="02020603050405020304" pitchFamily="18" charset="0"/>
                <a:cs typeface="Times New Roman" panose="02020603050405020304" pitchFamily="18" charset="0"/>
              </a:rPr>
              <a:t>         В настоящее время не существует официального толкования цветов флага России. Однако в дореволюционные времена они трактовались следующим образом:</a:t>
            </a:r>
          </a:p>
          <a:p>
            <a:pPr marL="285750" indent="-285750" algn="just">
              <a:buFont typeface="Wingdings" panose="05000000000000000000" pitchFamily="2" charset="2"/>
              <a:buChar char="q"/>
            </a:pPr>
            <a:r>
              <a:rPr lang="ru-RU" altLang="ru-RU" sz="2000" b="1" dirty="0">
                <a:latin typeface="Times New Roman" panose="02020603050405020304" pitchFamily="18" charset="0"/>
                <a:cs typeface="Times New Roman" panose="02020603050405020304" pitchFamily="18" charset="0"/>
              </a:rPr>
              <a:t>белый — цвет чистоты и свободы; </a:t>
            </a:r>
          </a:p>
          <a:p>
            <a:pPr marL="285750" indent="-285750" algn="just">
              <a:buFont typeface="Wingdings" panose="05000000000000000000" pitchFamily="2" charset="2"/>
              <a:buChar char="q"/>
            </a:pPr>
            <a:r>
              <a:rPr lang="ru-RU" altLang="ru-RU" sz="2000" b="1" dirty="0">
                <a:latin typeface="Times New Roman" panose="02020603050405020304" pitchFamily="18" charset="0"/>
                <a:cs typeface="Times New Roman" panose="02020603050405020304" pitchFamily="18" charset="0"/>
              </a:rPr>
              <a:t>синий —  цвет Богородицы, считавшейся небесной покровительницей России </a:t>
            </a:r>
          </a:p>
          <a:p>
            <a:pPr marL="285750" indent="-285750" algn="just">
              <a:buFont typeface="Wingdings" panose="05000000000000000000" pitchFamily="2" charset="2"/>
              <a:buChar char="q"/>
            </a:pPr>
            <a:r>
              <a:rPr lang="ru-RU" altLang="ru-RU" sz="2000" b="1" dirty="0">
                <a:latin typeface="Times New Roman" panose="02020603050405020304" pitchFamily="18" charset="0"/>
                <a:cs typeface="Times New Roman" panose="02020603050405020304" pitchFamily="18" charset="0"/>
              </a:rPr>
              <a:t>красный цвет — символ державности. </a:t>
            </a:r>
          </a:p>
          <a:p>
            <a:pPr algn="just"/>
            <a:r>
              <a:rPr lang="ru-RU" altLang="ru-RU" sz="2000" b="1" dirty="0">
                <a:latin typeface="Times New Roman" panose="02020603050405020304" pitchFamily="18" charset="0"/>
                <a:cs typeface="Times New Roman" panose="02020603050405020304" pitchFamily="18" charset="0"/>
              </a:rPr>
              <a:t>         В настоящее время триколор является государственным символом России.</a:t>
            </a:r>
          </a:p>
        </p:txBody>
      </p:sp>
    </p:spTree>
    <p:extLst>
      <p:ext uri="{BB962C8B-B14F-4D97-AF65-F5344CB8AC3E}">
        <p14:creationId xmlns:p14="http://schemas.microsoft.com/office/powerpoint/2010/main" val="4164685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399DC2A-14C3-3860-E5CE-A164CD7A25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377"/>
            <a:ext cx="12192000" cy="6779623"/>
          </a:xfrm>
          <a:prstGeom prst="rect">
            <a:avLst/>
          </a:prstGeom>
        </p:spPr>
      </p:pic>
      <p:sp>
        <p:nvSpPr>
          <p:cNvPr id="5" name="Прямоугольник 4">
            <a:extLst>
              <a:ext uri="{FF2B5EF4-FFF2-40B4-BE49-F238E27FC236}">
                <a16:creationId xmlns:a16="http://schemas.microsoft.com/office/drawing/2014/main" id="{111A8624-409A-F9CA-1CB4-D9181537DF37}"/>
              </a:ext>
            </a:extLst>
          </p:cNvPr>
          <p:cNvSpPr/>
          <p:nvPr/>
        </p:nvSpPr>
        <p:spPr>
          <a:xfrm>
            <a:off x="1419497" y="426720"/>
            <a:ext cx="10110651" cy="1053737"/>
          </a:xfrm>
          <a:prstGeom prst="rect">
            <a:avLst/>
          </a:prstGeom>
          <a:solidFill>
            <a:schemeClr val="tx2">
              <a:lumMod val="40000"/>
              <a:lumOff val="60000"/>
            </a:schemeClr>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800" b="1" dirty="0">
              <a:solidFill>
                <a:srgbClr val="FF0000"/>
              </a:solidFill>
              <a:latin typeface="Times New Roman" panose="02020603050405020304" pitchFamily="18" charset="0"/>
              <a:cs typeface="Times New Roman" panose="02020603050405020304" pitchFamily="18" charset="0"/>
            </a:endParaRPr>
          </a:p>
          <a:p>
            <a:pPr algn="ctr"/>
            <a:r>
              <a:rPr lang="ru-RU" sz="2800" b="1" dirty="0">
                <a:solidFill>
                  <a:srgbClr val="FF0000"/>
                </a:solidFill>
                <a:latin typeface="Times New Roman" panose="02020603050405020304" pitchFamily="18" charset="0"/>
                <a:cs typeface="Times New Roman" panose="02020603050405020304" pitchFamily="18" charset="0"/>
              </a:rPr>
              <a:t>Цель: </a:t>
            </a:r>
            <a:r>
              <a:rPr lang="ru-RU"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Формирование первичных представлений о символе нашего государства - о флаге.</a:t>
            </a:r>
            <a:endParaRPr lang="ru-RU"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ru-RU" b="1" dirty="0"/>
              <a:t> </a:t>
            </a:r>
          </a:p>
        </p:txBody>
      </p:sp>
      <p:sp>
        <p:nvSpPr>
          <p:cNvPr id="6" name="Стрелка: вправо 5">
            <a:extLst>
              <a:ext uri="{FF2B5EF4-FFF2-40B4-BE49-F238E27FC236}">
                <a16:creationId xmlns:a16="http://schemas.microsoft.com/office/drawing/2014/main" id="{0506F100-40F8-49BF-26D4-3004E7626FC7}"/>
              </a:ext>
            </a:extLst>
          </p:cNvPr>
          <p:cNvSpPr/>
          <p:nvPr/>
        </p:nvSpPr>
        <p:spPr>
          <a:xfrm>
            <a:off x="888275" y="3328851"/>
            <a:ext cx="2725783" cy="1053737"/>
          </a:xfrm>
          <a:prstGeom prst="rightArrow">
            <a:avLst/>
          </a:prstGeom>
          <a:solidFill>
            <a:schemeClr val="tx2">
              <a:lumMod val="40000"/>
              <a:lumOff val="60000"/>
            </a:schemeClr>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solidFill>
                  <a:schemeClr val="tx1"/>
                </a:solidFill>
                <a:latin typeface="Times New Roman" panose="02020603050405020304" pitchFamily="18" charset="0"/>
                <a:cs typeface="Times New Roman" panose="02020603050405020304" pitchFamily="18" charset="0"/>
              </a:rPr>
              <a:t>ЗАДАЧИ:</a:t>
            </a:r>
          </a:p>
        </p:txBody>
      </p:sp>
      <p:sp>
        <p:nvSpPr>
          <p:cNvPr id="8" name="TextBox 7">
            <a:extLst>
              <a:ext uri="{FF2B5EF4-FFF2-40B4-BE49-F238E27FC236}">
                <a16:creationId xmlns:a16="http://schemas.microsoft.com/office/drawing/2014/main" id="{7FB200CB-5052-58E6-8B7C-5F54854C9F9B}"/>
              </a:ext>
            </a:extLst>
          </p:cNvPr>
          <p:cNvSpPr txBox="1"/>
          <p:nvPr/>
        </p:nvSpPr>
        <p:spPr>
          <a:xfrm>
            <a:off x="3901441" y="2217683"/>
            <a:ext cx="7541623" cy="3730317"/>
          </a:xfrm>
          <a:prstGeom prst="rect">
            <a:avLst/>
          </a:prstGeom>
          <a:solidFill>
            <a:schemeClr val="tx2">
              <a:lumMod val="40000"/>
              <a:lumOff val="60000"/>
            </a:schemeClr>
          </a:solidFill>
          <a:ln w="76200">
            <a:solidFill>
              <a:srgbClr val="0070C0"/>
            </a:solidFill>
          </a:ln>
        </p:spPr>
        <p:txBody>
          <a:bodyPr wrap="square">
            <a:spAutoFit/>
          </a:bodyPr>
          <a:lstStyle/>
          <a:p>
            <a:pPr marL="285750" indent="-285750" algn="just">
              <a:lnSpc>
                <a:spcPct val="150000"/>
              </a:lnSpc>
              <a:buFont typeface="Wingdings" panose="05000000000000000000" pitchFamily="2" charset="2"/>
              <a:buChar char="q"/>
            </a:pPr>
            <a:r>
              <a:rPr lang="ru-RU"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Закрепить и обобщить знания детей о государственном символе России – флаге и его отличительных особенностях;</a:t>
            </a:r>
          </a:p>
          <a:p>
            <a:pPr marL="285750" indent="-285750" algn="just">
              <a:lnSpc>
                <a:spcPct val="150000"/>
              </a:lnSpc>
              <a:buFont typeface="Wingdings" panose="05000000000000000000" pitchFamily="2" charset="2"/>
              <a:buChar char="q"/>
            </a:pPr>
            <a:r>
              <a:rPr lang="ru-RU"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развивать  интерес к истории  и  культуре  родной  страны;</a:t>
            </a:r>
            <a:endPar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50000"/>
              </a:lnSpc>
              <a:buFont typeface="Wingdings" panose="05000000000000000000" pitchFamily="2" charset="2"/>
              <a:buChar char="q"/>
            </a:pPr>
            <a:r>
              <a:rPr lang="ru-RU"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развивать познавательный интерес, расширять кругозор в области государственной символики;</a:t>
            </a:r>
            <a:endPar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50000"/>
              </a:lnSpc>
              <a:buFont typeface="Wingdings" panose="05000000000000000000" pitchFamily="2" charset="2"/>
              <a:buChar char="q"/>
            </a:pPr>
            <a:r>
              <a:rPr lang="ru-RU"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воспитывать  у детей чувства патриотизма,  чувства гордости и уважительного  отношения к российскому флагу;</a:t>
            </a:r>
            <a:endPar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lnSpc>
                <a:spcPct val="150000"/>
              </a:lnSpc>
              <a:buFont typeface="Wingdings" panose="05000000000000000000" pitchFamily="2" charset="2"/>
              <a:buChar char="q"/>
            </a:pPr>
            <a:r>
              <a:rPr lang="ru-RU"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воспитывать  любовь  к  Родине.</a:t>
            </a:r>
            <a:endPar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4344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A931B9C-FFAE-1622-363B-BD5DB68BE8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22331" cy="6858000"/>
          </a:xfrm>
          <a:prstGeom prst="rect">
            <a:avLst/>
          </a:prstGeom>
          <a:ln w="76200">
            <a:solidFill>
              <a:schemeClr val="accent1"/>
            </a:solidFill>
          </a:ln>
        </p:spPr>
      </p:pic>
    </p:spTree>
    <p:extLst>
      <p:ext uri="{BB962C8B-B14F-4D97-AF65-F5344CB8AC3E}">
        <p14:creationId xmlns:p14="http://schemas.microsoft.com/office/powerpoint/2010/main" val="1242628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A9D9591-A11E-968B-A851-724343B3C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85" y="176672"/>
            <a:ext cx="9457508" cy="6504655"/>
          </a:xfrm>
          <a:prstGeom prst="rect">
            <a:avLst/>
          </a:prstGeom>
          <a:ln w="76200">
            <a:solidFill>
              <a:schemeClr val="accent2"/>
            </a:solidFill>
          </a:ln>
        </p:spPr>
      </p:pic>
      <p:sp>
        <p:nvSpPr>
          <p:cNvPr id="6" name="Прямоугольник 5">
            <a:extLst>
              <a:ext uri="{FF2B5EF4-FFF2-40B4-BE49-F238E27FC236}">
                <a16:creationId xmlns:a16="http://schemas.microsoft.com/office/drawing/2014/main" id="{35CB3644-42C8-8782-D512-5185847B38FD}"/>
              </a:ext>
            </a:extLst>
          </p:cNvPr>
          <p:cNvSpPr/>
          <p:nvPr/>
        </p:nvSpPr>
        <p:spPr>
          <a:xfrm>
            <a:off x="10084527" y="2647407"/>
            <a:ext cx="1846217" cy="2168434"/>
          </a:xfrm>
          <a:prstGeom prst="rect">
            <a:avLst/>
          </a:prstGeom>
          <a:solidFill>
            <a:schemeClr val="accent4">
              <a:lumMod val="60000"/>
              <a:lumOff val="4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1"/>
                </a:solidFill>
                <a:latin typeface="Times New Roman" panose="02020603050405020304" pitchFamily="18" charset="0"/>
                <a:cs typeface="Times New Roman" panose="02020603050405020304" pitchFamily="18" charset="0"/>
              </a:rPr>
              <a:t>Игра</a:t>
            </a:r>
          </a:p>
          <a:p>
            <a:pPr algn="ctr"/>
            <a:r>
              <a:rPr lang="ru-RU" sz="2400" b="1" dirty="0">
                <a:solidFill>
                  <a:schemeClr val="tx1"/>
                </a:solidFill>
                <a:latin typeface="Times New Roman" panose="02020603050405020304" pitchFamily="18" charset="0"/>
                <a:cs typeface="Times New Roman" panose="02020603050405020304" pitchFamily="18" charset="0"/>
              </a:rPr>
              <a:t>«Найди Российский флаг»</a:t>
            </a:r>
          </a:p>
        </p:txBody>
      </p:sp>
    </p:spTree>
    <p:extLst>
      <p:ext uri="{BB962C8B-B14F-4D97-AF65-F5344CB8AC3E}">
        <p14:creationId xmlns:p14="http://schemas.microsoft.com/office/powerpoint/2010/main" val="3975720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E0B1D7F-97FB-0700-A5E8-AF9F3BA4EC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5" name="Picture 4" descr="0_1c11d_3908a1cb_XL">
            <a:extLst>
              <a:ext uri="{FF2B5EF4-FFF2-40B4-BE49-F238E27FC236}">
                <a16:creationId xmlns:a16="http://schemas.microsoft.com/office/drawing/2014/main" id="{D51FF7D3-F7AC-AE95-5CCB-8157D015E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714" y="153488"/>
            <a:ext cx="8734698" cy="6551024"/>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a16="http://schemas.microsoft.com/office/drawing/2014/main" id="{9E9E7BA4-490D-4BF4-43EC-0B6E11EB125D}"/>
              </a:ext>
            </a:extLst>
          </p:cNvPr>
          <p:cNvSpPr/>
          <p:nvPr/>
        </p:nvSpPr>
        <p:spPr>
          <a:xfrm>
            <a:off x="3265714" y="6217920"/>
            <a:ext cx="8734698" cy="486592"/>
          </a:xfrm>
          <a:prstGeom prst="rect">
            <a:avLst/>
          </a:prstGeom>
          <a:solidFill>
            <a:schemeClr val="accent4">
              <a:lumMod val="20000"/>
              <a:lumOff val="8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chemeClr val="tx1"/>
                </a:solidFill>
                <a:latin typeface="Times New Roman" panose="02020603050405020304" pitchFamily="18" charset="0"/>
                <a:cs typeface="Times New Roman" panose="02020603050405020304" pitchFamily="18" charset="0"/>
              </a:rPr>
              <a:t>Москва – столица нашей Родины.</a:t>
            </a:r>
            <a:r>
              <a:rPr lang="ru-RU" dirty="0"/>
              <a:t>.</a:t>
            </a:r>
          </a:p>
        </p:txBody>
      </p:sp>
      <p:pic>
        <p:nvPicPr>
          <p:cNvPr id="7" name="Picture 2" descr="Гифки флага России - 30 лучших анимированных изображений">
            <a:extLst>
              <a:ext uri="{FF2B5EF4-FFF2-40B4-BE49-F238E27FC236}">
                <a16:creationId xmlns:a16="http://schemas.microsoft.com/office/drawing/2014/main" id="{9C5D7B4B-11D9-1393-B83A-E5AEB6459D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414" y="2795452"/>
            <a:ext cx="4121069" cy="27423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FAD8220-4664-35A5-A8C9-75CC8B23BAD8}"/>
              </a:ext>
            </a:extLst>
          </p:cNvPr>
          <p:cNvSpPr txBox="1"/>
          <p:nvPr/>
        </p:nvSpPr>
        <p:spPr>
          <a:xfrm>
            <a:off x="444137" y="782824"/>
            <a:ext cx="2534194" cy="1200329"/>
          </a:xfrm>
          <a:prstGeom prst="rect">
            <a:avLst/>
          </a:prstGeom>
          <a:solidFill>
            <a:schemeClr val="accent4">
              <a:lumMod val="20000"/>
              <a:lumOff val="80000"/>
            </a:schemeClr>
          </a:solidFill>
          <a:ln w="76200">
            <a:solidFill>
              <a:schemeClr val="accent1"/>
            </a:solidFill>
          </a:ln>
        </p:spPr>
        <p:txBody>
          <a:bodyPr wrap="square">
            <a:spAutoFit/>
          </a:bodyPr>
          <a:lstStyle/>
          <a:p>
            <a:pPr eaLnBrk="1" hangingPunct="1">
              <a:buFont typeface="Wingdings" panose="05000000000000000000" pitchFamily="2" charset="2"/>
              <a:buNone/>
              <a:defRPr/>
            </a:pPr>
            <a:r>
              <a:rPr lang="ru-RU" b="1" dirty="0">
                <a:latin typeface="Times New Roman" panose="02020603050405020304" pitchFamily="18" charset="0"/>
                <a:cs typeface="Times New Roman" panose="02020603050405020304" pitchFamily="18" charset="0"/>
              </a:rPr>
              <a:t>Подъем Российского флага сопровождается исполнением гимна России.</a:t>
            </a:r>
          </a:p>
        </p:txBody>
      </p:sp>
    </p:spTree>
    <p:extLst>
      <p:ext uri="{BB962C8B-B14F-4D97-AF65-F5344CB8AC3E}">
        <p14:creationId xmlns:p14="http://schemas.microsoft.com/office/powerpoint/2010/main" val="360594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8A192EB-6F1F-89F6-EF94-1F340358F5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Прямоугольник 4">
            <a:extLst>
              <a:ext uri="{FF2B5EF4-FFF2-40B4-BE49-F238E27FC236}">
                <a16:creationId xmlns:a16="http://schemas.microsoft.com/office/drawing/2014/main" id="{05517B1E-B610-8CEA-30F3-F84E5CC54571}"/>
              </a:ext>
            </a:extLst>
          </p:cNvPr>
          <p:cNvSpPr/>
          <p:nvPr/>
        </p:nvSpPr>
        <p:spPr>
          <a:xfrm>
            <a:off x="1018722" y="933949"/>
            <a:ext cx="2969804" cy="851307"/>
          </a:xfrm>
          <a:prstGeom prst="rect">
            <a:avLst/>
          </a:prstGeom>
          <a:solidFill>
            <a:schemeClr val="accent4">
              <a:lumMod val="20000"/>
              <a:lumOff val="8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latin typeface="Times New Roman" panose="02020603050405020304" pitchFamily="18" charset="0"/>
                <a:cs typeface="Times New Roman" panose="02020603050405020304" pitchFamily="18" charset="0"/>
              </a:rPr>
              <a:t>Где можно встреть государственный флаг России?</a:t>
            </a:r>
          </a:p>
        </p:txBody>
      </p:sp>
      <p:pic>
        <p:nvPicPr>
          <p:cNvPr id="6" name="Picture 5">
            <a:extLst>
              <a:ext uri="{FF2B5EF4-FFF2-40B4-BE49-F238E27FC236}">
                <a16:creationId xmlns:a16="http://schemas.microsoft.com/office/drawing/2014/main" id="{9B1F6C4D-853A-69F6-2394-BBDDF63F7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94" y="2282395"/>
            <a:ext cx="3641518" cy="4349885"/>
          </a:xfrm>
          <a:prstGeom prst="rect">
            <a:avLst/>
          </a:prstGeom>
          <a:noFill/>
          <a:ln w="7620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4AC41D66-85D0-9C9B-5CEF-4BCF21B62A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7085" y="171538"/>
            <a:ext cx="2903443" cy="2861678"/>
          </a:xfrm>
          <a:prstGeom prst="rect">
            <a:avLst/>
          </a:prstGeom>
          <a:noFill/>
          <a:ln w="7620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descr="1">
            <a:extLst>
              <a:ext uri="{FF2B5EF4-FFF2-40B4-BE49-F238E27FC236}">
                <a16:creationId xmlns:a16="http://schemas.microsoft.com/office/drawing/2014/main" id="{8A8A0949-A423-B7B0-A0EA-E457139C77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4880" y="3030583"/>
            <a:ext cx="4685686" cy="3603830"/>
          </a:xfrm>
          <a:prstGeom prst="rect">
            <a:avLst/>
          </a:prstGeom>
          <a:noFill/>
          <a:ln w="762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A207038B-7EFA-3E95-B297-7C428E7F1B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2385" y="251623"/>
            <a:ext cx="2737195" cy="2549299"/>
          </a:xfrm>
          <a:prstGeom prst="rect">
            <a:avLst/>
          </a:prstGeom>
          <a:noFill/>
          <a:ln w="76200">
            <a:solidFill>
              <a:srgbClr val="92D05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descr="6. Гифка флаг России на флагштоке">
            <a:extLst>
              <a:ext uri="{FF2B5EF4-FFF2-40B4-BE49-F238E27FC236}">
                <a16:creationId xmlns:a16="http://schemas.microsoft.com/office/drawing/2014/main" id="{DEFF90F3-062D-A899-1926-908F7C9551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956405" y="3824785"/>
            <a:ext cx="1979283" cy="2194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60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2523DF5-9ACA-AA63-ABBB-E04B99518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5" name="Picture 5" descr="3120">
            <a:extLst>
              <a:ext uri="{FF2B5EF4-FFF2-40B4-BE49-F238E27FC236}">
                <a16:creationId xmlns:a16="http://schemas.microsoft.com/office/drawing/2014/main" id="{F13DB157-4F10-FF55-AD52-2F6A086E7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5983" y="615548"/>
            <a:ext cx="6968927" cy="5227904"/>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nghfnhgfnhgn">
            <a:extLst>
              <a:ext uri="{FF2B5EF4-FFF2-40B4-BE49-F238E27FC236}">
                <a16:creationId xmlns:a16="http://schemas.microsoft.com/office/drawing/2014/main" id="{129DB420-5BE8-E54F-D8C0-D1DC5F0C01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246" y="217714"/>
            <a:ext cx="3327491" cy="3119523"/>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descr="1774552">
            <a:extLst>
              <a:ext uri="{FF2B5EF4-FFF2-40B4-BE49-F238E27FC236}">
                <a16:creationId xmlns:a16="http://schemas.microsoft.com/office/drawing/2014/main" id="{DCFA98BE-C4B9-44BB-B508-6B1B5E8F0E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332" y="3603071"/>
            <a:ext cx="4147226" cy="311042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9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09D90AF8-8E78-22CB-5F23-F1E15CA92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5" descr="full_DenRossiimolodoyprazdnik">
            <a:extLst>
              <a:ext uri="{FF2B5EF4-FFF2-40B4-BE49-F238E27FC236}">
                <a16:creationId xmlns:a16="http://schemas.microsoft.com/office/drawing/2014/main" id="{9F2030F4-79F7-3E97-1D6C-93E64E335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16" y="154576"/>
            <a:ext cx="4127863" cy="3095898"/>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3718">
            <a:extLst>
              <a:ext uri="{FF2B5EF4-FFF2-40B4-BE49-F238E27FC236}">
                <a16:creationId xmlns:a16="http://schemas.microsoft.com/office/drawing/2014/main" id="{00C99028-616F-BD1D-B466-11E3294BEF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4859" y="3500147"/>
            <a:ext cx="4127863" cy="3032758"/>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descr="30734d07a121">
            <a:extLst>
              <a:ext uri="{FF2B5EF4-FFF2-40B4-BE49-F238E27FC236}">
                <a16:creationId xmlns:a16="http://schemas.microsoft.com/office/drawing/2014/main" id="{DD014915-411D-9491-596C-1DF8593E0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16" y="3592284"/>
            <a:ext cx="4147226" cy="311114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6. Гифка флаг России на флагштоке">
            <a:extLst>
              <a:ext uri="{FF2B5EF4-FFF2-40B4-BE49-F238E27FC236}">
                <a16:creationId xmlns:a16="http://schemas.microsoft.com/office/drawing/2014/main" id="{9CDEB7DB-95DD-4CFA-E3CE-A33C5E49A9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188405" y="2077501"/>
            <a:ext cx="2877912" cy="3190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flag700">
            <a:extLst>
              <a:ext uri="{FF2B5EF4-FFF2-40B4-BE49-F238E27FC236}">
                <a16:creationId xmlns:a16="http://schemas.microsoft.com/office/drawing/2014/main" id="{4A038490-8030-595D-0972-3F403852A3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0752" y="229998"/>
            <a:ext cx="3396344" cy="2945053"/>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94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1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
                                        </p:tgtEl>
                                        <p:attrNameLst>
                                          <p:attrName>ppt_y</p:attrName>
                                        </p:attrNameLst>
                                      </p:cBhvr>
                                      <p:tavLst>
                                        <p:tav tm="0" fmla="#ppt_y+(sin(-2*pi*(1-$))*-#ppt_x+cos(-2*pi*(1-$))*(1-#ppt_y))*(1-$)">
                                          <p:val>
                                            <p:fltVal val="0"/>
                                          </p:val>
                                        </p:tav>
                                        <p:tav tm="100000">
                                          <p:val>
                                            <p:fltVal val="1"/>
                                          </p:val>
                                        </p:tav>
                                      </p:tavLst>
                                    </p:anim>
                                  </p:childTnLst>
                                </p:cTn>
                              </p:par>
                              <p:par>
                                <p:cTn id="21" presetID="14"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5"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heckerboard(across)">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899E4848-560C-B0C0-9693-3A83C3517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911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CC259DB-3247-8E04-9D22-985CEEA4C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79CC5EA-2AE6-CD52-526F-4EAF8020D1F2}"/>
              </a:ext>
            </a:extLst>
          </p:cNvPr>
          <p:cNvSpPr txBox="1"/>
          <p:nvPr/>
        </p:nvSpPr>
        <p:spPr>
          <a:xfrm>
            <a:off x="418012" y="65378"/>
            <a:ext cx="6653349" cy="3970318"/>
          </a:xfrm>
          <a:prstGeom prst="rect">
            <a:avLst/>
          </a:prstGeom>
          <a:solidFill>
            <a:schemeClr val="accent1">
              <a:lumMod val="40000"/>
              <a:lumOff val="60000"/>
            </a:schemeClr>
          </a:solidFill>
          <a:ln w="76200">
            <a:solidFill>
              <a:schemeClr val="accent1"/>
            </a:solidFill>
          </a:ln>
        </p:spPr>
        <p:txBody>
          <a:bodyPr wrap="square">
            <a:spAutoFit/>
          </a:bodyPr>
          <a:lstStyle/>
          <a:p>
            <a:pPr algn="just" eaLnBrk="1" hangingPunct="1">
              <a:buFont typeface="Wingdings" panose="05000000000000000000" pitchFamily="2" charset="2"/>
              <a:buNone/>
              <a:defRPr/>
            </a:pPr>
            <a:r>
              <a:rPr lang="ru-RU" sz="2800" b="1" dirty="0">
                <a:latin typeface="Times New Roman" panose="02020603050405020304" pitchFamily="18" charset="0"/>
                <a:cs typeface="Times New Roman" panose="02020603050405020304" pitchFamily="18" charset="0"/>
              </a:rPr>
              <a:t>Флаг России - это наша история. Флагом, знаменем граждане гордились во все времена, сражались за него, погибали, но побеждали.</a:t>
            </a:r>
          </a:p>
          <a:p>
            <a:pPr algn="just" eaLnBrk="1" hangingPunct="1">
              <a:buFont typeface="Wingdings" panose="05000000000000000000" pitchFamily="2" charset="2"/>
              <a:buNone/>
              <a:defRPr/>
            </a:pPr>
            <a:r>
              <a:rPr lang="ru-RU" sz="2800" b="1" dirty="0">
                <a:latin typeface="Times New Roman" panose="02020603050405020304" pitchFamily="18" charset="0"/>
                <a:cs typeface="Times New Roman" panose="02020603050405020304" pitchFamily="18" charset="0"/>
              </a:rPr>
              <a:t>       Мы - маленькие граждане нашей страны, должны знать и понимать происхождение Государственных символов. Это долг каждого гражданина России!</a:t>
            </a:r>
            <a:endParaRPr lang="ru-RU" sz="2800" dirty="0">
              <a:latin typeface="Times New Roman" panose="02020603050405020304" pitchFamily="18" charset="0"/>
              <a:cs typeface="Times New Roman" panose="02020603050405020304" pitchFamily="18" charset="0"/>
            </a:endParaRPr>
          </a:p>
        </p:txBody>
      </p:sp>
      <p:pic>
        <p:nvPicPr>
          <p:cNvPr id="6" name="Picture 2" descr="Флаг Российской Фкдерации">
            <a:extLst>
              <a:ext uri="{FF2B5EF4-FFF2-40B4-BE49-F238E27FC236}">
                <a16:creationId xmlns:a16="http://schemas.microsoft.com/office/drawing/2014/main" id="{4ABF4D4E-1506-0ED9-0874-B478F9CB7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3907" y="356372"/>
            <a:ext cx="4772297" cy="3388331"/>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9AB4AF19-8A2B-DCFC-B5F5-084D6FAE6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8012" y="4347293"/>
            <a:ext cx="3519306" cy="2387436"/>
          </a:xfrm>
          <a:prstGeom prst="rect">
            <a:avLst/>
          </a:prstGeom>
          <a:ln w="76200">
            <a:solidFill>
              <a:schemeClr val="accent1"/>
            </a:solidFill>
          </a:ln>
        </p:spPr>
      </p:pic>
      <p:pic>
        <p:nvPicPr>
          <p:cNvPr id="8" name="Рисунок 7">
            <a:extLst>
              <a:ext uri="{FF2B5EF4-FFF2-40B4-BE49-F238E27FC236}">
                <a16:creationId xmlns:a16="http://schemas.microsoft.com/office/drawing/2014/main" id="{C0028068-D0B1-7EE2-3A76-A3042DA55F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8958" y="4268563"/>
            <a:ext cx="3519306" cy="2430159"/>
          </a:xfrm>
          <a:prstGeom prst="rect">
            <a:avLst/>
          </a:prstGeom>
          <a:ln w="76200">
            <a:solidFill>
              <a:schemeClr val="accent1"/>
            </a:solidFill>
          </a:ln>
        </p:spPr>
      </p:pic>
      <p:pic>
        <p:nvPicPr>
          <p:cNvPr id="9" name="Рисунок 8">
            <a:extLst>
              <a:ext uri="{FF2B5EF4-FFF2-40B4-BE49-F238E27FC236}">
                <a16:creationId xmlns:a16="http://schemas.microsoft.com/office/drawing/2014/main" id="{92A152AA-F67C-B59F-2DEE-D501773106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5281" y="4376239"/>
            <a:ext cx="2268626" cy="2329543"/>
          </a:xfrm>
          <a:prstGeom prst="rect">
            <a:avLst/>
          </a:prstGeom>
          <a:ln w="76200">
            <a:solidFill>
              <a:schemeClr val="accent1"/>
            </a:solidFill>
          </a:ln>
        </p:spPr>
      </p:pic>
    </p:spTree>
    <p:extLst>
      <p:ext uri="{BB962C8B-B14F-4D97-AF65-F5344CB8AC3E}">
        <p14:creationId xmlns:p14="http://schemas.microsoft.com/office/powerpoint/2010/main" val="1768224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3F61DEA-BE45-C4F5-B98E-1D97126B36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7086"/>
            <a:ext cx="12192000" cy="6770913"/>
          </a:xfrm>
          <a:prstGeom prst="rect">
            <a:avLst/>
          </a:prstGeom>
        </p:spPr>
      </p:pic>
    </p:spTree>
    <p:extLst>
      <p:ext uri="{BB962C8B-B14F-4D97-AF65-F5344CB8AC3E}">
        <p14:creationId xmlns:p14="http://schemas.microsoft.com/office/powerpoint/2010/main" val="3172840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45F03A0-9180-1EF4-293F-97D2F893F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23314"/>
          </a:xfrm>
          <a:prstGeom prst="rect">
            <a:avLst/>
          </a:prstGeom>
        </p:spPr>
      </p:pic>
      <p:sp>
        <p:nvSpPr>
          <p:cNvPr id="5" name="Стрелка: вправо 4">
            <a:extLst>
              <a:ext uri="{FF2B5EF4-FFF2-40B4-BE49-F238E27FC236}">
                <a16:creationId xmlns:a16="http://schemas.microsoft.com/office/drawing/2014/main" id="{BBF1B49A-2647-B867-768C-1221F329E6BB}"/>
              </a:ext>
            </a:extLst>
          </p:cNvPr>
          <p:cNvSpPr/>
          <p:nvPr/>
        </p:nvSpPr>
        <p:spPr>
          <a:xfrm>
            <a:off x="879566" y="1680754"/>
            <a:ext cx="2812868" cy="1358537"/>
          </a:xfrm>
          <a:prstGeom prst="rightArrow">
            <a:avLst/>
          </a:prstGeom>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solidFill>
                  <a:schemeClr val="accent3">
                    <a:lumMod val="20000"/>
                    <a:lumOff val="80000"/>
                  </a:schemeClr>
                </a:solidFill>
                <a:latin typeface="Times New Roman" panose="02020603050405020304" pitchFamily="18" charset="0"/>
                <a:cs typeface="Times New Roman" panose="02020603050405020304" pitchFamily="18" charset="0"/>
              </a:rPr>
              <a:t>ОТГАДАЙ</a:t>
            </a:r>
          </a:p>
        </p:txBody>
      </p:sp>
      <p:sp>
        <p:nvSpPr>
          <p:cNvPr id="7" name="TextBox 6">
            <a:extLst>
              <a:ext uri="{FF2B5EF4-FFF2-40B4-BE49-F238E27FC236}">
                <a16:creationId xmlns:a16="http://schemas.microsoft.com/office/drawing/2014/main" id="{5F2EF031-E362-DAE6-9029-7E3368B3850A}"/>
              </a:ext>
            </a:extLst>
          </p:cNvPr>
          <p:cNvSpPr txBox="1"/>
          <p:nvPr/>
        </p:nvSpPr>
        <p:spPr>
          <a:xfrm>
            <a:off x="3938363" y="651862"/>
            <a:ext cx="5421085" cy="3416320"/>
          </a:xfrm>
          <a:prstGeom prst="rect">
            <a:avLst/>
          </a:prstGeom>
          <a:solidFill>
            <a:schemeClr val="accent4">
              <a:lumMod val="60000"/>
              <a:lumOff val="40000"/>
            </a:schemeClr>
          </a:solidFill>
          <a:ln w="76200">
            <a:solidFill>
              <a:schemeClr val="accent1"/>
            </a:solidFill>
          </a:ln>
        </p:spPr>
        <p:txBody>
          <a:bodyPr wrap="square">
            <a:spAutoFit/>
          </a:bodyPr>
          <a:lstStyle/>
          <a:p>
            <a:pPr algn="just" eaLnBrk="1" hangingPunct="1">
              <a:buFont typeface="Wingdings" panose="05000000000000000000" pitchFamily="2" charset="2"/>
              <a:buNone/>
              <a:defRPr/>
            </a:pPr>
            <a:r>
              <a:rPr lang="ru-RU" sz="3600" b="1" dirty="0">
                <a:latin typeface="Times New Roman" panose="02020603050405020304" pitchFamily="18" charset="0"/>
                <a:cs typeface="Times New Roman" panose="02020603050405020304" pitchFamily="18" charset="0"/>
              </a:rPr>
              <a:t>У него названий много:</a:t>
            </a:r>
          </a:p>
          <a:p>
            <a:pPr algn="just" eaLnBrk="1" hangingPunct="1">
              <a:buFont typeface="Wingdings" panose="05000000000000000000" pitchFamily="2" charset="2"/>
              <a:buNone/>
              <a:defRPr/>
            </a:pPr>
            <a:r>
              <a:rPr lang="ru-RU" sz="3600" b="1" dirty="0">
                <a:latin typeface="Times New Roman" panose="02020603050405020304" pitchFamily="18" charset="0"/>
                <a:cs typeface="Times New Roman" panose="02020603050405020304" pitchFamily="18" charset="0"/>
              </a:rPr>
              <a:t>Триколор, трёхцветный стяг -</a:t>
            </a:r>
          </a:p>
          <a:p>
            <a:pPr algn="just" eaLnBrk="1" hangingPunct="1">
              <a:buFont typeface="Wingdings" panose="05000000000000000000" pitchFamily="2" charset="2"/>
              <a:buNone/>
              <a:defRPr/>
            </a:pPr>
            <a:r>
              <a:rPr lang="ru-RU" sz="3600" b="1" dirty="0">
                <a:latin typeface="Times New Roman" panose="02020603050405020304" pitchFamily="18" charset="0"/>
                <a:cs typeface="Times New Roman" panose="02020603050405020304" pitchFamily="18" charset="0"/>
              </a:rPr>
              <a:t>С ветром гонит прочь тревоги</a:t>
            </a:r>
          </a:p>
          <a:p>
            <a:pPr algn="just" eaLnBrk="1" hangingPunct="1">
              <a:buFont typeface="Wingdings" panose="05000000000000000000" pitchFamily="2" charset="2"/>
              <a:buNone/>
              <a:defRPr/>
            </a:pPr>
            <a:r>
              <a:rPr lang="ru-RU" sz="3600" b="1" dirty="0">
                <a:latin typeface="Times New Roman" panose="02020603050405020304" pitchFamily="18" charset="0"/>
                <a:cs typeface="Times New Roman" panose="02020603050405020304" pitchFamily="18" charset="0"/>
              </a:rPr>
              <a:t>Бело-сине-красный ...</a:t>
            </a:r>
          </a:p>
        </p:txBody>
      </p:sp>
      <p:pic>
        <p:nvPicPr>
          <p:cNvPr id="8" name="Picture 3" descr="C:\Documents and Settings\Учитель\Мои документы\Аликина Т.И\pic2a.gif">
            <a:extLst>
              <a:ext uri="{FF2B5EF4-FFF2-40B4-BE49-F238E27FC236}">
                <a16:creationId xmlns:a16="http://schemas.microsoft.com/office/drawing/2014/main" id="{9D97952A-8A05-0801-7BBE-CFD6394BF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1333" y="1548845"/>
            <a:ext cx="2249259" cy="503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6. Гифка флаг России на флагштоке">
            <a:extLst>
              <a:ext uri="{FF2B5EF4-FFF2-40B4-BE49-F238E27FC236}">
                <a16:creationId xmlns:a16="http://schemas.microsoft.com/office/drawing/2014/main" id="{E0AB203D-61E1-E994-5923-F15E7D85D0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408" y="3385865"/>
            <a:ext cx="2982956" cy="319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352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99609" y="95793"/>
            <a:ext cx="7602583" cy="1200329"/>
          </a:xfrm>
          <a:prstGeom prst="rect">
            <a:avLst/>
          </a:prstGeom>
          <a:solidFill>
            <a:schemeClr val="accent4"/>
          </a:solidFill>
          <a:ln w="76200">
            <a:solidFill>
              <a:srgbClr val="FF0000"/>
            </a:solidFill>
          </a:ln>
        </p:spPr>
        <p:txBody>
          <a:bodyPr wrap="square">
            <a:spAutoFit/>
          </a:bodyPr>
          <a:lstStyle/>
          <a:p>
            <a:pPr algn="ctr"/>
            <a:r>
              <a:rPr lang="ru-RU" sz="3600" b="1" dirty="0">
                <a:latin typeface="Times New Roman" panose="02020603050405020304" pitchFamily="18" charset="0"/>
                <a:cs typeface="Times New Roman" panose="02020603050405020304" pitchFamily="18" charset="0"/>
              </a:rPr>
              <a:t>Мы живем в большой прекрасной стране. Она называется Россия. </a:t>
            </a:r>
          </a:p>
        </p:txBody>
      </p:sp>
      <p:pic>
        <p:nvPicPr>
          <p:cNvPr id="3" name="Рисунок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63984" y="1628504"/>
            <a:ext cx="7673835" cy="4933406"/>
          </a:xfrm>
          <a:prstGeom prst="rect">
            <a:avLst/>
          </a:prstGeom>
          <a:ln w="76200">
            <a:solidFill>
              <a:srgbClr val="FF0000"/>
            </a:solidFill>
          </a:ln>
        </p:spPr>
      </p:pic>
      <p:sp>
        <p:nvSpPr>
          <p:cNvPr id="4" name="Прямоугольник 3">
            <a:extLst>
              <a:ext uri="{FF2B5EF4-FFF2-40B4-BE49-F238E27FC236}">
                <a16:creationId xmlns:a16="http://schemas.microsoft.com/office/drawing/2014/main" id="{E0FEDE85-8BCF-2F6D-2FE7-EE82E77F3058}"/>
              </a:ext>
            </a:extLst>
          </p:cNvPr>
          <p:cNvSpPr/>
          <p:nvPr/>
        </p:nvSpPr>
        <p:spPr>
          <a:xfrm>
            <a:off x="252550" y="560267"/>
            <a:ext cx="3810594" cy="6001643"/>
          </a:xfrm>
          <a:prstGeom prst="rect">
            <a:avLst/>
          </a:prstGeom>
          <a:ln w="76200">
            <a:solidFill>
              <a:schemeClr val="accent1"/>
            </a:solidFill>
          </a:ln>
        </p:spPr>
        <p:txBody>
          <a:bodyPr wrap="square">
            <a:spAutoFit/>
          </a:bodyPr>
          <a:lstStyle/>
          <a:p>
            <a:pPr algn="ctr"/>
            <a:r>
              <a:rPr lang="ru-RU" sz="2400" b="1" dirty="0">
                <a:solidFill>
                  <a:srgbClr val="FF0000"/>
                </a:solidFill>
                <a:latin typeface="Times New Roman" panose="02020603050405020304" pitchFamily="18" charset="0"/>
                <a:cs typeface="Times New Roman" panose="02020603050405020304" pitchFamily="18" charset="0"/>
              </a:rPr>
              <a:t>«Необъятная страна» </a:t>
            </a:r>
          </a:p>
          <a:p>
            <a:pPr algn="r"/>
            <a:r>
              <a:rPr lang="ru-RU" b="1" i="1" dirty="0">
                <a:latin typeface="Times New Roman" panose="02020603050405020304" pitchFamily="18" charset="0"/>
                <a:cs typeface="Times New Roman" panose="02020603050405020304" pitchFamily="18" charset="0"/>
              </a:rPr>
              <a:t>В. Степанов</a:t>
            </a:r>
          </a:p>
          <a:p>
            <a:pPr algn="just"/>
            <a:r>
              <a:rPr lang="ru-RU" sz="2400" b="1" dirty="0">
                <a:latin typeface="Times New Roman" panose="02020603050405020304" pitchFamily="18" charset="0"/>
                <a:cs typeface="Times New Roman" panose="02020603050405020304" pitchFamily="18" charset="0"/>
              </a:rPr>
              <a:t>Если долго-долго-долго</a:t>
            </a:r>
          </a:p>
          <a:p>
            <a:pPr algn="just"/>
            <a:r>
              <a:rPr lang="ru-RU" sz="2400" b="1" dirty="0">
                <a:latin typeface="Times New Roman" panose="02020603050405020304" pitchFamily="18" charset="0"/>
                <a:cs typeface="Times New Roman" panose="02020603050405020304" pitchFamily="18" charset="0"/>
              </a:rPr>
              <a:t>В самолёте нам лететь,</a:t>
            </a:r>
          </a:p>
          <a:p>
            <a:pPr algn="just"/>
            <a:r>
              <a:rPr lang="ru-RU" sz="2400" b="1" dirty="0">
                <a:latin typeface="Times New Roman" panose="02020603050405020304" pitchFamily="18" charset="0"/>
                <a:cs typeface="Times New Roman" panose="02020603050405020304" pitchFamily="18" charset="0"/>
              </a:rPr>
              <a:t>Если долго-долго-долго</a:t>
            </a:r>
          </a:p>
          <a:p>
            <a:pPr algn="just"/>
            <a:r>
              <a:rPr lang="ru-RU" sz="2400" b="1" dirty="0">
                <a:latin typeface="Times New Roman" panose="02020603050405020304" pitchFamily="18" charset="0"/>
                <a:cs typeface="Times New Roman" panose="02020603050405020304" pitchFamily="18" charset="0"/>
              </a:rPr>
              <a:t>На Россию нам смотреть,</a:t>
            </a:r>
          </a:p>
          <a:p>
            <a:pPr algn="just"/>
            <a:r>
              <a:rPr lang="ru-RU" sz="2400" b="1" dirty="0">
                <a:latin typeface="Times New Roman" panose="02020603050405020304" pitchFamily="18" charset="0"/>
                <a:cs typeface="Times New Roman" panose="02020603050405020304" pitchFamily="18" charset="0"/>
              </a:rPr>
              <a:t>То увидим мы тогда</a:t>
            </a:r>
          </a:p>
          <a:p>
            <a:pPr algn="just"/>
            <a:r>
              <a:rPr lang="ru-RU" sz="2400" b="1" dirty="0">
                <a:latin typeface="Times New Roman" panose="02020603050405020304" pitchFamily="18" charset="0"/>
                <a:cs typeface="Times New Roman" panose="02020603050405020304" pitchFamily="18" charset="0"/>
              </a:rPr>
              <a:t>И леса, и города,</a:t>
            </a:r>
          </a:p>
          <a:p>
            <a:pPr algn="just"/>
            <a:r>
              <a:rPr lang="ru-RU" sz="2400" b="1" dirty="0">
                <a:latin typeface="Times New Roman" panose="02020603050405020304" pitchFamily="18" charset="0"/>
                <a:cs typeface="Times New Roman" panose="02020603050405020304" pitchFamily="18" charset="0"/>
              </a:rPr>
              <a:t>Океанские просторы,</a:t>
            </a:r>
          </a:p>
          <a:p>
            <a:pPr algn="just"/>
            <a:r>
              <a:rPr lang="ru-RU" sz="2400" b="1" dirty="0">
                <a:latin typeface="Times New Roman" panose="02020603050405020304" pitchFamily="18" charset="0"/>
                <a:cs typeface="Times New Roman" panose="02020603050405020304" pitchFamily="18" charset="0"/>
              </a:rPr>
              <a:t>Ленты рек, озёра, горы…</a:t>
            </a:r>
          </a:p>
          <a:p>
            <a:pPr algn="just"/>
            <a:r>
              <a:rPr lang="ru-RU" sz="2400" b="1" dirty="0">
                <a:latin typeface="Times New Roman" panose="02020603050405020304" pitchFamily="18" charset="0"/>
                <a:cs typeface="Times New Roman" panose="02020603050405020304" pitchFamily="18" charset="0"/>
              </a:rPr>
              <a:t>Мы увидим даль без края,</a:t>
            </a:r>
          </a:p>
          <a:p>
            <a:pPr algn="just"/>
            <a:r>
              <a:rPr lang="ru-RU" sz="2400" b="1" dirty="0">
                <a:latin typeface="Times New Roman" panose="02020603050405020304" pitchFamily="18" charset="0"/>
                <a:cs typeface="Times New Roman" panose="02020603050405020304" pitchFamily="18" charset="0"/>
              </a:rPr>
              <a:t>Тундру, где звенит весна,</a:t>
            </a:r>
          </a:p>
          <a:p>
            <a:pPr algn="just"/>
            <a:r>
              <a:rPr lang="ru-RU" sz="2400" b="1" dirty="0">
                <a:latin typeface="Times New Roman" panose="02020603050405020304" pitchFamily="18" charset="0"/>
                <a:cs typeface="Times New Roman" panose="02020603050405020304" pitchFamily="18" charset="0"/>
              </a:rPr>
              <a:t>И поймём тогда, какая</a:t>
            </a:r>
          </a:p>
          <a:p>
            <a:pPr algn="just"/>
            <a:r>
              <a:rPr lang="ru-RU" sz="2400" b="1" dirty="0">
                <a:latin typeface="Times New Roman" panose="02020603050405020304" pitchFamily="18" charset="0"/>
                <a:cs typeface="Times New Roman" panose="02020603050405020304" pitchFamily="18" charset="0"/>
              </a:rPr>
              <a:t>Наша Родина большая,</a:t>
            </a:r>
          </a:p>
          <a:p>
            <a:pPr algn="just"/>
            <a:r>
              <a:rPr lang="ru-RU" sz="2400" b="1" dirty="0">
                <a:latin typeface="Times New Roman" panose="02020603050405020304" pitchFamily="18" charset="0"/>
                <a:cs typeface="Times New Roman" panose="02020603050405020304" pitchFamily="18" charset="0"/>
              </a:rPr>
              <a:t>Необъятная страна.</a:t>
            </a:r>
          </a:p>
        </p:txBody>
      </p:sp>
    </p:spTree>
    <p:extLst>
      <p:ext uri="{BB962C8B-B14F-4D97-AF65-F5344CB8AC3E}">
        <p14:creationId xmlns:p14="http://schemas.microsoft.com/office/powerpoint/2010/main" val="3134399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57204B9C-4272-C3D1-A625-8B8F3E33A534}"/>
              </a:ext>
            </a:extLst>
          </p:cNvPr>
          <p:cNvSpPr/>
          <p:nvPr/>
        </p:nvSpPr>
        <p:spPr>
          <a:xfrm>
            <a:off x="7100257" y="686949"/>
            <a:ext cx="5015346" cy="5509200"/>
          </a:xfrm>
          <a:prstGeom prst="rect">
            <a:avLst/>
          </a:prstGeom>
          <a:solidFill>
            <a:schemeClr val="accent4">
              <a:lumMod val="60000"/>
              <a:lumOff val="40000"/>
            </a:schemeClr>
          </a:solidFill>
          <a:ln w="76200">
            <a:solidFill>
              <a:srgbClr val="FF0000"/>
            </a:solidFill>
          </a:ln>
        </p:spPr>
        <p:txBody>
          <a:bodyPr wrap="square">
            <a:spAutoFit/>
          </a:bodyPr>
          <a:lstStyle/>
          <a:p>
            <a:pPr algn="just"/>
            <a:r>
              <a:rPr lang="ru-RU" sz="3200" b="1" dirty="0">
                <a:latin typeface="Times New Roman" panose="02020603050405020304" pitchFamily="18" charset="0"/>
                <a:cs typeface="Times New Roman" panose="02020603050405020304" pitchFamily="18" charset="0"/>
              </a:rPr>
              <a:t>Как и все государства в мире, Россия имеет свои государственные символы: флаг, герб и гимн. Отдавая почести этим символам, мы тем самым проявляем любовь и уважение к своей родине, гордость за принадлежность к гражданам России.</a:t>
            </a:r>
          </a:p>
        </p:txBody>
      </p:sp>
      <p:pic>
        <p:nvPicPr>
          <p:cNvPr id="3" name="Рисунок 2">
            <a:extLst>
              <a:ext uri="{FF2B5EF4-FFF2-40B4-BE49-F238E27FC236}">
                <a16:creationId xmlns:a16="http://schemas.microsoft.com/office/drawing/2014/main" id="{44344A7B-1E77-0E4C-AE3F-B7826C1244C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3151" y="755668"/>
            <a:ext cx="6595255" cy="5440481"/>
          </a:xfrm>
          <a:prstGeom prst="rect">
            <a:avLst/>
          </a:prstGeom>
          <a:ln w="76200">
            <a:solidFill>
              <a:srgbClr val="FF0000"/>
            </a:solidFill>
          </a:ln>
        </p:spPr>
      </p:pic>
    </p:spTree>
    <p:extLst>
      <p:ext uri="{BB962C8B-B14F-4D97-AF65-F5344CB8AC3E}">
        <p14:creationId xmlns:p14="http://schemas.microsoft.com/office/powerpoint/2010/main" val="2848149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9AA7BB6-F48B-337F-524E-450E39775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087496" cy="6858000"/>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2B3C21A-190C-5B8D-682E-CBDB3CC76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702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B358FD3-ED4C-1B70-B482-8C5AB559A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a:solidFill>
            <a:schemeClr val="tx2">
              <a:lumMod val="40000"/>
              <a:lumOff val="60000"/>
            </a:schemeClr>
          </a:solidFill>
        </p:spPr>
      </p:pic>
      <p:sp>
        <p:nvSpPr>
          <p:cNvPr id="5" name="Rectangle 3">
            <a:extLst>
              <a:ext uri="{FF2B5EF4-FFF2-40B4-BE49-F238E27FC236}">
                <a16:creationId xmlns:a16="http://schemas.microsoft.com/office/drawing/2014/main" id="{B17AB6DA-B9A7-9DA6-9C39-F3958D48100D}"/>
              </a:ext>
            </a:extLst>
          </p:cNvPr>
          <p:cNvSpPr txBox="1">
            <a:spLocks noChangeArrowheads="1"/>
          </p:cNvSpPr>
          <p:nvPr/>
        </p:nvSpPr>
        <p:spPr>
          <a:xfrm>
            <a:off x="102361" y="79466"/>
            <a:ext cx="6431252" cy="6622867"/>
          </a:xfrm>
          <a:prstGeom prst="rect">
            <a:avLst/>
          </a:prstGeom>
          <a:solidFill>
            <a:schemeClr val="tx2">
              <a:lumMod val="40000"/>
              <a:lumOff val="60000"/>
            </a:schemeClr>
          </a:solidFill>
          <a:ln w="76200">
            <a:solidFill>
              <a:schemeClr val="accent2">
                <a:lumMod val="75000"/>
              </a:schemeClr>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just">
              <a:lnSpc>
                <a:spcPct val="110000"/>
              </a:lnSpc>
              <a:spcBef>
                <a:spcPts val="0"/>
              </a:spcBef>
            </a:pPr>
            <a:r>
              <a:rPr lang="ru-RU" altLang="ru-RU" sz="1900" b="1" dirty="0">
                <a:latin typeface="Times New Roman" panose="02020603050405020304" pitchFamily="18" charset="0"/>
                <a:cs typeface="Times New Roman" panose="02020603050405020304" pitchFamily="18" charset="0"/>
              </a:rPr>
              <a:t>Флаг является одним из древнейших геральдических символов.  </a:t>
            </a:r>
            <a:r>
              <a:rPr lang="ru-RU" altLang="ru-RU" sz="2000" b="1" dirty="0">
                <a:solidFill>
                  <a:srgbClr val="000000"/>
                </a:solidFill>
                <a:effectLst/>
                <a:latin typeface="Times New Roman" panose="02020603050405020304" pitchFamily="18" charset="0"/>
                <a:cs typeface="Times New Roman" panose="02020603050405020304" pitchFamily="18" charset="0"/>
              </a:rPr>
              <a:t> Слово</a:t>
            </a:r>
            <a:r>
              <a:rPr lang="ru-RU" altLang="ru-RU" sz="2000" b="1" dirty="0">
                <a:effectLst/>
                <a:latin typeface="Times New Roman" panose="02020603050405020304" pitchFamily="18" charset="0"/>
                <a:cs typeface="Times New Roman" panose="02020603050405020304" pitchFamily="18" charset="0"/>
              </a:rPr>
              <a:t> </a:t>
            </a:r>
            <a:r>
              <a:rPr lang="ru-RU" altLang="ru-RU" sz="2000" b="1" dirty="0">
                <a:solidFill>
                  <a:srgbClr val="990000"/>
                </a:solidFill>
                <a:effectLst/>
                <a:latin typeface="Times New Roman" panose="02020603050405020304" pitchFamily="18" charset="0"/>
                <a:cs typeface="Times New Roman" panose="02020603050405020304" pitchFamily="18" charset="0"/>
              </a:rPr>
              <a:t>«флаг»</a:t>
            </a:r>
            <a:r>
              <a:rPr lang="ru-RU" altLang="ru-RU" sz="2000" b="1" dirty="0">
                <a:effectLst/>
                <a:latin typeface="Times New Roman" panose="02020603050405020304" pitchFamily="18" charset="0"/>
                <a:cs typeface="Times New Roman" panose="02020603050405020304" pitchFamily="18" charset="0"/>
              </a:rPr>
              <a:t> </a:t>
            </a:r>
            <a:r>
              <a:rPr lang="ru-RU" altLang="ru-RU" sz="2000" b="1" dirty="0">
                <a:solidFill>
                  <a:srgbClr val="000000"/>
                </a:solidFill>
                <a:effectLst/>
                <a:latin typeface="Times New Roman" panose="02020603050405020304" pitchFamily="18" charset="0"/>
                <a:cs typeface="Times New Roman" panose="02020603050405020304" pitchFamily="18" charset="0"/>
              </a:rPr>
              <a:t>греческого происхождения</a:t>
            </a:r>
            <a:r>
              <a:rPr lang="ru-RU" altLang="ru-RU" sz="2000" b="1" dirty="0">
                <a:effectLst/>
                <a:latin typeface="Times New Roman" panose="02020603050405020304" pitchFamily="18" charset="0"/>
                <a:cs typeface="Times New Roman" panose="02020603050405020304" pitchFamily="18" charset="0"/>
              </a:rPr>
              <a:t> </a:t>
            </a:r>
            <a:r>
              <a:rPr lang="ru-RU" altLang="ru-RU" sz="2000" b="1" dirty="0">
                <a:solidFill>
                  <a:srgbClr val="000000"/>
                </a:solidFill>
                <a:effectLst/>
                <a:latin typeface="Times New Roman" panose="02020603050405020304" pitchFamily="18" charset="0"/>
                <a:cs typeface="Times New Roman" panose="02020603050405020304" pitchFamily="18" charset="0"/>
              </a:rPr>
              <a:t>(от слова «</a:t>
            </a:r>
            <a:r>
              <a:rPr lang="ru-RU" altLang="ru-RU" sz="2000" b="1" dirty="0" err="1">
                <a:solidFill>
                  <a:srgbClr val="000000"/>
                </a:solidFill>
                <a:effectLst/>
                <a:latin typeface="Times New Roman" panose="02020603050405020304" pitchFamily="18" charset="0"/>
                <a:cs typeface="Times New Roman" panose="02020603050405020304" pitchFamily="18" charset="0"/>
              </a:rPr>
              <a:t>флего</a:t>
            </a:r>
            <a:r>
              <a:rPr lang="ru-RU" altLang="ru-RU" sz="2000" b="1" dirty="0">
                <a:solidFill>
                  <a:srgbClr val="000000"/>
                </a:solidFill>
                <a:effectLst/>
                <a:latin typeface="Times New Roman" panose="02020603050405020304" pitchFamily="18" charset="0"/>
                <a:cs typeface="Times New Roman" panose="02020603050405020304" pitchFamily="18" charset="0"/>
              </a:rPr>
              <a:t>», что означало</a:t>
            </a:r>
            <a:r>
              <a:rPr lang="ru-RU" altLang="ru-RU" sz="2000" b="1" dirty="0">
                <a:effectLst/>
                <a:latin typeface="Times New Roman" panose="02020603050405020304" pitchFamily="18" charset="0"/>
                <a:cs typeface="Times New Roman" panose="02020603050405020304" pitchFamily="18" charset="0"/>
              </a:rPr>
              <a:t> </a:t>
            </a:r>
            <a:r>
              <a:rPr lang="ru-RU" altLang="ru-RU" sz="2000" b="1" dirty="0">
                <a:solidFill>
                  <a:srgbClr val="990000"/>
                </a:solidFill>
                <a:effectLst/>
                <a:latin typeface="Times New Roman" panose="02020603050405020304" pitchFamily="18" charset="0"/>
                <a:cs typeface="Times New Roman" panose="02020603050405020304" pitchFamily="18" charset="0"/>
              </a:rPr>
              <a:t>«сжигать, озарять, гореть»).</a:t>
            </a:r>
            <a:r>
              <a:rPr lang="ru-RU" altLang="ru-RU" sz="2000" b="1" dirty="0">
                <a:effectLst/>
                <a:latin typeface="Times New Roman" panose="02020603050405020304" pitchFamily="18" charset="0"/>
                <a:cs typeface="Times New Roman" panose="02020603050405020304" pitchFamily="18" charset="0"/>
              </a:rPr>
              <a:t> </a:t>
            </a:r>
            <a:r>
              <a:rPr lang="ru-RU" altLang="ru-RU" sz="2000" b="1" dirty="0">
                <a:solidFill>
                  <a:srgbClr val="000000"/>
                </a:solidFill>
                <a:effectLst/>
                <a:latin typeface="Times New Roman" panose="02020603050405020304" pitchFamily="18" charset="0"/>
                <a:cs typeface="Times New Roman" panose="02020603050405020304" pitchFamily="18" charset="0"/>
              </a:rPr>
              <a:t>Наиболее древнее название флага –</a:t>
            </a:r>
            <a:r>
              <a:rPr lang="ru-RU" altLang="ru-RU" sz="2000" b="1" dirty="0">
                <a:effectLst/>
                <a:latin typeface="Times New Roman" panose="02020603050405020304" pitchFamily="18" charset="0"/>
                <a:cs typeface="Times New Roman" panose="02020603050405020304" pitchFamily="18" charset="0"/>
              </a:rPr>
              <a:t> </a:t>
            </a:r>
            <a:r>
              <a:rPr lang="ru-RU" altLang="ru-RU" sz="2000" b="1" dirty="0">
                <a:solidFill>
                  <a:srgbClr val="990000"/>
                </a:solidFill>
                <a:effectLst/>
                <a:latin typeface="Times New Roman" panose="02020603050405020304" pitchFamily="18" charset="0"/>
                <a:cs typeface="Times New Roman" panose="02020603050405020304" pitchFamily="18" charset="0"/>
              </a:rPr>
              <a:t>«стяг»</a:t>
            </a:r>
            <a:r>
              <a:rPr lang="ru-RU" altLang="ru-RU" sz="2000" b="1" dirty="0">
                <a:effectLst/>
                <a:latin typeface="Times New Roman" panose="02020603050405020304" pitchFamily="18" charset="0"/>
                <a:cs typeface="Times New Roman" panose="02020603050405020304" pitchFamily="18" charset="0"/>
              </a:rPr>
              <a:t>. </a:t>
            </a:r>
            <a:endParaRPr lang="ru-RU" altLang="ru-RU" sz="1900" b="1" dirty="0">
              <a:latin typeface="Times New Roman" panose="02020603050405020304" pitchFamily="18" charset="0"/>
              <a:cs typeface="Times New Roman" panose="02020603050405020304" pitchFamily="18" charset="0"/>
            </a:endParaRPr>
          </a:p>
          <a:p>
            <a:pPr marL="0" algn="just">
              <a:lnSpc>
                <a:spcPct val="110000"/>
              </a:lnSpc>
              <a:spcBef>
                <a:spcPts val="0"/>
              </a:spcBef>
            </a:pPr>
            <a:r>
              <a:rPr lang="ru-RU" altLang="ru-RU" sz="1900" b="1" dirty="0">
                <a:latin typeface="Times New Roman" panose="02020603050405020304" pitchFamily="18" charset="0"/>
                <a:cs typeface="Times New Roman" panose="02020603050405020304" pitchFamily="18" charset="0"/>
              </a:rPr>
              <a:t>История появления флагов неразрывно связана с историей военного дела. Долгое время флаги (знамена, стяги, штандарты) являлись символами боевых подразделений. Они указывали воинам на место сбора, по их состоянию нередко определяли ход сражения. Падение знамени или его захват противником нередко означало поражение в битве, напротив, водружение своего знамени на территории врага  означало победу.  </a:t>
            </a:r>
          </a:p>
          <a:p>
            <a:pPr marL="0" algn="just">
              <a:lnSpc>
                <a:spcPct val="110000"/>
              </a:lnSpc>
              <a:spcBef>
                <a:spcPts val="0"/>
              </a:spcBef>
              <a:buFontTx/>
              <a:buChar char="•"/>
            </a:pPr>
            <a:r>
              <a:rPr lang="ru-RU" altLang="ru-RU" sz="1900" b="1" dirty="0">
                <a:latin typeface="Times New Roman" panose="02020603050405020304" pitchFamily="18" charset="0"/>
                <a:cs typeface="Times New Roman" panose="02020603050405020304" pitchFamily="18" charset="0"/>
              </a:rPr>
              <a:t>Среди воинов флаги являлись особо почитаемыми и оберегаемыми символами. На поле боя вокруг знамени нередко происходили жаркие схватки, ради сохранения знамени воины нередко жертвовали собственными жизнями. </a:t>
            </a:r>
          </a:p>
          <a:p>
            <a:pPr marL="0" algn="just">
              <a:lnSpc>
                <a:spcPct val="110000"/>
              </a:lnSpc>
              <a:spcBef>
                <a:spcPts val="0"/>
              </a:spcBef>
              <a:buFontTx/>
              <a:buChar char="•"/>
            </a:pPr>
            <a:r>
              <a:rPr lang="ru-RU" altLang="ru-RU" sz="1900" b="1" dirty="0">
                <a:latin typeface="Times New Roman" panose="02020603050405020304" pitchFamily="18" charset="0"/>
                <a:cs typeface="Times New Roman" panose="02020603050405020304" pitchFamily="18" charset="0"/>
              </a:rPr>
              <a:t>Неудивительно, что почитание знамени, овеянного воинской славой, не ограничивалось периодом военных действий, а переходило и в мирное время. Постепенно знамена стали приобретать сакральный характер, утверждалась вера в то, что «правильное» знамя само по себе способно обеспечить успех в сражении.  </a:t>
            </a:r>
          </a:p>
          <a:p>
            <a:pPr algn="just">
              <a:buFontTx/>
              <a:buNone/>
            </a:pPr>
            <a:endParaRPr lang="ru-RU" altLang="ru-RU" sz="2400" dirty="0"/>
          </a:p>
          <a:p>
            <a:pPr algn="just">
              <a:buFontTx/>
              <a:buNone/>
            </a:pPr>
            <a:endParaRPr lang="ru-RU" altLang="ru-RU" sz="1600" dirty="0"/>
          </a:p>
          <a:p>
            <a:pPr>
              <a:buFontTx/>
              <a:buNone/>
            </a:pPr>
            <a:endParaRPr lang="ru-RU" altLang="ru-RU" sz="1600" dirty="0"/>
          </a:p>
          <a:p>
            <a:endParaRPr lang="ru-RU" altLang="ru-RU" sz="1600" dirty="0"/>
          </a:p>
        </p:txBody>
      </p:sp>
      <p:pic>
        <p:nvPicPr>
          <p:cNvPr id="6" name="Picture 30">
            <a:extLst>
              <a:ext uri="{FF2B5EF4-FFF2-40B4-BE49-F238E27FC236}">
                <a16:creationId xmlns:a16="http://schemas.microsoft.com/office/drawing/2014/main" id="{5D957D4E-6C42-F4F7-06EF-B70FB1711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32" b="12263"/>
          <a:stretch>
            <a:fillRect/>
          </a:stretch>
        </p:blipFill>
        <p:spPr bwMode="auto">
          <a:xfrm>
            <a:off x="6923326" y="190500"/>
            <a:ext cx="2386013" cy="3276600"/>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pic>
        <p:nvPicPr>
          <p:cNvPr id="7" name="Picture 31">
            <a:extLst>
              <a:ext uri="{FF2B5EF4-FFF2-40B4-BE49-F238E27FC236}">
                <a16:creationId xmlns:a16="http://schemas.microsoft.com/office/drawing/2014/main" id="{23525D1F-7456-915D-0717-1E86A50922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945"/>
          <a:stretch>
            <a:fillRect/>
          </a:stretch>
        </p:blipFill>
        <p:spPr bwMode="auto">
          <a:xfrm>
            <a:off x="9565600" y="190500"/>
            <a:ext cx="2370138" cy="3200400"/>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F178CB0-3726-9B59-E6CE-357C35D2C1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943" r="2942" b="9825"/>
          <a:stretch>
            <a:fillRect/>
          </a:stretch>
        </p:blipFill>
        <p:spPr bwMode="auto">
          <a:xfrm>
            <a:off x="6736107" y="3797273"/>
            <a:ext cx="5303465" cy="2943915"/>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842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687618-3F11-69B9-0A36-40C37BCADEC2}"/>
              </a:ext>
            </a:extLst>
          </p:cNvPr>
          <p:cNvSpPr txBox="1"/>
          <p:nvPr/>
        </p:nvSpPr>
        <p:spPr>
          <a:xfrm>
            <a:off x="217715" y="474345"/>
            <a:ext cx="6770915" cy="5909310"/>
          </a:xfrm>
          <a:prstGeom prst="rect">
            <a:avLst/>
          </a:prstGeom>
          <a:solidFill>
            <a:schemeClr val="accent1">
              <a:lumMod val="40000"/>
              <a:lumOff val="60000"/>
            </a:schemeClr>
          </a:solidFill>
          <a:ln w="76200">
            <a:solidFill>
              <a:schemeClr val="accent1"/>
            </a:solidFill>
          </a:ln>
        </p:spPr>
        <p:txBody>
          <a:bodyPr wrap="square">
            <a:spAutoFit/>
          </a:bodyPr>
          <a:lstStyle/>
          <a:p>
            <a:pPr algn="just"/>
            <a:r>
              <a:rPr lang="ru-RU" altLang="ru-RU" sz="1800" b="1" dirty="0">
                <a:latin typeface="Times New Roman" panose="02020603050405020304" pitchFamily="18" charset="0"/>
                <a:cs typeface="Times New Roman" panose="02020603050405020304" pitchFamily="18" charset="0"/>
              </a:rPr>
              <a:t>В русских землях знамена (называвшиеся на Руси «стягами») были известны с глубокой древности. Как правило, на стягах изображались лики Спасителя либо святых покровителей княжества, города либо самого князя. Собственные стяги имели каждая дружина и каждый полк.</a:t>
            </a:r>
          </a:p>
          <a:p>
            <a:pPr marL="285750" indent="-285750" algn="just">
              <a:buFont typeface="Wingdings" panose="05000000000000000000" pitchFamily="2" charset="2"/>
              <a:buChar char="§"/>
            </a:pPr>
            <a:r>
              <a:rPr lang="ru-RU" altLang="ru-RU" b="1" dirty="0">
                <a:latin typeface="Times New Roman" panose="02020603050405020304" pitchFamily="18" charset="0"/>
                <a:cs typeface="Times New Roman" panose="02020603050405020304" pitchFamily="18" charset="0"/>
              </a:rPr>
              <a:t>Уже с самого раннего времени знамя не только служило в бою, но и выполняло еще одну функцию – оно было символом власти.</a:t>
            </a:r>
          </a:p>
          <a:p>
            <a:pPr marL="285750" indent="-285750" algn="just">
              <a:buFont typeface="Wingdings" panose="05000000000000000000" pitchFamily="2" charset="2"/>
              <a:buChar char="§"/>
            </a:pPr>
            <a:r>
              <a:rPr lang="ru-RU" altLang="ru-RU" sz="1800" b="1" dirty="0">
                <a:latin typeface="Times New Roman" panose="02020603050405020304" pitchFamily="18" charset="0"/>
                <a:cs typeface="Times New Roman" panose="02020603050405020304" pitchFamily="18" charset="0"/>
              </a:rPr>
              <a:t>В древней Руси стяги могли быть различной формы. Распространены были стяги в </a:t>
            </a:r>
            <a:r>
              <a:rPr lang="ru-RU" altLang="ru-RU" b="1" dirty="0">
                <a:latin typeface="Times New Roman" panose="02020603050405020304" pitchFamily="18" charset="0"/>
                <a:cs typeface="Times New Roman" panose="02020603050405020304" pitchFamily="18" charset="0"/>
              </a:rPr>
              <a:t>виде вытянутого треугольника с пришитыми к ним длинными отростками (косицами), которые развивались на ветру, создавая особое настроение. </a:t>
            </a:r>
            <a:endParaRPr lang="ru-RU" altLang="ru-RU" sz="1800" b="1"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ru-RU" altLang="ru-RU" sz="1800" b="1" dirty="0">
                <a:latin typeface="Times New Roman" panose="02020603050405020304" pitchFamily="18" charset="0"/>
                <a:cs typeface="Times New Roman" panose="02020603050405020304" pitchFamily="18" charset="0"/>
              </a:rPr>
              <a:t>Первое из дошедших до нас описаний русского стяга, относится к знамени Дмитрия Донского, бывшего с князем во время Куликовской битвы. Согласно источникам победа была одержана под красным знаменем с ликом Спасителя. Впрочем, о цвете княжеского знамени у историков нет единого мнения: по одной из версий знамя Дмитрия Донского было «чермным»,  то есть красным, по другой – черным.</a:t>
            </a:r>
          </a:p>
        </p:txBody>
      </p:sp>
      <p:pic>
        <p:nvPicPr>
          <p:cNvPr id="6" name="Picture 4">
            <a:extLst>
              <a:ext uri="{FF2B5EF4-FFF2-40B4-BE49-F238E27FC236}">
                <a16:creationId xmlns:a16="http://schemas.microsoft.com/office/drawing/2014/main" id="{C1C40098-0E26-F5CA-87A6-930531D4C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404463" y="1114266"/>
            <a:ext cx="4343400" cy="2779713"/>
          </a:xfrm>
          <a:prstGeom prst="rect">
            <a:avLst/>
          </a:prstGeom>
          <a:ln w="76200">
            <a:solidFill>
              <a:srgbClr val="FFC000"/>
            </a:solidFill>
          </a:ln>
        </p:spPr>
        <p:style>
          <a:lnRef idx="1">
            <a:schemeClr val="accent4"/>
          </a:lnRef>
          <a:fillRef idx="2">
            <a:schemeClr val="accent4"/>
          </a:fillRef>
          <a:effectRef idx="1">
            <a:schemeClr val="accent4"/>
          </a:effectRef>
          <a:fontRef idx="minor">
            <a:schemeClr val="dk1"/>
          </a:fontRef>
        </p:style>
      </p:pic>
      <p:sp>
        <p:nvSpPr>
          <p:cNvPr id="7" name="Rectangle 5">
            <a:extLst>
              <a:ext uri="{FF2B5EF4-FFF2-40B4-BE49-F238E27FC236}">
                <a16:creationId xmlns:a16="http://schemas.microsoft.com/office/drawing/2014/main" id="{6E58CCC0-61AA-5DB7-3C5B-D7082670691E}"/>
              </a:ext>
            </a:extLst>
          </p:cNvPr>
          <p:cNvSpPr>
            <a:spLocks noChangeArrowheads="1"/>
          </p:cNvSpPr>
          <p:nvPr/>
        </p:nvSpPr>
        <p:spPr bwMode="auto">
          <a:xfrm>
            <a:off x="7404463" y="4569390"/>
            <a:ext cx="4495800" cy="886397"/>
          </a:xfrm>
          <a:prstGeom prst="rect">
            <a:avLst/>
          </a:prstGeom>
          <a:solidFill>
            <a:schemeClr val="accent4"/>
          </a:solidFill>
          <a:ln w="76200">
            <a:solidFill>
              <a:schemeClr val="accent1"/>
            </a:solidFill>
          </a:ln>
          <a:effectLst/>
        </p:spPr>
        <p:txBody>
          <a:bodyPr>
            <a:spAutoFit/>
          </a:bodyPr>
          <a:lstStyle/>
          <a:p>
            <a:pPr algn="ctr">
              <a:lnSpc>
                <a:spcPct val="80000"/>
              </a:lnSpc>
              <a:spcBef>
                <a:spcPct val="20000"/>
              </a:spcBef>
            </a:pPr>
            <a:endParaRPr lang="ru-RU" altLang="ru-RU" b="1" dirty="0">
              <a:latin typeface="Times New Roman" panose="02020603050405020304" pitchFamily="18" charset="0"/>
              <a:cs typeface="Times New Roman" panose="02020603050405020304" pitchFamily="18" charset="0"/>
            </a:endParaRPr>
          </a:p>
          <a:p>
            <a:pPr algn="ctr">
              <a:lnSpc>
                <a:spcPct val="80000"/>
              </a:lnSpc>
              <a:spcBef>
                <a:spcPct val="20000"/>
              </a:spcBef>
            </a:pPr>
            <a:r>
              <a:rPr lang="ru-RU" altLang="ru-RU" b="1" dirty="0">
                <a:latin typeface="Times New Roman" panose="02020603050405020304" pitchFamily="18" charset="0"/>
                <a:cs typeface="Times New Roman" panose="02020603050405020304" pitchFamily="18" charset="0"/>
              </a:rPr>
              <a:t>Предполагаемый вид стяга Дмитрия  Донского</a:t>
            </a:r>
            <a:r>
              <a:rPr lang="ru-RU" altLang="ru-RU" sz="2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193239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1779</Words>
  <Application>Microsoft Office PowerPoint</Application>
  <PresentationFormat>Широкоэкранный</PresentationFormat>
  <Paragraphs>112</Paragraphs>
  <Slides>28</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28</vt:i4>
      </vt:variant>
    </vt:vector>
  </HeadingPairs>
  <TitlesOfParts>
    <vt:vector size="34" baseType="lpstr">
      <vt:lpstr>Arial</vt:lpstr>
      <vt:lpstr>Calibri</vt:lpstr>
      <vt:lpstr>Calibri Light</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Myhome</dc:creator>
  <cp:lastModifiedBy>Myhome</cp:lastModifiedBy>
  <cp:revision>9</cp:revision>
  <dcterms:created xsi:type="dcterms:W3CDTF">2023-04-28T06:17:46Z</dcterms:created>
  <dcterms:modified xsi:type="dcterms:W3CDTF">2023-05-12T06:53:09Z</dcterms:modified>
</cp:coreProperties>
</file>