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73" r:id="rId4"/>
    <p:sldId id="276" r:id="rId5"/>
    <p:sldId id="277" r:id="rId6"/>
    <p:sldId id="265" r:id="rId7"/>
    <p:sldId id="266" r:id="rId8"/>
    <p:sldId id="267" r:id="rId9"/>
    <p:sldId id="279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2C8CC-0DD5-5DD4-4B11-1893504A3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6F9D69-44B4-9355-F177-FC0D74149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8BAED-DA08-FF16-ADFD-38A81C7B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83288-2FD3-7502-B1BB-49CB9413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5AE194-6754-95AB-B4CB-63CE4CAA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57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AC452-2596-80DC-2F3C-D6DEFA66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C23A25-CAB4-DEEE-9360-A06B62C3A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71DFE-F94A-4ABE-F107-E60FFF3B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B5D9B-F3EB-1B60-4565-B6C157EF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15E4A-E6B0-8290-4E60-9C95457D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2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EC3FC1-489F-A50E-7653-1140B0A35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B694-2120-C2F2-173F-DB114AEC3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27A36F-3409-C0CE-F5A3-8D2875B1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7AF92E-0781-9242-2D22-7139D259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88322-982E-627D-888B-5573CC2E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76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B8954-F27F-C533-CA24-73CB98A9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6BCAE-3000-8319-C608-AD79120E4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0D4-775A-325F-C14B-993D9656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01D4C-EF08-9CCD-A2CE-BCE95842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8AE58-5D93-E73F-2211-E66EA87A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9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B11A3-4B04-EFAC-4C63-A2A25ACE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A1E80-3B60-6716-2A79-E71F4EBB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318BF8-1BAF-8AAC-8DE6-C600623C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4573E5-2BFC-E110-4E9E-121C96A1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7EFF1-30C6-DF8A-77BC-2BC717D0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73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295AA-81DE-127E-BA77-614D75F8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2359CE-7E48-F29F-A8BD-F5BFABB86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AA9710-401D-1385-312C-0EB0DD23A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FEC086-9CAA-FCAC-9BF4-9C6294EC1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917DB-C558-C22A-1761-184217A3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1CF9ED-06C7-7FEA-38DB-B596F936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D5649-E8B3-E8A8-23FE-C1610797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260278-C6BB-E6AC-5E07-6143E3ED7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CD364E-F067-632E-E5DF-838CEDDA5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CA092D-16D1-17A9-E962-3DC6611B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416850-668B-A2D1-2C37-5BD2875CB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F852D3-3FD9-8134-65C1-ED5EBBDF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78848F-A480-38FA-A6CF-A5E98884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0222C7-89B6-D7FD-EAFB-F018A185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2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17CEA-4172-353D-9C52-DC4C93BB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0C946-3B13-E20C-E687-12E33E50C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4DE98B-D102-6798-8E6A-2DCF5AE1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3EACBC-76D1-64BE-873E-D4FFFE1C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5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388F99-13BD-9078-446C-29C0E5907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5C620D-F121-016F-F1CC-2CE333B8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456CAD-2357-0553-02D4-8D1C2B22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5CFE0-FA2C-C32B-24FF-7BDD308E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07C90-A973-71F3-20CB-E77B81A9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181A05-BA07-BA89-F0CB-59CB1786B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77D57C-DF85-CEAE-100A-60433AEE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2CADF9-E291-A85C-0E61-466EC309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1F9541-6FB6-89DA-0711-2FFC0C15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65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45D82-FFB9-C230-60BE-6ED408058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EA7823-CF44-9C61-38DA-00B89313C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4E601C-6D23-FE5A-4EA6-DEAF3F3F3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2570C3-B780-1FD1-00CC-063CA91B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209FD-6ECF-66C0-6439-C17E1F4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28FF08-BA7D-7326-F012-D4E4ACDC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00973-4B28-FFD7-DCC3-6F4BFA9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BCABE6-F97F-4378-08D4-E6E397097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4E0BD-FC13-40F0-15FE-EA1C349A4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A5BA-61CD-406D-A7A5-10978D377983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4D6C8-30AA-D606-29C6-30DBFCD8D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B1FAE-8421-8861-F597-E86DA461E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CC8A0-4DAB-4CCA-9E5A-CD2A7454C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2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10" Type="http://schemas.openxmlformats.org/officeDocument/2006/relationships/image" Target="../media/image61.jpeg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mezinowskiyds5.ucoz.ru/_si/0/61586828.jpg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hyperlink" Target="http://mezinowskiyds5.ucoz.ru/_si/0/99057930.jpg" TargetMode="External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C7E99-8FE2-B0A0-CD16-877608E2E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52091F-A113-E4ED-3F0C-275DC70309BD}"/>
              </a:ext>
            </a:extLst>
          </p:cNvPr>
          <p:cNvSpPr/>
          <p:nvPr/>
        </p:nvSpPr>
        <p:spPr>
          <a:xfrm>
            <a:off x="304801" y="182881"/>
            <a:ext cx="8360228" cy="1105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D81E18AE-80AF-978B-D87E-26C3BF2009A1}"/>
              </a:ext>
            </a:extLst>
          </p:cNvPr>
          <p:cNvSpPr/>
          <p:nvPr/>
        </p:nvSpPr>
        <p:spPr>
          <a:xfrm>
            <a:off x="1027612" y="1156933"/>
            <a:ext cx="7471954" cy="368503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Фотоотчет о реализации экологической акции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позаботимся о птицах!»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59EF6-9573-50AF-9D8C-8AB34A6090AB}"/>
              </a:ext>
            </a:extLst>
          </p:cNvPr>
          <p:cNvSpPr/>
          <p:nvPr/>
        </p:nvSpPr>
        <p:spPr>
          <a:xfrm>
            <a:off x="3467644" y="5343578"/>
            <a:ext cx="5873931" cy="7837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Логачева Надежда Владимировна,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квалификационной категории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22C850-03A0-A2E7-BB68-5C5762E95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4425695"/>
            <a:ext cx="2999232" cy="224942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139F8C-4785-71F3-86F7-2EE10BC56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19" y="4990011"/>
            <a:ext cx="2521566" cy="160575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504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ED7782-101D-5AC4-E726-322AFF66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4914" cy="69668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05DAB1-3B02-293A-339A-9006B34C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1" y="216043"/>
            <a:ext cx="4923379" cy="329581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53A658-8527-67EC-74B5-8B57D91C7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45" y="851633"/>
            <a:ext cx="4291904" cy="2789737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E00D32-9DF6-1A1A-D9C1-A2E7019FE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143" y="988690"/>
            <a:ext cx="2495202" cy="230806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A5AF22-F0E6-0140-354A-3FA1066D83F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843" y="3902372"/>
            <a:ext cx="2547898" cy="268069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612368-B911-411D-860E-82D1207A9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91" y="4205444"/>
            <a:ext cx="3723904" cy="2215723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B8D7CF56-88A9-2928-82D6-71CCC49CA199}"/>
              </a:ext>
            </a:extLst>
          </p:cNvPr>
          <p:cNvSpPr/>
          <p:nvPr/>
        </p:nvSpPr>
        <p:spPr>
          <a:xfrm>
            <a:off x="3509970" y="104295"/>
            <a:ext cx="5740841" cy="669289"/>
          </a:xfrm>
          <a:prstGeom prst="ellipse">
            <a:avLst/>
          </a:prstGeom>
          <a:solidFill>
            <a:schemeClr val="accent4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«Покормите птиц зимой!»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E1C112-61A8-9385-F66D-72F279400114}"/>
              </a:ext>
            </a:extLst>
          </p:cNvPr>
          <p:cNvSpPr/>
          <p:nvPr/>
        </p:nvSpPr>
        <p:spPr>
          <a:xfrm>
            <a:off x="4235595" y="3623606"/>
            <a:ext cx="514397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Покормите птиц зимой, пусть со всех концов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вам слетятся, как домой,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тайки на крыльцо.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Не богаты их корма: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орсть зерна нужна.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Горсть одна - и не страшна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ru-RU" sz="1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удет им зима.</a:t>
            </a:r>
            <a:endParaRPr lang="ru-RU" sz="18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1D8250-CAB4-43A0-476A-5B6C14C426B3}"/>
              </a:ext>
            </a:extLst>
          </p:cNvPr>
          <p:cNvSpPr/>
          <p:nvPr/>
        </p:nvSpPr>
        <p:spPr>
          <a:xfrm>
            <a:off x="4267568" y="5062292"/>
            <a:ext cx="5065467" cy="6651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И здесь, в саду за домом, среди седых ветвей,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 обед весёлый для птичек у детей!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72F4C2-D3F1-F8DF-6243-08BAFD88F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" y="2017491"/>
            <a:ext cx="2163507" cy="1622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ADFFF1-ACB1-CF3F-FA9F-E528DA66A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971" y="5970542"/>
            <a:ext cx="812746" cy="8044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E13AC3-2BEA-D01B-9E7C-7F37C51DBB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923" y="3544468"/>
            <a:ext cx="1060400" cy="8044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61F0D3-1252-8567-D5C7-DF2D428D68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6" y="216043"/>
            <a:ext cx="1412806" cy="13483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E80848-D27A-8550-EC24-989F299B3EA4}"/>
              </a:ext>
            </a:extLst>
          </p:cNvPr>
          <p:cNvSpPr/>
          <p:nvPr/>
        </p:nvSpPr>
        <p:spPr>
          <a:xfrm>
            <a:off x="4267568" y="5898605"/>
            <a:ext cx="5289809" cy="665118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небу весело скользят, летят пернатые друзья,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пропоют, чирикая: «Спасибо вам великое!»</a:t>
            </a:r>
          </a:p>
        </p:txBody>
      </p:sp>
    </p:spTree>
    <p:extLst>
      <p:ext uri="{BB962C8B-B14F-4D97-AF65-F5344CB8AC3E}">
        <p14:creationId xmlns:p14="http://schemas.microsoft.com/office/powerpoint/2010/main" val="20217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101C44-488E-B03D-5CF0-2EC28FF28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31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948C7A-D597-0598-1C78-6658FA2C5F9B}"/>
              </a:ext>
            </a:extLst>
          </p:cNvPr>
          <p:cNvSpPr/>
          <p:nvPr/>
        </p:nvSpPr>
        <p:spPr>
          <a:xfrm>
            <a:off x="4635965" y="0"/>
            <a:ext cx="7628707" cy="68580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Очень трудно приходится птицам зимой. Главные враги птиц -  холод и голод. Много птиц погибает от холода во время метелей и сильных морозов. Но ещё страшнее для птиц – голодная зима. Особенно часто гибнут птицы в конце зимы, когда почти весь корм повсюду съеден.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«Давайте позаботимся о птицах!»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проведена с детьми и родителями воспитанников подготовительной группы. В рамках реализации этой акции были организованы следующие мероприятия: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 на тему: «Зимующие птицы», «Птички – невелички»,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дни: «Вечера загадок», просмотр презентаций, чтение художественной литературы о зимующих птицах,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родительская акция «Сделай кормушку – помоги птицам»,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ручному труду (конструирование) «Птичья столовая»,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«Каждой пичужке - наши кормушки» (изготовление кормушек из подручного и бросового материала),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«Не оставим без дворца ни синицу, ни скворца» (изготовление скворечников, дуплянок),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бесед на тему «Меню птиц»,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«Покормите птиц зимой» (сбор корма для зимующих птиц).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данных мероприятиях приняли участие воспитанники и родители подготовительной группы.  Дети узнали много нового о зимующих птицах, о том, какой нужен им корм. Воспитанники в течение всей зиму проявляли заботу о пернатых друзьях.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01DD5-C689-3387-580A-40155426B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7" y="672135"/>
            <a:ext cx="4014651" cy="351668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4BA76DEE-EA12-4265-39C0-F4F3BA93CA73}"/>
              </a:ext>
            </a:extLst>
          </p:cNvPr>
          <p:cNvSpPr/>
          <p:nvPr/>
        </p:nvSpPr>
        <p:spPr>
          <a:xfrm>
            <a:off x="340837" y="4362993"/>
            <a:ext cx="4234769" cy="2203270"/>
          </a:xfrm>
          <a:prstGeom prst="rightArrow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 начинается с малого.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0266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E09C15-AFBA-C342-A89D-9CA70425A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EDFB34-9132-CC39-9A7C-E4FFA8009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" y="110236"/>
            <a:ext cx="3783187" cy="342900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41AA7B-3529-B00A-B743-0124F28F0BAE}"/>
              </a:ext>
            </a:extLst>
          </p:cNvPr>
          <p:cNvSpPr txBox="1"/>
          <p:nvPr/>
        </p:nvSpPr>
        <p:spPr>
          <a:xfrm>
            <a:off x="5989320" y="215188"/>
            <a:ext cx="612648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Больше всего в нашей помощи нуждаются мелкие птицы: воробьи, синицы, щеглы, овсянки. У птиц очень быстрый обмен веществ: не успела наесться за короткий световой день – и синичка уже не доживет до рассвета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B3B5C-7230-BA9A-D9F0-FD1054E9C44F}"/>
              </a:ext>
            </a:extLst>
          </p:cNvPr>
          <p:cNvSpPr txBox="1"/>
          <p:nvPr/>
        </p:nvSpPr>
        <p:spPr>
          <a:xfrm>
            <a:off x="8182543" y="2429255"/>
            <a:ext cx="3463223" cy="1200329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Чернокрылый, красногрудый и зимой найдет приют,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боится он простуды –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первым снегом тут как тут!</a:t>
            </a:r>
          </a:p>
        </p:txBody>
      </p:sp>
      <p:pic>
        <p:nvPicPr>
          <p:cNvPr id="11" name="Рисунок 10" descr="c2f5589e5c08.jpg">
            <a:extLst>
              <a:ext uri="{FF2B5EF4-FFF2-40B4-BE49-F238E27FC236}">
                <a16:creationId xmlns:a16="http://schemas.microsoft.com/office/drawing/2014/main" id="{34C215F3-A64C-1F8A-0FEA-4375095B75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4343" y="1865088"/>
            <a:ext cx="2534116" cy="204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F683C3-6825-8E1B-78BA-70499960ABD8}"/>
              </a:ext>
            </a:extLst>
          </p:cNvPr>
          <p:cNvSpPr txBox="1"/>
          <p:nvPr/>
        </p:nvSpPr>
        <p:spPr>
          <a:xfrm>
            <a:off x="250187" y="3730176"/>
            <a:ext cx="3096344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Я по дереву стучу,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Червячка добыть хочу,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Хоть и скрылся под корой -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равно он будет мой!</a:t>
            </a:r>
          </a:p>
        </p:txBody>
      </p:sp>
      <p:pic>
        <p:nvPicPr>
          <p:cNvPr id="13" name="Рисунок 12" descr="109374028_97.jpg">
            <a:extLst>
              <a:ext uri="{FF2B5EF4-FFF2-40B4-BE49-F238E27FC236}">
                <a16:creationId xmlns:a16="http://schemas.microsoft.com/office/drawing/2014/main" id="{78886CC8-36E4-CD69-CBE3-83C4FEC45F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57583" y="5004894"/>
            <a:ext cx="1650272" cy="175476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9621F8-17C8-2C12-D068-3C55F1513CBA}"/>
              </a:ext>
            </a:extLst>
          </p:cNvPr>
          <p:cNvSpPr txBox="1"/>
          <p:nvPr/>
        </p:nvSpPr>
        <p:spPr>
          <a:xfrm>
            <a:off x="3691608" y="3856811"/>
            <a:ext cx="288032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Спинкою зеленовата,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Животиком желтовата,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Черненькая шапочка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полоска шарфика</a:t>
            </a:r>
          </a:p>
        </p:txBody>
      </p:sp>
      <p:pic>
        <p:nvPicPr>
          <p:cNvPr id="15" name="Рисунок 14" descr="img12.jpg">
            <a:extLst>
              <a:ext uri="{FF2B5EF4-FFF2-40B4-BE49-F238E27FC236}">
                <a16:creationId xmlns:a16="http://schemas.microsoft.com/office/drawing/2014/main" id="{1E98B3F6-B20A-175F-6AB0-EB1AD5CED7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8715" y="5196161"/>
            <a:ext cx="1993742" cy="149209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738159-CF88-DBAD-BE22-70987C80044B}"/>
              </a:ext>
            </a:extLst>
          </p:cNvPr>
          <p:cNvSpPr txBox="1"/>
          <p:nvPr/>
        </p:nvSpPr>
        <p:spPr>
          <a:xfrm>
            <a:off x="7685127" y="3791337"/>
            <a:ext cx="302433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Я весь день ловлю жуков,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Ем букашек, червячков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Зимовать не улетаю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 карнизом обитаю.</a:t>
            </a:r>
          </a:p>
        </p:txBody>
      </p:sp>
      <p:pic>
        <p:nvPicPr>
          <p:cNvPr id="17" name="Рисунок 16" descr="img9.jpg">
            <a:extLst>
              <a:ext uri="{FF2B5EF4-FFF2-40B4-BE49-F238E27FC236}">
                <a16:creationId xmlns:a16="http://schemas.microsoft.com/office/drawing/2014/main" id="{E53A8FB9-5963-4C59-5A2F-DEC47B4ABA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17356" y="5101489"/>
            <a:ext cx="2323845" cy="1714202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7AE81A62-C373-7C2F-67FB-4590FA010614}"/>
              </a:ext>
            </a:extLst>
          </p:cNvPr>
          <p:cNvSpPr/>
          <p:nvPr/>
        </p:nvSpPr>
        <p:spPr>
          <a:xfrm>
            <a:off x="7636310" y="1609279"/>
            <a:ext cx="3910148" cy="65822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7D10C5CB-7848-2B73-0FAD-FDBB8F4737A5}"/>
              </a:ext>
            </a:extLst>
          </p:cNvPr>
          <p:cNvSpPr/>
          <p:nvPr/>
        </p:nvSpPr>
        <p:spPr>
          <a:xfrm>
            <a:off x="7474132" y="2843965"/>
            <a:ext cx="670560" cy="5036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изогнутая влево 19">
            <a:extLst>
              <a:ext uri="{FF2B5EF4-FFF2-40B4-BE49-F238E27FC236}">
                <a16:creationId xmlns:a16="http://schemas.microsoft.com/office/drawing/2014/main" id="{FE853231-FD42-B399-6DF8-E826FBEB0E1C}"/>
              </a:ext>
            </a:extLst>
          </p:cNvPr>
          <p:cNvSpPr/>
          <p:nvPr/>
        </p:nvSpPr>
        <p:spPr>
          <a:xfrm>
            <a:off x="2410356" y="4974050"/>
            <a:ext cx="1242737" cy="149209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: изогнутая влево 20">
            <a:extLst>
              <a:ext uri="{FF2B5EF4-FFF2-40B4-BE49-F238E27FC236}">
                <a16:creationId xmlns:a16="http://schemas.microsoft.com/office/drawing/2014/main" id="{735AB06D-3008-C245-E5BC-8468964B70BD}"/>
              </a:ext>
            </a:extLst>
          </p:cNvPr>
          <p:cNvSpPr/>
          <p:nvPr/>
        </p:nvSpPr>
        <p:spPr>
          <a:xfrm>
            <a:off x="6052456" y="4831969"/>
            <a:ext cx="1166949" cy="18562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: изогнутая влево 21">
            <a:extLst>
              <a:ext uri="{FF2B5EF4-FFF2-40B4-BE49-F238E27FC236}">
                <a16:creationId xmlns:a16="http://schemas.microsoft.com/office/drawing/2014/main" id="{3B4869CB-E20D-32E2-D3DE-3717B1884465}"/>
              </a:ext>
            </a:extLst>
          </p:cNvPr>
          <p:cNvSpPr/>
          <p:nvPr/>
        </p:nvSpPr>
        <p:spPr>
          <a:xfrm>
            <a:off x="10496939" y="4791953"/>
            <a:ext cx="1166949" cy="18562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91C1204C-205F-11BB-F310-FDD2575E746E}"/>
              </a:ext>
            </a:extLst>
          </p:cNvPr>
          <p:cNvSpPr/>
          <p:nvPr/>
        </p:nvSpPr>
        <p:spPr>
          <a:xfrm>
            <a:off x="3854382" y="110236"/>
            <a:ext cx="2058738" cy="1502888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«Птички – невелички»</a:t>
            </a:r>
          </a:p>
        </p:txBody>
      </p:sp>
    </p:spTree>
    <p:extLst>
      <p:ext uri="{BB962C8B-B14F-4D97-AF65-F5344CB8AC3E}">
        <p14:creationId xmlns:p14="http://schemas.microsoft.com/office/powerpoint/2010/main" val="25907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7D9EA8-12AC-BD80-B96C-7534EBCED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6"/>
            <a:ext cx="12192000" cy="69494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001523-8A47-735C-E5BA-928787E5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4" y="190040"/>
            <a:ext cx="1535021" cy="231212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4DA217-C7A0-24D4-9B4F-425B8B644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0208">
            <a:off x="784789" y="2422574"/>
            <a:ext cx="1677697" cy="227272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6F078A-CC86-1662-D4A0-914BF52A4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29" y="1428175"/>
            <a:ext cx="1753995" cy="2298465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9D8847-91F9-7890-0DDF-E8AF202F6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39" y="1423491"/>
            <a:ext cx="1567425" cy="2298889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40360D-192B-54E2-7CD1-3B812AC74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627">
            <a:off x="2472624" y="4277141"/>
            <a:ext cx="1798320" cy="2397760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F67DEA-0334-C2BB-C2BE-CE24AAC65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59" y="3994365"/>
            <a:ext cx="1898605" cy="249601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BEC32D-81CF-4565-A405-B20E96D91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2" y="446483"/>
            <a:ext cx="1435209" cy="205568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D66CB9-633E-55F0-DF90-9800B3718E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48" y="1423491"/>
            <a:ext cx="1567443" cy="229846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415D14-3A06-48B1-1579-3A7C8F9D3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955">
            <a:off x="9560529" y="4105073"/>
            <a:ext cx="1609302" cy="240643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EEC78D2-AA99-1544-0A85-147376ADA3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43" y="4056920"/>
            <a:ext cx="1799852" cy="2396542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7B60C459-F619-0313-E3B0-3930670E6FA8}"/>
              </a:ext>
            </a:extLst>
          </p:cNvPr>
          <p:cNvSpPr/>
          <p:nvPr/>
        </p:nvSpPr>
        <p:spPr>
          <a:xfrm>
            <a:off x="3165765" y="109066"/>
            <a:ext cx="5740841" cy="1103237"/>
          </a:xfrm>
          <a:prstGeom prst="ellipse">
            <a:avLst/>
          </a:prstGeom>
          <a:solidFill>
            <a:schemeClr val="accent4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детям.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«Детям о птицах»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0A3E93-A3E0-75CE-F55A-ECD99284EF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532">
            <a:off x="8514909" y="1605656"/>
            <a:ext cx="1635159" cy="2568015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877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BB1F8-49E9-1CA6-B880-7765555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6"/>
            <a:ext cx="12192000" cy="6949440"/>
          </a:xfrm>
          <a:prstGeom prst="rect">
            <a:avLst/>
          </a:prstGeom>
        </p:spPr>
      </p:pic>
      <p:sp>
        <p:nvSpPr>
          <p:cNvPr id="5" name="Двойная стрелка влево/вправо 9">
            <a:extLst>
              <a:ext uri="{FF2B5EF4-FFF2-40B4-BE49-F238E27FC236}">
                <a16:creationId xmlns:a16="http://schemas.microsoft.com/office/drawing/2014/main" id="{F9D7B06B-A5B5-F26A-3A8A-DB851721EFDB}"/>
              </a:ext>
            </a:extLst>
          </p:cNvPr>
          <p:cNvSpPr/>
          <p:nvPr/>
        </p:nvSpPr>
        <p:spPr>
          <a:xfrm>
            <a:off x="3369039" y="199949"/>
            <a:ext cx="5526702" cy="2840991"/>
          </a:xfrm>
          <a:prstGeom prst="leftRightArrow">
            <a:avLst/>
          </a:prstGeom>
          <a:solidFill>
            <a:srgbClr val="92D05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Смастерили мы кормушки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голодных зимних птиц, -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Прилетайте к нам, подружки,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Стайки резвые синиц!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98C882-BDE3-92BD-EE3F-8C5CC7646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13" y="2270959"/>
            <a:ext cx="3390788" cy="3891301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11351-7D41-10E7-24A2-08351D0DF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84" y="2410521"/>
            <a:ext cx="3208436" cy="391416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A4F3675-3F4E-7C46-2899-96E1F940F619}"/>
              </a:ext>
            </a:extLst>
          </p:cNvPr>
          <p:cNvSpPr/>
          <p:nvPr/>
        </p:nvSpPr>
        <p:spPr>
          <a:xfrm>
            <a:off x="4051671" y="3718112"/>
            <a:ext cx="4082513" cy="136828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столовая»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4B91F-5590-D0EC-5FE6-3AEE3982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3777" y="833656"/>
            <a:ext cx="3249689" cy="14627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1DEF5D-24C6-F1BF-9D48-3FACB60AA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376" y="1049207"/>
            <a:ext cx="2666193" cy="1462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D655C6-299B-9572-6819-560260071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62" y="2011781"/>
            <a:ext cx="2455001" cy="18412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0A9BE5-031E-9021-2674-03452379F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2252" y="4593043"/>
            <a:ext cx="1852190" cy="2260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600F34-AD6F-1071-5F98-472CCA58D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9726" y="4426337"/>
            <a:ext cx="2348179" cy="24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6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700C54-0EE8-AE71-3CAD-34C2F21AB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8"/>
            <a:ext cx="12192000" cy="6966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988124-3AD9-CC5B-FC18-D48C5DDB40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10" y="1228486"/>
            <a:ext cx="2695382" cy="2611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4AB200-E1B3-D963-76B3-2143FD84DF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0" y="1228486"/>
            <a:ext cx="2604873" cy="2586396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5F7A86-A505-C1F0-96C3-7958203666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69" y="4106759"/>
            <a:ext cx="1951972" cy="269389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F4BFDB-96D1-58B4-C6D5-C9409E5D50B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59" y="4405598"/>
            <a:ext cx="4363428" cy="242985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352F04-61EB-9443-CA02-C2FB0FD54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3" y="243632"/>
            <a:ext cx="2584132" cy="344550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33A5F6-9B71-4082-583A-3CAE29DAF95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8" y="4269436"/>
            <a:ext cx="2143349" cy="256601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4B1F485-6DE9-6924-472A-3F4F7BA88C98}"/>
              </a:ext>
            </a:extLst>
          </p:cNvPr>
          <p:cNvSpPr/>
          <p:nvPr/>
        </p:nvSpPr>
        <p:spPr>
          <a:xfrm>
            <a:off x="3182036" y="168214"/>
            <a:ext cx="5740841" cy="831252"/>
          </a:xfrm>
          <a:prstGeom prst="ellipse">
            <a:avLst/>
          </a:prstGeom>
          <a:solidFill>
            <a:schemeClr val="accent4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«Сделай кормушку – помоги птицам!»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969987-15E2-07D7-BA3C-9FC827F69F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00" y="4106758"/>
            <a:ext cx="1864174" cy="2693893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99542A-C9E1-8266-D420-0E19A2948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87" y="395519"/>
            <a:ext cx="2373304" cy="229003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0134FA9-BF7E-5C53-F482-20A8EDBC3BA2}"/>
              </a:ext>
            </a:extLst>
          </p:cNvPr>
          <p:cNvSpPr/>
          <p:nvPr/>
        </p:nvSpPr>
        <p:spPr>
          <a:xfrm>
            <a:off x="8922877" y="3221047"/>
            <a:ext cx="3116673" cy="670440"/>
          </a:xfrm>
          <a:prstGeom prst="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папой смастерил</a:t>
            </a:r>
            <a:b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Птичкину столовую.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3B42C71-0349-DB68-906D-69D417FA29F3}"/>
              </a:ext>
            </a:extLst>
          </p:cNvPr>
          <p:cNvSpPr/>
          <p:nvPr/>
        </p:nvSpPr>
        <p:spPr>
          <a:xfrm>
            <a:off x="227116" y="3284949"/>
            <a:ext cx="2958327" cy="670440"/>
          </a:xfrm>
          <a:prstGeom prst="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 птицам зимовать,</a:t>
            </a:r>
            <a:b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птицам помогать!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86E5F4F-17D2-3FEB-4930-4E19F0474FA7}"/>
              </a:ext>
            </a:extLst>
          </p:cNvPr>
          <p:cNvSpPr/>
          <p:nvPr/>
        </p:nvSpPr>
        <p:spPr>
          <a:xfrm>
            <a:off x="4313694" y="3594651"/>
            <a:ext cx="2898452" cy="670440"/>
          </a:xfrm>
          <a:prstGeom prst="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Распилить я попросил</a:t>
            </a:r>
            <a:b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Досочку еловую,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1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DDF4E8-C213-338F-3971-0836EEABE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5" name="Picture 3" descr="IMG_20151209_113621">
            <a:extLst>
              <a:ext uri="{FF2B5EF4-FFF2-40B4-BE49-F238E27FC236}">
                <a16:creationId xmlns:a16="http://schemas.microsoft.com/office/drawing/2014/main" id="{28644B6C-B5DC-7F89-9E28-8DAC7C9B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01" y="3812595"/>
            <a:ext cx="5364163" cy="3021013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2E9456-82BD-585B-BEAD-F82C56D290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16" y="423683"/>
            <a:ext cx="4750008" cy="318290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B7D1B6-34AE-A48F-227C-060EA2FA68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89" y="809075"/>
            <a:ext cx="2389325" cy="278999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DF07ED4-5C33-7712-4A25-B1636B55FE65}"/>
              </a:ext>
            </a:extLst>
          </p:cNvPr>
          <p:cNvSpPr/>
          <p:nvPr/>
        </p:nvSpPr>
        <p:spPr>
          <a:xfrm>
            <a:off x="3225579" y="85763"/>
            <a:ext cx="5740841" cy="669289"/>
          </a:xfrm>
          <a:prstGeom prst="ellipse">
            <a:avLst/>
          </a:prstGeom>
          <a:solidFill>
            <a:schemeClr val="accent4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«Каждой пичужке –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кормушки!»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BF67E2-488E-703E-6F69-0492B2A51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83" y="2021214"/>
            <a:ext cx="2455001" cy="18412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9F9547-3045-65AE-7185-FD43CED3E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6" y="3743046"/>
            <a:ext cx="1984611" cy="311495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3" name="Рисунок 12">
            <a:hlinkClick r:id="rId8" tgtFrame="&quot;_blank&quot;" tooltip="&quot;Нажмите, для просмотра в полном размере...&quot;"/>
            <a:extLst>
              <a:ext uri="{FF2B5EF4-FFF2-40B4-BE49-F238E27FC236}">
                <a16:creationId xmlns:a16="http://schemas.microsoft.com/office/drawing/2014/main" id="{C2A02A5E-772F-EABA-56D8-55F1B739B3A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3" y="180790"/>
            <a:ext cx="2703442" cy="27228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C91C8F-F540-9AAD-A7B0-712D65B5D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35" y="3821766"/>
            <a:ext cx="2073772" cy="28741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D52D0F-B648-C44F-0F17-EBF85929D5CD}"/>
              </a:ext>
            </a:extLst>
          </p:cNvPr>
          <p:cNvSpPr/>
          <p:nvPr/>
        </p:nvSpPr>
        <p:spPr>
          <a:xfrm>
            <a:off x="153176" y="2783792"/>
            <a:ext cx="3444728" cy="1261793"/>
          </a:xfrm>
          <a:prstGeom prst="rect">
            <a:avLst/>
          </a:prstGeom>
          <a:solidFill>
            <a:schemeClr val="accent4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Кормушки сделали – не счесть,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всякие кормушки есть: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дерева, пластмассы,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пенопласта.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FE2BEC-B13B-F624-C8BE-378B2780C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30" y="4930986"/>
            <a:ext cx="2455001" cy="184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0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C9449B-2BE1-C2EF-DEDE-4F9E69296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4914" cy="6966857"/>
          </a:xfrm>
          <a:prstGeom prst="rect">
            <a:avLst/>
          </a:prstGeom>
        </p:spPr>
      </p:pic>
      <p:pic>
        <p:nvPicPr>
          <p:cNvPr id="7" name="Picture 2" descr="IMG_20151209_115431_2">
            <a:extLst>
              <a:ext uri="{FF2B5EF4-FFF2-40B4-BE49-F238E27FC236}">
                <a16:creationId xmlns:a16="http://schemas.microsoft.com/office/drawing/2014/main" id="{28D89CA6-71E8-8AB1-56EA-72746C9E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54" y="836178"/>
            <a:ext cx="5314950" cy="2979737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C662F1B-FDF7-E1DD-0BC3-C772241C9787}"/>
              </a:ext>
            </a:extLst>
          </p:cNvPr>
          <p:cNvSpPr/>
          <p:nvPr/>
        </p:nvSpPr>
        <p:spPr>
          <a:xfrm>
            <a:off x="3509970" y="104295"/>
            <a:ext cx="5740841" cy="669289"/>
          </a:xfrm>
          <a:prstGeom prst="ellipse">
            <a:avLst/>
          </a:prstGeom>
          <a:solidFill>
            <a:schemeClr val="accent4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«Не оставим без дворца – ни синицу, ни скворца!»</a:t>
            </a:r>
          </a:p>
        </p:txBody>
      </p:sp>
      <p:pic>
        <p:nvPicPr>
          <p:cNvPr id="9" name="Рисунок 8">
            <a:hlinkClick r:id="rId4" tgtFrame="&quot;_blank&quot;" tooltip="&quot;Нажмите, для просмотра в полном размере...&quot;"/>
            <a:extLst>
              <a:ext uri="{FF2B5EF4-FFF2-40B4-BE49-F238E27FC236}">
                <a16:creationId xmlns:a16="http://schemas.microsoft.com/office/drawing/2014/main" id="{73B37F54-9CBC-5921-4A28-9BA313F39E4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307804"/>
            <a:ext cx="3064299" cy="237041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FDEF08-E0C5-879D-6428-FEA2D03F4AD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14" y="4056118"/>
            <a:ext cx="3977171" cy="27730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181E1E-21FA-7C9F-394B-BF3FE30E5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7" y="179785"/>
            <a:ext cx="2735625" cy="262209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472C033-5709-3D21-2025-C2B7F4E34987}"/>
              </a:ext>
            </a:extLst>
          </p:cNvPr>
          <p:cNvSpPr/>
          <p:nvPr/>
        </p:nvSpPr>
        <p:spPr>
          <a:xfrm>
            <a:off x="407322" y="2958179"/>
            <a:ext cx="2866203" cy="1277786"/>
          </a:xfrm>
          <a:prstGeom prst="rect">
            <a:avLst/>
          </a:prstGeom>
          <a:solidFill>
            <a:schemeClr val="accent4"/>
          </a:solidFill>
          <a:ln w="7620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нас такой обычай: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Чуть выпадет снежок,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Дощатый домик птичий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Повесить на сучок.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01F9CC-0C9B-44EC-0A4B-B1BC5025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94" y="5750083"/>
            <a:ext cx="1737185" cy="10791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3A40C1-1607-A9B7-043E-6A71A205E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539" y="877879"/>
            <a:ext cx="2691861" cy="275794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096477-7C10-CB96-60E3-B71665B4BC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45" y="4059073"/>
            <a:ext cx="3214867" cy="269463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35101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2D1CF-D8CF-447D-6BC8-7DE5B465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5234"/>
          </a:xfrm>
          <a:prstGeom prst="rect">
            <a:avLst/>
          </a:prstGeom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03242885-E9B6-51F6-8C1E-F3A4A5052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5" y="6065154"/>
            <a:ext cx="10920549" cy="903311"/>
          </a:xfr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Для корма пригодны семена подсолнуха, дыни, арбуза, тыквы, кукурузы. Их нужно дробить. Очень любят птицы овсянку «Геркулес», крошки белого хлеба. Пшено , просо, овес и пшеница  -  излюбленный корм воробьёв, овсянок и щеглов. </a:t>
            </a:r>
          </a:p>
          <a:p>
            <a:pPr algn="just"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D89CC7C-FFB5-7118-355D-51929231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165" y="272196"/>
            <a:ext cx="3783874" cy="474299"/>
          </a:xfr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«Меню птиц»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B55781-6C60-C78A-F50C-E2EC4B892685}"/>
              </a:ext>
            </a:extLst>
          </p:cNvPr>
          <p:cNvSpPr/>
          <p:nvPr/>
        </p:nvSpPr>
        <p:spPr>
          <a:xfrm>
            <a:off x="291478" y="2000455"/>
            <a:ext cx="3032760" cy="36550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Жареное, соленое (жареные и соленые семечки, соленое сало),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Испорченную и заплесневелую пищу,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Прогорклое зерно,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Пшено,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ржаной хлеб,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Кожуру от апельсинов, бананов.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4FA329-129C-6633-CD42-C058A1725AD5}"/>
              </a:ext>
            </a:extLst>
          </p:cNvPr>
          <p:cNvSpPr/>
          <p:nvPr/>
        </p:nvSpPr>
        <p:spPr>
          <a:xfrm>
            <a:off x="8139063" y="1683881"/>
            <a:ext cx="3831771" cy="42584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подсолнечника, арбуза, тыквы, дыни,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Просо, овес, льняное и конопляное семя,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трав и сорняков,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 хвойных деревьев,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Арахис (нежареный, несоленый),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и ягоды (свежие или сухие кусочками),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Несоленое свиное сало,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Творог (средней жирности) смешанный с белыми панировочными сухарями,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Натертое яйцо, сваренное вкрутую,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Мучные черви.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2480882-AD53-9191-59C1-41003F821F5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928078" y="509346"/>
            <a:ext cx="1984087" cy="14143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F10A5D4-397D-882D-19F2-2FB6BB740DCA}"/>
              </a:ext>
            </a:extLst>
          </p:cNvPr>
          <p:cNvCxnSpPr>
            <a:cxnSpLocks/>
          </p:cNvCxnSpPr>
          <p:nvPr/>
        </p:nvCxnSpPr>
        <p:spPr>
          <a:xfrm>
            <a:off x="7789261" y="581020"/>
            <a:ext cx="2231675" cy="103874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64C67B-EF17-5E8F-2BFD-75F275EBA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87" y="931289"/>
            <a:ext cx="3398319" cy="178411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3136E4-F151-3660-E96F-576C8576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1205">
            <a:off x="3559825" y="2639279"/>
            <a:ext cx="1857379" cy="2230203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AF33A1A-7A1C-FCAD-7A09-9050C97D3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472">
            <a:off x="6094318" y="2550903"/>
            <a:ext cx="1871700" cy="227884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F93019B-3B28-1209-2E28-83CF4298433F}"/>
              </a:ext>
            </a:extLst>
          </p:cNvPr>
          <p:cNvSpPr/>
          <p:nvPr/>
        </p:nvSpPr>
        <p:spPr>
          <a:xfrm>
            <a:off x="3912165" y="4605241"/>
            <a:ext cx="3257006" cy="1257048"/>
          </a:xfrm>
          <a:prstGeom prst="rect">
            <a:avLst/>
          </a:prstGeom>
          <a:solidFill>
            <a:schemeClr val="accent4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для птиц кормушки ставим,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Насыпаем им корма,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поют пичуги в стаях,-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зимушка – зима!».</a:t>
            </a:r>
          </a:p>
        </p:txBody>
      </p:sp>
      <p:pic>
        <p:nvPicPr>
          <p:cNvPr id="28" name="Picture 3" descr="C:\Users\ADMIN\Desktop\1-7-700x559.jpg">
            <a:extLst>
              <a:ext uri="{FF2B5EF4-FFF2-40B4-BE49-F238E27FC236}">
                <a16:creationId xmlns:a16="http://schemas.microsoft.com/office/drawing/2014/main" id="{70EFFE9D-7E11-D341-A33C-D187D487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192" y="99648"/>
            <a:ext cx="1747549" cy="16004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1" name="Picture 6" descr="C:\Users\ADMIN\Desktop\unnamed.jpg">
            <a:extLst>
              <a:ext uri="{FF2B5EF4-FFF2-40B4-BE49-F238E27FC236}">
                <a16:creationId xmlns:a16="http://schemas.microsoft.com/office/drawing/2014/main" id="{ACBA65FE-BF23-C89C-4083-22B4D5C6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53840" y="192961"/>
            <a:ext cx="1774793" cy="128607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810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765</Words>
  <Application>Microsoft Office PowerPoint</Application>
  <PresentationFormat>Широкоэкранный</PresentationFormat>
  <Paragraphs>93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«Меню птиц»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Myhome</dc:creator>
  <cp:lastModifiedBy>Myhome</cp:lastModifiedBy>
  <cp:revision>7</cp:revision>
  <dcterms:created xsi:type="dcterms:W3CDTF">2023-03-28T05:48:08Z</dcterms:created>
  <dcterms:modified xsi:type="dcterms:W3CDTF">2023-03-31T05:41:51Z</dcterms:modified>
</cp:coreProperties>
</file>