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95" r:id="rId3"/>
    <p:sldId id="354" r:id="rId4"/>
    <p:sldId id="322" r:id="rId5"/>
    <p:sldId id="323" r:id="rId6"/>
    <p:sldId id="324" r:id="rId7"/>
    <p:sldId id="325" r:id="rId8"/>
    <p:sldId id="370" r:id="rId9"/>
    <p:sldId id="326" r:id="rId10"/>
    <p:sldId id="298" r:id="rId11"/>
    <p:sldId id="299" r:id="rId12"/>
    <p:sldId id="300" r:id="rId13"/>
    <p:sldId id="302" r:id="rId14"/>
    <p:sldId id="303" r:id="rId15"/>
    <p:sldId id="318" r:id="rId16"/>
    <p:sldId id="334" r:id="rId17"/>
    <p:sldId id="369" r:id="rId18"/>
    <p:sldId id="329" r:id="rId19"/>
    <p:sldId id="332" r:id="rId20"/>
    <p:sldId id="331" r:id="rId21"/>
    <p:sldId id="319" r:id="rId22"/>
    <p:sldId id="320" r:id="rId23"/>
    <p:sldId id="301" r:id="rId24"/>
    <p:sldId id="305" r:id="rId25"/>
    <p:sldId id="306" r:id="rId26"/>
    <p:sldId id="307" r:id="rId27"/>
    <p:sldId id="308" r:id="rId28"/>
    <p:sldId id="309" r:id="rId29"/>
    <p:sldId id="310" r:id="rId30"/>
    <p:sldId id="313" r:id="rId31"/>
    <p:sldId id="364" r:id="rId32"/>
    <p:sldId id="311" r:id="rId33"/>
    <p:sldId id="312" r:id="rId34"/>
    <p:sldId id="314" r:id="rId35"/>
    <p:sldId id="315" r:id="rId36"/>
    <p:sldId id="353" r:id="rId37"/>
    <p:sldId id="356" r:id="rId38"/>
    <p:sldId id="362" r:id="rId39"/>
    <p:sldId id="363" r:id="rId40"/>
    <p:sldId id="367" r:id="rId41"/>
    <p:sldId id="344" r:id="rId42"/>
    <p:sldId id="343" r:id="rId43"/>
    <p:sldId id="342" r:id="rId44"/>
    <p:sldId id="341" r:id="rId45"/>
    <p:sldId id="340" r:id="rId46"/>
    <p:sldId id="339" r:id="rId47"/>
    <p:sldId id="338" r:id="rId48"/>
    <p:sldId id="337" r:id="rId49"/>
    <p:sldId id="336" r:id="rId50"/>
    <p:sldId id="335" r:id="rId51"/>
    <p:sldId id="350" r:id="rId52"/>
    <p:sldId id="352" r:id="rId53"/>
    <p:sldId id="365" r:id="rId54"/>
    <p:sldId id="359" r:id="rId55"/>
    <p:sldId id="360" r:id="rId56"/>
    <p:sldId id="361" r:id="rId57"/>
    <p:sldId id="327" r:id="rId58"/>
    <p:sldId id="316" r:id="rId59"/>
    <p:sldId id="347" r:id="rId60"/>
    <p:sldId id="346" r:id="rId61"/>
    <p:sldId id="371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3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3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09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4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4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8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67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8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3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9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31CA9-C587-4894-98C8-279D7C0FB0F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888F5-42B6-4A71-BC0F-5835AB4DDC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1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slide" Target="slide4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slide" Target="slide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slide" Target="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8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EE65A-6D28-4A3A-B34C-81AEA944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92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B9529C-0BBD-1906-5D8D-DACC519179E4}"/>
              </a:ext>
            </a:extLst>
          </p:cNvPr>
          <p:cNvSpPr/>
          <p:nvPr/>
        </p:nvSpPr>
        <p:spPr>
          <a:xfrm>
            <a:off x="3468982" y="300222"/>
            <a:ext cx="5445773" cy="7920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 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6D7FF44-F015-B8B3-2170-F0D599240518}"/>
              </a:ext>
            </a:extLst>
          </p:cNvPr>
          <p:cNvSpPr txBox="1">
            <a:spLocks/>
          </p:cNvSpPr>
          <p:nvPr/>
        </p:nvSpPr>
        <p:spPr>
          <a:xfrm>
            <a:off x="254367" y="3229631"/>
            <a:ext cx="8748972" cy="13681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762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spc="50" dirty="0">
                <a:ln w="11430"/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Интерактивная игра </a:t>
            </a:r>
          </a:p>
          <a:p>
            <a:r>
              <a:rPr lang="ru-RU" sz="4800" b="1" spc="50" dirty="0">
                <a:ln w="11430"/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С. Пушкин - детям»</a:t>
            </a:r>
            <a:endParaRPr lang="ru-RU" sz="4800" b="1" spc="50" dirty="0">
              <a:ln w="11430"/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C:\Users\Елена\Pictures\Мои рисунки\01_декор\6071\7.png">
            <a:extLst>
              <a:ext uri="{FF2B5EF4-FFF2-40B4-BE49-F238E27FC236}">
                <a16:creationId xmlns:a16="http://schemas.microsoft.com/office/drawing/2014/main" id="{2734312C-F75B-BB1D-F896-0EB79047E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V="1">
            <a:off x="540343" y="4885376"/>
            <a:ext cx="4023490" cy="671287"/>
          </a:xfrm>
          <a:prstGeom prst="rect">
            <a:avLst/>
          </a:prstGeom>
          <a:noFill/>
        </p:spPr>
      </p:pic>
      <p:pic>
        <p:nvPicPr>
          <p:cNvPr id="11" name="Picture 2" descr="C:\Users\Елена\Pictures\Мои рисунки\01_декор\6071\7.png">
            <a:extLst>
              <a:ext uri="{FF2B5EF4-FFF2-40B4-BE49-F238E27FC236}">
                <a16:creationId xmlns:a16="http://schemas.microsoft.com/office/drawing/2014/main" id="{B9C35A91-CD83-BCA9-ED82-783F0D00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42699" y="1998876"/>
            <a:ext cx="5760640" cy="100826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AE34E9-714F-3EF4-7E25-3C4472C502D0}"/>
              </a:ext>
            </a:extLst>
          </p:cNvPr>
          <p:cNvSpPr txBox="1"/>
          <p:nvPr/>
        </p:nvSpPr>
        <p:spPr>
          <a:xfrm>
            <a:off x="4379590" y="5357449"/>
            <a:ext cx="4680520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 </a:t>
            </a:r>
          </a:p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квалификационной категории</a:t>
            </a:r>
          </a:p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Логачева Н.В.</a:t>
            </a:r>
            <a:r>
              <a:rPr lang="ru-RU" sz="2400" b="1" dirty="0"/>
              <a:t>  </a:t>
            </a:r>
          </a:p>
        </p:txBody>
      </p:sp>
      <p:pic>
        <p:nvPicPr>
          <p:cNvPr id="2" name="Picture 2" descr="C:\Users\Лена\Desktop\к викторине\iх.jpg">
            <a:extLst>
              <a:ext uri="{FF2B5EF4-FFF2-40B4-BE49-F238E27FC236}">
                <a16:creationId xmlns:a16="http://schemas.microsoft.com/office/drawing/2014/main" id="{8A998065-BCEF-53BB-F532-FEBB7BCC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810"/>
            <a:ext cx="2807521" cy="29928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4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96F12-2539-F513-F07B-14F1BFF08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4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s://img-fotki.yandex.ru/get/6741/225044291.360/0_130552_76289967_orig.jpg">
            <a:extLst>
              <a:ext uri="{FF2B5EF4-FFF2-40B4-BE49-F238E27FC236}">
                <a16:creationId xmlns:a16="http://schemas.microsoft.com/office/drawing/2014/main" id="{A9DCE24B-40B0-97C9-CC67-58573FF8B0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3744416" cy="497046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69A5006-0F90-2C81-45F0-731C4636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517232"/>
            <a:ext cx="3672408" cy="850106"/>
          </a:xfr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царе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sunpics.ru/images/1905392_record-81390.jpg">
            <a:extLst>
              <a:ext uri="{FF2B5EF4-FFF2-40B4-BE49-F238E27FC236}">
                <a16:creationId xmlns:a16="http://schemas.microsoft.com/office/drawing/2014/main" id="{3C9889E1-EA78-F111-E52D-92E9C30F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2657" y="1268760"/>
            <a:ext cx="4160670" cy="364502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F6819CB-6E0E-EB05-CCF4-972B34AC9561}"/>
              </a:ext>
            </a:extLst>
          </p:cNvPr>
          <p:cNvSpPr txBox="1">
            <a:spLocks/>
          </p:cNvSpPr>
          <p:nvPr/>
        </p:nvSpPr>
        <p:spPr>
          <a:xfrm>
            <a:off x="4646788" y="5375127"/>
            <a:ext cx="3672408" cy="850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рыбаке и рыбке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08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D6F9DF-C3D8-E153-8D06-FC9376803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5D69F9C-24B9-0CB8-66F9-45247FC2853E}"/>
              </a:ext>
            </a:extLst>
          </p:cNvPr>
          <p:cNvSpPr txBox="1">
            <a:spLocks/>
          </p:cNvSpPr>
          <p:nvPr/>
        </p:nvSpPr>
        <p:spPr>
          <a:xfrm>
            <a:off x="5110762" y="5712867"/>
            <a:ext cx="3672408" cy="850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попе и его работнике Балде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img1.liveinternet.ru/images/attach/c/11/117/594/117594475_4920201_010lab7a8k1299268044.jpg">
            <a:extLst>
              <a:ext uri="{FF2B5EF4-FFF2-40B4-BE49-F238E27FC236}">
                <a16:creationId xmlns:a16="http://schemas.microsoft.com/office/drawing/2014/main" id="{972EB4CC-38C8-A5BC-62BD-71AAA4661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564" y="304155"/>
            <a:ext cx="3672408" cy="4763376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11" name="Picture 2" descr="http://www.playcast.ru/uploads/2013/10/13/6299839.jpg">
            <a:extLst>
              <a:ext uri="{FF2B5EF4-FFF2-40B4-BE49-F238E27FC236}">
                <a16:creationId xmlns:a16="http://schemas.microsoft.com/office/drawing/2014/main" id="{BB84D2DA-F611-60D4-6092-DC5CB7DA28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4644008" cy="3003125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B89ED58-27A7-F7F8-6FEB-1B028D6DC110}"/>
              </a:ext>
            </a:extLst>
          </p:cNvPr>
          <p:cNvSpPr txBox="1">
            <a:spLocks/>
          </p:cNvSpPr>
          <p:nvPr/>
        </p:nvSpPr>
        <p:spPr>
          <a:xfrm>
            <a:off x="1475656" y="4581128"/>
            <a:ext cx="2719917" cy="7920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«Руслан и Людмила»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1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57BAD0-1071-305D-5A46-FBF1EB13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0A15E18-BF3B-1941-B883-18E6A9E16F14}"/>
              </a:ext>
            </a:extLst>
          </p:cNvPr>
          <p:cNvSpPr txBox="1">
            <a:spLocks/>
          </p:cNvSpPr>
          <p:nvPr/>
        </p:nvSpPr>
        <p:spPr>
          <a:xfrm>
            <a:off x="3131840" y="5456477"/>
            <a:ext cx="3180876" cy="7200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Лукоморья дуб зеленый…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miloliza.com/images/stories/illyustratsi-skazki-pushkina-lukomorie-1.jpg">
            <a:extLst>
              <a:ext uri="{FF2B5EF4-FFF2-40B4-BE49-F238E27FC236}">
                <a16:creationId xmlns:a16="http://schemas.microsoft.com/office/drawing/2014/main" id="{B963D647-1AB9-8E55-FA37-171D0C61D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7114" y="476672"/>
            <a:ext cx="6618916" cy="468052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764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87A678-BA5B-C1E4-08CD-40171A176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FD478-9EC2-917F-2CF3-59CDBBB0EF46}"/>
              </a:ext>
            </a:extLst>
          </p:cNvPr>
          <p:cNvSpPr txBox="1"/>
          <p:nvPr/>
        </p:nvSpPr>
        <p:spPr>
          <a:xfrm>
            <a:off x="1519256" y="442058"/>
            <a:ext cx="7143062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Интерактивная игра</a:t>
            </a:r>
          </a:p>
          <a:p>
            <a:pPr eaLnBrk="1" hangingPunct="1"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«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А.С.Пушкин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детям»</a:t>
            </a:r>
          </a:p>
        </p:txBody>
      </p:sp>
      <p:pic>
        <p:nvPicPr>
          <p:cNvPr id="7" name="Picture 4" descr="http://multbaby.ru/wp-content/uploads/2015/10/wpid-sbornik-sovetskih-mul-tfil-mov-po-skazkam-a.s.-pushkina.-1950_i_11.jpg">
            <a:extLst>
              <a:ext uri="{FF2B5EF4-FFF2-40B4-BE49-F238E27FC236}">
                <a16:creationId xmlns:a16="http://schemas.microsoft.com/office/drawing/2014/main" id="{10924F39-85B0-151F-57CE-C8F459AA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911">
            <a:off x="804528" y="1905604"/>
            <a:ext cx="1928812" cy="257175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420BD-0437-550F-7530-A104F653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252" y="1875448"/>
            <a:ext cx="1962150" cy="244792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https://knigamir.com/upload/iblock/e8c/e8c39634780a1b9ea91e7642e2b0d44a.jpg">
            <a:extLst>
              <a:ext uri="{FF2B5EF4-FFF2-40B4-BE49-F238E27FC236}">
                <a16:creationId xmlns:a16="http://schemas.microsoft.com/office/drawing/2014/main" id="{68367207-6201-4CEE-8D47-1011BB110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387">
            <a:off x="6585503" y="1977042"/>
            <a:ext cx="1785938" cy="242887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A182C-0642-6147-2D4E-A094D9DD7CD9}"/>
              </a:ext>
            </a:extLst>
          </p:cNvPr>
          <p:cNvSpPr txBox="1"/>
          <p:nvPr/>
        </p:nvSpPr>
        <p:spPr>
          <a:xfrm>
            <a:off x="1403648" y="5330097"/>
            <a:ext cx="3804542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sysDot"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куст, а с листочками,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рубашка, а сшита,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человек, а рассказывает.  </a:t>
            </a:r>
          </a:p>
        </p:txBody>
      </p:sp>
      <p:pic>
        <p:nvPicPr>
          <p:cNvPr id="11" name="Picture 8" descr="http://test.kraeved.od.ua/book/book/books.png">
            <a:extLst>
              <a:ext uri="{FF2B5EF4-FFF2-40B4-BE49-F238E27FC236}">
                <a16:creationId xmlns:a16="http://schemas.microsoft.com/office/drawing/2014/main" id="{A0A9BDA1-E614-5F52-EC68-CDBDB998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73906"/>
            <a:ext cx="2000177" cy="172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486DD099-5BE2-5ED8-985B-45FF3068E8EB}"/>
              </a:ext>
            </a:extLst>
          </p:cNvPr>
          <p:cNvSpPr/>
          <p:nvPr/>
        </p:nvSpPr>
        <p:spPr>
          <a:xfrm>
            <a:off x="1363233" y="4323373"/>
            <a:ext cx="3804542" cy="973787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1079ABD-A81A-DDA6-35E4-B6DCBF786C6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364088" y="5837928"/>
            <a:ext cx="100811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02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E0CF46-6746-7A92-CB5D-9338BCDB1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1D4803-D6EF-3C7C-7298-47D6734482F3}"/>
              </a:ext>
            </a:extLst>
          </p:cNvPr>
          <p:cNvSpPr/>
          <p:nvPr/>
        </p:nvSpPr>
        <p:spPr>
          <a:xfrm>
            <a:off x="1979712" y="316608"/>
            <a:ext cx="6048672" cy="15081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</a:p>
          <a:p>
            <a:pPr algn="ctr" eaLnBrk="1" hangingPunct="1"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«Из какой сказки эти сказочные предметы»  </a:t>
            </a:r>
          </a:p>
        </p:txBody>
      </p:sp>
      <p:pic>
        <p:nvPicPr>
          <p:cNvPr id="2" name="Picture 10" descr="яблочная диета Обзор новостей">
            <a:extLst>
              <a:ext uri="{FF2B5EF4-FFF2-40B4-BE49-F238E27FC236}">
                <a16:creationId xmlns:a16="http://schemas.microsoft.com/office/drawing/2014/main" id="{F6C31C27-A4F1-4707-7518-FECAC21C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" r="1875"/>
          <a:stretch>
            <a:fillRect/>
          </a:stretch>
        </p:blipFill>
        <p:spPr bwMode="auto">
          <a:xfrm>
            <a:off x="2925607" y="4276169"/>
            <a:ext cx="3242320" cy="235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Сказки Пушкина. . Сказка о рыбаке и рыбке">
            <a:extLst>
              <a:ext uri="{FF2B5EF4-FFF2-40B4-BE49-F238E27FC236}">
                <a16:creationId xmlns:a16="http://schemas.microsoft.com/office/drawing/2014/main" id="{08CA5D10-29B3-1101-E0BD-8A11B2B62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" b="1515"/>
          <a:stretch>
            <a:fillRect/>
          </a:stretch>
        </p:blipFill>
        <p:spPr bwMode="auto">
          <a:xfrm>
            <a:off x="180682" y="1928140"/>
            <a:ext cx="2953118" cy="214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аталог товаров : Ocen Enterprise, Ltd. : ALL.BIZ: Индия">
            <a:extLst>
              <a:ext uri="{FF2B5EF4-FFF2-40B4-BE49-F238E27FC236}">
                <a16:creationId xmlns:a16="http://schemas.microsoft.com/office/drawing/2014/main" id="{55E9EF18-7164-51B8-7AD2-A4BB505F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3" r="2333"/>
          <a:stretch>
            <a:fillRect/>
          </a:stretch>
        </p:blipFill>
        <p:spPr bwMode="auto">
          <a:xfrm>
            <a:off x="265560" y="4595471"/>
            <a:ext cx="2396515" cy="174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653.photobucket.com/albums/uu260/KimmieBecca/Kims%20Wedding%20Planning/thisshape.jpg">
            <a:extLst>
              <a:ext uri="{FF2B5EF4-FFF2-40B4-BE49-F238E27FC236}">
                <a16:creationId xmlns:a16="http://schemas.microsoft.com/office/drawing/2014/main" id="{B5C3C74B-1D50-6D94-7A28-725EDAF2C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83" y="2025020"/>
            <a:ext cx="2430366" cy="243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www.spinningwheelspot.com/store/image/cache/data/Majacraft-Rose_Spinning_Wheel_Side-500x500.jpg">
            <a:extLst>
              <a:ext uri="{FF2B5EF4-FFF2-40B4-BE49-F238E27FC236}">
                <a16:creationId xmlns:a16="http://schemas.microsoft.com/office/drawing/2014/main" id="{C7F8BE80-E6F1-AB97-B3F0-47092342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15" y="2017900"/>
            <a:ext cx="2337959" cy="215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genalivings.com/wp-content/uploads/2013/10/walnut1.jpg">
            <a:extLst>
              <a:ext uri="{FF2B5EF4-FFF2-40B4-BE49-F238E27FC236}">
                <a16:creationId xmlns:a16="http://schemas.microsoft.com/office/drawing/2014/main" id="{F09E2F0C-8609-E148-B6BF-41DF1BB0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99" y="4236391"/>
            <a:ext cx="2337959" cy="233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5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68AEB0-2184-C398-57A3-3FA023C90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2166E5A-E099-817B-F2EF-D8DE8888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53" y="288783"/>
            <a:ext cx="3229548" cy="326546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 descr="b3b8d891d913.jpg">
            <a:hlinkClick r:id="rId4" action="ppaction://hlinksldjump"/>
            <a:extLst>
              <a:ext uri="{FF2B5EF4-FFF2-40B4-BE49-F238E27FC236}">
                <a16:creationId xmlns:a16="http://schemas.microsoft.com/office/drawing/2014/main" id="{DA4216E0-6512-EDC5-0EC1-31EDD4E85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2" y="288783"/>
            <a:ext cx="3773488" cy="5400675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7B92DAE-9593-174B-8204-1FAC2579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4" y="3761913"/>
            <a:ext cx="3702320" cy="2848721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CF0D7D-0EF1-73D2-E6E5-02C76870B26B}"/>
              </a:ext>
            </a:extLst>
          </p:cNvPr>
          <p:cNvSpPr/>
          <p:nvPr/>
        </p:nvSpPr>
        <p:spPr>
          <a:xfrm>
            <a:off x="4814612" y="5791516"/>
            <a:ext cx="3701621" cy="8191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 сказку написал А.С. Пушкин?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7268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5" y="233264"/>
            <a:ext cx="8921965" cy="6624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Какой герой не встречается в сказках  А. С. Пушкина?</a:t>
            </a:r>
          </a:p>
        </p:txBody>
      </p:sp>
      <p:pic>
        <p:nvPicPr>
          <p:cNvPr id="9218" name="Picture 2" descr="C:\Users\Лена\Desktop\к викторине\686121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7" y="1449449"/>
            <a:ext cx="2487046" cy="2412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89" y="1513473"/>
            <a:ext cx="2377198" cy="23130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10" y="1564098"/>
            <a:ext cx="2324051" cy="2314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 descr="C:\Users\Лена\Desktop\к викторине\Re1iWw0CsC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6" y="4191651"/>
            <a:ext cx="2491426" cy="2516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Лена\Desktop\к викторине\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08" y="4162702"/>
            <a:ext cx="2621801" cy="2516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Лена\Desktop\к викторине\э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1" y="4293096"/>
            <a:ext cx="2400501" cy="220439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975ED5-BEC1-DA41-6D69-913F7AAC739C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http://man.kr.ua/uploads/posts/2011-12/1324624327_e9a3082a2c32-kopiya.png">
            <a:extLst>
              <a:ext uri="{FF2B5EF4-FFF2-40B4-BE49-F238E27FC236}">
                <a16:creationId xmlns:a16="http://schemas.microsoft.com/office/drawing/2014/main" id="{6577C895-007E-76EC-85B2-106B852A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10743"/>
            <a:ext cx="6050214" cy="61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460B51-D040-0451-600A-311ABF96FBB2}"/>
              </a:ext>
            </a:extLst>
          </p:cNvPr>
          <p:cNvSpPr/>
          <p:nvPr/>
        </p:nvSpPr>
        <p:spPr>
          <a:xfrm>
            <a:off x="2357422" y="1714488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isometricRightUp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ru-RU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1 тур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C43A8-509E-3B5F-672B-6518855B0E88}"/>
              </a:ext>
            </a:extLst>
          </p:cNvPr>
          <p:cNvSpPr txBox="1"/>
          <p:nvPr/>
        </p:nvSpPr>
        <p:spPr>
          <a:xfrm>
            <a:off x="2403604" y="3154673"/>
            <a:ext cx="392909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isometricRightUp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Успехов!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FDE65E-B7B0-96A3-34E8-4EEB7405CBDA}"/>
              </a:ext>
            </a:extLst>
          </p:cNvPr>
          <p:cNvSpPr/>
          <p:nvPr/>
        </p:nvSpPr>
        <p:spPr>
          <a:xfrm>
            <a:off x="127942" y="126691"/>
            <a:ext cx="8888115" cy="10156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сказки эти строки?</a:t>
            </a:r>
          </a:p>
        </p:txBody>
      </p:sp>
    </p:spTree>
    <p:extLst>
      <p:ext uri="{BB962C8B-B14F-4D97-AF65-F5344CB8AC3E}">
        <p14:creationId xmlns:p14="http://schemas.microsoft.com/office/powerpoint/2010/main" val="40285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6935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За морем царевна есть,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Что не можно глаз </a:t>
            </a:r>
            <a:r>
              <a:rPr lang="ru-RU" sz="2000" b="1" dirty="0" err="1">
                <a:latin typeface="Bookman Old Style" panose="02050604050505020204" pitchFamily="18" charset="0"/>
              </a:rPr>
              <a:t>отвесть</a:t>
            </a:r>
            <a:r>
              <a:rPr lang="ru-RU" sz="2000" b="1" dirty="0">
                <a:latin typeface="Bookman Old Style" panose="02050604050505020204" pitchFamily="18" charset="0"/>
              </a:rPr>
              <a:t>: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Днём свет божий затмевает,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Ночью землю освещает,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Месяц под косой блестит,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А во лбу звезда горит</a:t>
            </a:r>
            <a:r>
              <a:rPr lang="ru-RU" sz="2000" dirty="0">
                <a:latin typeface="Bookman Old Style" panose="02050604050505020204" pitchFamily="18" charset="0"/>
              </a:rPr>
              <a:t>.</a:t>
            </a:r>
            <a:br>
              <a:rPr lang="ru-RU" sz="2000" dirty="0">
                <a:latin typeface="Bookman Old Style" panose="02050604050505020204" pitchFamily="18" charset="0"/>
              </a:rPr>
            </a:b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3" descr="C:\Users\Лена\Desktop\к викторине\preview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70061"/>
            <a:ext cx="5726631" cy="41941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8417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Хочу быть владычицей морскою.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Чтобы жить мне в </a:t>
            </a:r>
            <a:r>
              <a:rPr lang="ru-RU" sz="2000" b="1" dirty="0" err="1">
                <a:latin typeface="Bookman Old Style" panose="02050604050505020204" pitchFamily="18" charset="0"/>
              </a:rPr>
              <a:t>окияне</a:t>
            </a:r>
            <a:r>
              <a:rPr lang="ru-RU" sz="2000" b="1" dirty="0">
                <a:latin typeface="Bookman Old Style" panose="02050604050505020204" pitchFamily="18" charset="0"/>
              </a:rPr>
              <a:t> море,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Чтоб служила мне рыбка </a:t>
            </a:r>
          </a:p>
        </p:txBody>
      </p:sp>
      <p:pic>
        <p:nvPicPr>
          <p:cNvPr id="8194" name="Picture 2" descr="C:\Users\Лена\Desktop\к викторине\7N5feY-WnU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5256584" cy="46630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6F16CF-6E86-B10D-418D-07B7F60A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E9B58-5A92-B994-83FE-8F204B9FD688}"/>
              </a:ext>
            </a:extLst>
          </p:cNvPr>
          <p:cNvSpPr txBox="1"/>
          <p:nvPr/>
        </p:nvSpPr>
        <p:spPr>
          <a:xfrm>
            <a:off x="2391865" y="188640"/>
            <a:ext cx="6422783" cy="36445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680"/>
              </a:lnSpc>
              <a:spcAft>
                <a:spcPts val="800"/>
              </a:spcAft>
            </a:pPr>
            <a:endParaRPr lang="ru-RU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8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  </a:t>
            </a:r>
          </a:p>
          <a:p>
            <a:pPr marL="285750" indent="-285750" algn="just">
              <a:lnSpc>
                <a:spcPts val="168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211E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знакомить с биографией  писателя. Развивать интерес к литературному творчеству А.С. Пушкина.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8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ts val="168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b="1" dirty="0">
                <a:solidFill>
                  <a:srgbClr val="211E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азвивать и обращать внимание детей на особенности русского языка: красоту, звучность, простоту, лаконичность.</a:t>
            </a:r>
            <a:endParaRPr lang="ru-RU" sz="1600" b="1" dirty="0">
              <a:solidFill>
                <a:srgbClr val="211E1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ts val="168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детей творческие способности, сообразительность, смекалку, фантазию и воображение.</a:t>
            </a:r>
            <a:endParaRPr lang="ru-RU" sz="1600" b="1" dirty="0">
              <a:solidFill>
                <a:srgbClr val="211E1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ts val="168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созданию эмоционально-положительной  атмосферы</a:t>
            </a:r>
            <a:r>
              <a:rPr lang="ru-RU" b="1" dirty="0">
                <a:solidFill>
                  <a:srgbClr val="211E1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211E1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ts val="168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художественной литературе.</a:t>
            </a:r>
          </a:p>
        </p:txBody>
      </p:sp>
      <p:pic>
        <p:nvPicPr>
          <p:cNvPr id="3" name="Picture 8" descr="http://i073.radikal.ru/1006/31/5eea930be3bf.jpg">
            <a:extLst>
              <a:ext uri="{FF2B5EF4-FFF2-40B4-BE49-F238E27FC236}">
                <a16:creationId xmlns:a16="http://schemas.microsoft.com/office/drawing/2014/main" id="{A5F4BB90-AFC6-C87F-B624-4972ACA1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21868"/>
            <a:ext cx="2208410" cy="2659406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Picture 14" descr="http://www.blagovest-moskva.ru/upload/3756.jpg">
            <a:extLst>
              <a:ext uri="{FF2B5EF4-FFF2-40B4-BE49-F238E27FC236}">
                <a16:creationId xmlns:a16="http://schemas.microsoft.com/office/drawing/2014/main" id="{97B73F2D-F714-7130-149A-055A78584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021867"/>
            <a:ext cx="2834376" cy="2637101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2" descr="http://hrono.ru/img/lica/pushkin_tropinin.jpg">
            <a:extLst>
              <a:ext uri="{FF2B5EF4-FFF2-40B4-BE49-F238E27FC236}">
                <a16:creationId xmlns:a16="http://schemas.microsoft.com/office/drawing/2014/main" id="{3F7C2475-3773-3803-3D3E-05E4489C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577" y="336028"/>
            <a:ext cx="2193597" cy="3092972"/>
          </a:xfrm>
          <a:prstGeom prst="rect">
            <a:avLst/>
          </a:prstGeom>
          <a:noFill/>
        </p:spPr>
      </p:pic>
      <p:pic>
        <p:nvPicPr>
          <p:cNvPr id="10" name="Picture 10" descr="http://www.knignik.info/uploads/posts/2009-11/1258923313_1232528933_1000124119.jpg">
            <a:extLst>
              <a:ext uri="{FF2B5EF4-FFF2-40B4-BE49-F238E27FC236}">
                <a16:creationId xmlns:a16="http://schemas.microsoft.com/office/drawing/2014/main" id="{08233663-392C-2E29-5149-8B98E2D9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769" y="3956893"/>
            <a:ext cx="2074624" cy="268663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5147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«Свет мой, зеркальце! Скажи?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Да всю правду доложи: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Я ль на свете всех милее,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Всех румяней и белее?»</a:t>
            </a:r>
          </a:p>
        </p:txBody>
      </p:sp>
      <p:pic>
        <p:nvPicPr>
          <p:cNvPr id="6148" name="Picture 4" descr="C:\Users\Лена\Desktop\к викторине\img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591500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4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C703DF-BF10-B1C9-749E-882198248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pic>
        <p:nvPicPr>
          <p:cNvPr id="5" name="Picture 14" descr="saltan04">
            <a:extLst>
              <a:ext uri="{FF2B5EF4-FFF2-40B4-BE49-F238E27FC236}">
                <a16:creationId xmlns:a16="http://schemas.microsoft.com/office/drawing/2014/main" id="{5990E684-2799-C92E-7940-1A8042A14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60" y="352370"/>
            <a:ext cx="4786313" cy="627380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4EB9C7B-3DEB-0AE6-0FB3-9DA50C1A015F}"/>
              </a:ext>
            </a:extLst>
          </p:cNvPr>
          <p:cNvSpPr txBox="1">
            <a:spLocks noChangeArrowheads="1"/>
          </p:cNvSpPr>
          <p:nvPr/>
        </p:nvSpPr>
        <p:spPr>
          <a:xfrm>
            <a:off x="5161550" y="335176"/>
            <a:ext cx="3709045" cy="1584325"/>
          </a:xfrm>
          <a:prstGeom prst="rect">
            <a:avLst/>
          </a:prstGeom>
          <a:solidFill>
            <a:srgbClr val="FFFF99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какой сказки этот отрывок?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синем небе звезды блещут,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синем море волны хлещут;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Туча по небу идет.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Бочка по морю плывет…»</a:t>
            </a:r>
          </a:p>
        </p:txBody>
      </p:sp>
      <p:sp>
        <p:nvSpPr>
          <p:cNvPr id="7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312F1979-B15E-459C-7681-C6AEB6074AC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61980" y="2197944"/>
            <a:ext cx="3108184" cy="1087040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попе и о работнике его Балде»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8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42507F1B-F41B-363A-BAD2-889F28C7662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568272" y="3861047"/>
            <a:ext cx="2895600" cy="1007963"/>
          </a:xfrm>
          <a:custGeom>
            <a:avLst/>
            <a:gdLst>
              <a:gd name="T0" fmla="*/ 1472064 w 21600"/>
              <a:gd name="T1" fmla="*/ 183594 h 21600"/>
              <a:gd name="T2" fmla="*/ 0 w 21600"/>
              <a:gd name="T3" fmla="*/ 611981 h 21600"/>
              <a:gd name="T4" fmla="*/ 1447800 w 21600"/>
              <a:gd name="T5" fmla="*/ 1223962 h 21600"/>
              <a:gd name="T6" fmla="*/ 2895600 w 21600"/>
              <a:gd name="T7" fmla="*/ 611981 h 21600"/>
              <a:gd name="T8" fmla="*/ 0 w 21600"/>
              <a:gd name="T9" fmla="*/ 1223962 h 21600"/>
              <a:gd name="T10" fmla="*/ 2895600 w 21600"/>
              <a:gd name="T11" fmla="*/ 1223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рыбаке и рыбке»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9" name="File">
            <a:hlinkClick r:id="rId5" action="ppaction://hlinksldjump"/>
            <a:extLst>
              <a:ext uri="{FF2B5EF4-FFF2-40B4-BE49-F238E27FC236}">
                <a16:creationId xmlns:a16="http://schemas.microsoft.com/office/drawing/2014/main" id="{0C055E5D-870B-063A-533C-96431BFA096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568272" y="5363452"/>
            <a:ext cx="2895600" cy="1007963"/>
          </a:xfrm>
          <a:custGeom>
            <a:avLst/>
            <a:gdLst>
              <a:gd name="T0" fmla="*/ 1472064 w 21600"/>
              <a:gd name="T1" fmla="*/ 183594 h 21600"/>
              <a:gd name="T2" fmla="*/ 0 w 21600"/>
              <a:gd name="T3" fmla="*/ 611981 h 21600"/>
              <a:gd name="T4" fmla="*/ 1447800 w 21600"/>
              <a:gd name="T5" fmla="*/ 1223962 h 21600"/>
              <a:gd name="T6" fmla="*/ 2895600 w 21600"/>
              <a:gd name="T7" fmla="*/ 611981 h 21600"/>
              <a:gd name="T8" fmla="*/ 0 w 21600"/>
              <a:gd name="T9" fmla="*/ 1223962 h 21600"/>
              <a:gd name="T10" fmla="*/ 2895600 w 21600"/>
              <a:gd name="T11" fmla="*/ 1223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царе Салтане…»</a:t>
            </a:r>
          </a:p>
        </p:txBody>
      </p:sp>
    </p:spTree>
    <p:extLst>
      <p:ext uri="{BB962C8B-B14F-4D97-AF65-F5344CB8AC3E}">
        <p14:creationId xmlns:p14="http://schemas.microsoft.com/office/powerpoint/2010/main" val="152570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CD972F-431D-3D41-B24E-F082E13D8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1B1EE5E-0D16-9DA9-0B1B-692E1BC7B3DE}"/>
              </a:ext>
            </a:extLst>
          </p:cNvPr>
          <p:cNvSpPr txBox="1">
            <a:spLocks noChangeArrowheads="1"/>
          </p:cNvSpPr>
          <p:nvPr/>
        </p:nvSpPr>
        <p:spPr>
          <a:xfrm>
            <a:off x="3921672" y="514692"/>
            <a:ext cx="4752529" cy="1800200"/>
          </a:xfrm>
          <a:prstGeom prst="rect">
            <a:avLst/>
          </a:prstGeom>
          <a:solidFill>
            <a:srgbClr val="FBF9A3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 кого Пушкин написал эти строки: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«Шевельнется, встрепенется,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той сторонке обернется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кричит «Кири-ку-ку».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Царствуй, лежа на боку!»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1800" i="1" dirty="0"/>
          </a:p>
        </p:txBody>
      </p:sp>
      <p:pic>
        <p:nvPicPr>
          <p:cNvPr id="6" name="Рисунок 12" descr="pict0070.jpg">
            <a:extLst>
              <a:ext uri="{FF2B5EF4-FFF2-40B4-BE49-F238E27FC236}">
                <a16:creationId xmlns:a16="http://schemas.microsoft.com/office/drawing/2014/main" id="{5155578C-8CE3-A042-7D63-44C3FF82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24" y="3641418"/>
            <a:ext cx="3744416" cy="294322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8" descr="belka.gif">
            <a:extLst>
              <a:ext uri="{FF2B5EF4-FFF2-40B4-BE49-F238E27FC236}">
                <a16:creationId xmlns:a16="http://schemas.microsoft.com/office/drawing/2014/main" id="{3DA3DFD7-026C-2B0B-8C21-532C43ABA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47" y="2492896"/>
            <a:ext cx="2071687" cy="251618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Father\Desktop\пушкин\3.jpg">
            <a:extLst>
              <a:ext uri="{FF2B5EF4-FFF2-40B4-BE49-F238E27FC236}">
                <a16:creationId xmlns:a16="http://schemas.microsoft.com/office/drawing/2014/main" id="{18F77C87-ECB8-810E-0E66-AB376594C7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340021" cy="4464496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9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92C292-ADB6-625D-71BF-93224E517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D97AB5-A63B-DA16-736D-2A15C2697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533603"/>
            <a:ext cx="583264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лет рыбачил старик?</a:t>
            </a:r>
          </a:p>
        </p:txBody>
      </p:sp>
      <p:pic>
        <p:nvPicPr>
          <p:cNvPr id="14" name="Picture 12" descr="i_435">
            <a:extLst>
              <a:ext uri="{FF2B5EF4-FFF2-40B4-BE49-F238E27FC236}">
                <a16:creationId xmlns:a16="http://schemas.microsoft.com/office/drawing/2014/main" id="{D6BFAF6A-5E66-DCA9-084D-5245BE689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7523" y="1215479"/>
            <a:ext cx="4032448" cy="5461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61365AEA-0566-E9CA-4FBD-CD7247A04D7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68635" y="1851977"/>
            <a:ext cx="2895600" cy="82214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рыбачил 30 лет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5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C8AF4850-48C0-B994-6DD0-195924F207A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00159" y="3338325"/>
            <a:ext cx="2895600" cy="1098787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рыбачил 30 лет и 3 года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7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F393420F-B36B-7647-EEC4-62EC5E60362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21150" y="5101312"/>
            <a:ext cx="2895600" cy="936104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рыбачил 3 года</a:t>
            </a:r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37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C7026B-2720-28B8-28F5-C555F573E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BFF5B-E4EE-5F03-1EFD-A1B6BFC1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215" y="548680"/>
            <a:ext cx="3744416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Чей это портрет?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«Высока, стройна, бела,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умом и всем взяла;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зато горда,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ломлива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Своенравна и ревнива».</a:t>
            </a:r>
          </a:p>
        </p:txBody>
      </p:sp>
      <p:pic>
        <p:nvPicPr>
          <p:cNvPr id="2" name="Picture 2" descr="http://7days.ru/upload/images/b3a/92015be6491354aec5b3b9de555d2_1-Smowhite_fmt.jpg">
            <a:extLst>
              <a:ext uri="{FF2B5EF4-FFF2-40B4-BE49-F238E27FC236}">
                <a16:creationId xmlns:a16="http://schemas.microsoft.com/office/drawing/2014/main" id="{DEB863DA-A235-F8D3-67A5-85E4F466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30" y="502518"/>
            <a:ext cx="4307420" cy="425956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28DE12B3-0B69-1C96-D380-213F173EF9E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164708" y="4762078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царицы - мачехи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7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E9AB89D5-F776-BB7D-21BD-6FE05498A40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164708" y="3036352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царицы - бабушки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8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8B8AD5EF-E735-1B23-5A57-54AA1CF9B59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185416" y="5075435"/>
            <a:ext cx="2895600" cy="942545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Людмилы</a:t>
            </a:r>
          </a:p>
        </p:txBody>
      </p:sp>
    </p:spTree>
    <p:extLst>
      <p:ext uri="{BB962C8B-B14F-4D97-AF65-F5344CB8AC3E}">
        <p14:creationId xmlns:p14="http://schemas.microsoft.com/office/powerpoint/2010/main" val="34029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E7C23-337F-EE6D-1A2C-4A0952D0D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" y="-2429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268BF-7E5B-0822-9E86-053E93F1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371559"/>
            <a:ext cx="6712024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царь Салтан подслушал разговор трёх сестёр?</a:t>
            </a:r>
          </a:p>
        </p:txBody>
      </p:sp>
      <p:sp>
        <p:nvSpPr>
          <p:cNvPr id="3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F1F1D3BF-B593-65F4-BCA3-71C3EE1E86F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556380" y="2108516"/>
            <a:ext cx="2103512" cy="675075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</a:p>
        </p:txBody>
      </p:sp>
      <p:sp>
        <p:nvSpPr>
          <p:cNvPr id="6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A2166FB7-7F4F-12B6-C3D1-2CEAB918FE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593380" y="3559747"/>
            <a:ext cx="2103512" cy="717867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</a:p>
        </p:txBody>
      </p:sp>
      <p:sp>
        <p:nvSpPr>
          <p:cNvPr id="8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D8FAF8FC-F657-D290-9580-EDB7E78DEA1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732240" y="5044069"/>
            <a:ext cx="2032674" cy="79190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7CC507-E9E7-D10D-B2D0-CE486414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6231527" cy="4726374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38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4CAA35-589A-FD37-5874-66C97D3E2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-15629"/>
            <a:ext cx="91399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CFC275-463A-F7EA-BE09-9D7059CD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32656"/>
            <a:ext cx="6720259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раз кинул старик невод, прежде чем поймать золотую рыбку?</a:t>
            </a:r>
          </a:p>
        </p:txBody>
      </p:sp>
      <p:pic>
        <p:nvPicPr>
          <p:cNvPr id="2" name="Picture 5" descr="C:\Users\Father\Desktop\пушкин\skazka-o-ribake-i-rybke_01.jpg">
            <a:extLst>
              <a:ext uri="{FF2B5EF4-FFF2-40B4-BE49-F238E27FC236}">
                <a16:creationId xmlns:a16="http://schemas.microsoft.com/office/drawing/2014/main" id="{4FB20F84-9125-AA97-8EFE-6761EE82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88355"/>
            <a:ext cx="3939844" cy="506906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CECAE66F-AD4E-36B7-BDA0-3438B2E7CC4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44331" y="2366113"/>
            <a:ext cx="2895600" cy="826135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раза</a:t>
            </a:r>
          </a:p>
        </p:txBody>
      </p:sp>
      <p:sp>
        <p:nvSpPr>
          <p:cNvPr id="4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31198858-F327-D4E5-AF69-820ED4003E9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96942" y="5140349"/>
            <a:ext cx="2895600" cy="826136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раз</a:t>
            </a:r>
          </a:p>
        </p:txBody>
      </p:sp>
      <p:sp>
        <p:nvSpPr>
          <p:cNvPr id="8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D7621765-C827-1D98-8887-92BDC66C9C4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05543" y="3665752"/>
            <a:ext cx="2895600" cy="826135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раза</a:t>
            </a:r>
          </a:p>
        </p:txBody>
      </p:sp>
    </p:spTree>
    <p:extLst>
      <p:ext uri="{BB962C8B-B14F-4D97-AF65-F5344CB8AC3E}">
        <p14:creationId xmlns:p14="http://schemas.microsoft.com/office/powerpoint/2010/main" val="6924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11235C-0321-B996-A2BC-0B8F12CB5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AE1A8A-CC6C-A0C3-5C9A-CDD90CBA5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589" y="293501"/>
            <a:ext cx="7358062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думал царевич, когда они с матерью оказались на воле?</a:t>
            </a:r>
          </a:p>
        </p:txBody>
      </p:sp>
      <p:pic>
        <p:nvPicPr>
          <p:cNvPr id="2" name="Picture 2" descr="https://img-fotki.yandex.ru/get/6741/225044291.360/0_130552_76289967_orig.jpg">
            <a:extLst>
              <a:ext uri="{FF2B5EF4-FFF2-40B4-BE49-F238E27FC236}">
                <a16:creationId xmlns:a16="http://schemas.microsoft.com/office/drawing/2014/main" id="{C88E6E93-CF3D-412A-D1F0-B8C3A939D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669" y="1387069"/>
            <a:ext cx="3900331" cy="51774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01743ECA-0293-F9DF-8F3C-93A5E1599AD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079666" y="1547718"/>
            <a:ext cx="2895600" cy="1240570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подумал: «Добрый ужин был бы нам однако нужен».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C56E1CAB-7D2E-157B-B27D-9CC8774937F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087833" y="3306108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Сын подумал: «Добрый завтрак был бы нам однако нужен».</a:t>
            </a:r>
            <a:endParaRPr lang="ru-RU" altLang="ru-RU" dirty="0"/>
          </a:p>
        </p:txBody>
      </p:sp>
      <p:sp>
        <p:nvSpPr>
          <p:cNvPr id="8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9E1212E2-0511-1F2E-45B0-6F6C8F83FC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41641" y="5047890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Сын подумал: «Хороший обед был бы нам однако нужен».</a:t>
            </a:r>
          </a:p>
        </p:txBody>
      </p:sp>
    </p:spTree>
    <p:extLst>
      <p:ext uri="{BB962C8B-B14F-4D97-AF65-F5344CB8AC3E}">
        <p14:creationId xmlns:p14="http://schemas.microsoft.com/office/powerpoint/2010/main" val="26552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CA0D8-7E21-C3D4-E7CD-A2F39071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9" y="17194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C9248-3A0F-2407-6C5C-3D10CA3CB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392467"/>
            <a:ext cx="7358062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Какими словами встречала    царевна Лебедь князя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Гвидона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моря?</a:t>
            </a:r>
          </a:p>
        </p:txBody>
      </p:sp>
      <p:sp>
        <p:nvSpPr>
          <p:cNvPr id="3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5488F5C4-D4F8-A7DE-0A71-8885BEC6625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80676" y="1598737"/>
            <a:ext cx="3467788" cy="204628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князь ты мой прекрасный!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ты тих, как день ненастный?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Опечалился чему? ».</a:t>
            </a:r>
          </a:p>
        </p:txBody>
      </p:sp>
      <p:sp>
        <p:nvSpPr>
          <p:cNvPr id="7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64BDB6A1-37DE-8023-45F4-387ABA8F2A8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80676" y="4041714"/>
            <a:ext cx="3553042" cy="2046289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князь ты мой чудесный!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ты тих, как вода в речке?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Опечалился чему? 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61ED19-CCBD-0970-134F-A21164FC3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2" y="1598737"/>
            <a:ext cx="4717465" cy="4653136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023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865557-3B76-52AA-3C0C-E4BFBDB34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9BC108-862D-81A8-2BB5-B853E098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660" y="315847"/>
            <a:ext cx="4248472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Кому отдала царица приказ: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«Весть царевну в глушь лесную,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И, связав её, живую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Под сосной оставить там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съедение волкам».</a:t>
            </a:r>
          </a:p>
        </p:txBody>
      </p:sp>
      <p:sp>
        <p:nvSpPr>
          <p:cNvPr id="8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40E80746-B72A-7296-55D3-D9CC76F1C44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30620" y="2260617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Чепсавке, сенной девушке своей.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0F5017AF-1966-ECB3-E931-AAA9205C68C3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30620" y="3809829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Чернавке, сенной девушке своей.</a:t>
            </a:r>
            <a:endParaRPr lang="ru-RU" altLang="ru-RU" dirty="0"/>
          </a:p>
        </p:txBody>
      </p:sp>
      <p:sp>
        <p:nvSpPr>
          <p:cNvPr id="10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C0AFEB99-3C88-C8EC-B1DA-9E06BD80DDA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30620" y="5260818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Чурсавке, сенной девушке своей.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FE430-3457-8A15-99E9-7E80677B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9" y="349345"/>
            <a:ext cx="4324070" cy="6252088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30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46F26D-0BA2-F2BB-17CB-575A564BF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5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277041-BAE8-BDD8-5130-3D1D2D4EF9B6}"/>
              </a:ext>
            </a:extLst>
          </p:cNvPr>
          <p:cNvSpPr/>
          <p:nvPr/>
        </p:nvSpPr>
        <p:spPr>
          <a:xfrm>
            <a:off x="2436637" y="322814"/>
            <a:ext cx="6552728" cy="18722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«Страна читает и перечитывает Пушкина.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вместе со всей страной читают те, кто знакомится с ним впервые – дети». </a:t>
            </a:r>
          </a:p>
          <a:p>
            <a:pPr algn="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Самуил Яковлевич Маршак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19466E-72EE-C314-4ED6-545B0AE40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5" y="2996005"/>
            <a:ext cx="2554478" cy="339669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4" descr="http://www.dedkazarepku.spb.ru/ribkaaud.jpeg">
            <a:extLst>
              <a:ext uri="{FF2B5EF4-FFF2-40B4-BE49-F238E27FC236}">
                <a16:creationId xmlns:a16="http://schemas.microsoft.com/office/drawing/2014/main" id="{FA0DA124-3F2D-3538-744C-C9145B9D1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840" y="3240115"/>
            <a:ext cx="2550984" cy="2808312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Picture 12" descr="http://multfilmchik.ru/uploads/1252949142_skazka-o-zolotom-petushke.jpg">
            <a:extLst>
              <a:ext uri="{FF2B5EF4-FFF2-40B4-BE49-F238E27FC236}">
                <a16:creationId xmlns:a16="http://schemas.microsoft.com/office/drawing/2014/main" id="{5AD8CDC4-6457-D7B1-F16D-8F2D7D9B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868" y="2958240"/>
            <a:ext cx="2516067" cy="339669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0606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B777BF-91C2-5472-4D72-1666445E5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48" y="0"/>
            <a:ext cx="91399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92459-8764-C110-E7B3-735D252D7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122" y="548680"/>
            <a:ext cx="3927937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чем пришёл   невод в первый раз?</a:t>
            </a:r>
          </a:p>
        </p:txBody>
      </p:sp>
      <p:sp>
        <p:nvSpPr>
          <p:cNvPr id="2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5F8E6507-671F-681A-F8E5-2AFD235BEEB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184068" y="1833362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золотой рыбкой.</a:t>
            </a:r>
          </a:p>
        </p:txBody>
      </p:sp>
      <p:sp>
        <p:nvSpPr>
          <p:cNvPr id="3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1EC24724-7DB7-FCE5-4DA1-7578F8085FA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292080" y="3482358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травой морской.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CEE38B56-6924-C1CC-F5DB-D4A64DFB780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36096" y="5085358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тиной.</a:t>
            </a:r>
            <a:endParaRPr lang="ru-RU" alt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3D972F-D7AE-A350-6825-8AE0E0948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0" y="297119"/>
            <a:ext cx="4010099" cy="6263762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3886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086336-2BD6-FF61-A925-7C3F060F6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D517208-E0DC-4EFF-17F0-223CA1841B11}"/>
              </a:ext>
            </a:extLst>
          </p:cNvPr>
          <p:cNvSpPr txBox="1">
            <a:spLocks noChangeArrowheads="1"/>
          </p:cNvSpPr>
          <p:nvPr/>
        </p:nvSpPr>
        <p:spPr>
          <a:xfrm>
            <a:off x="1475656" y="404664"/>
            <a:ext cx="7025407" cy="1096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ru-RU" altLang="zh-CN" sz="2000" b="1" dirty="0"/>
          </a:p>
          <a:p>
            <a:pPr algn="ctr">
              <a:buFontTx/>
              <a:buNone/>
            </a:pPr>
            <a:r>
              <a:rPr lang="ru-RU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старуха осталась у разбитого корыта? </a:t>
            </a:r>
          </a:p>
          <a:p>
            <a:pPr algn="ctr">
              <a:buFontTx/>
              <a:buNone/>
            </a:pPr>
            <a:r>
              <a:rPr lang="ru-RU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она была: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E4BC47D5-E47A-6E3E-A7C4-A9567115A98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064010" y="1998801"/>
            <a:ext cx="1672700" cy="722214"/>
          </a:xfrm>
          <a:custGeom>
            <a:avLst/>
            <a:gdLst>
              <a:gd name="T0" fmla="*/ 1107276 w 21600"/>
              <a:gd name="T1" fmla="*/ 160734 h 21600"/>
              <a:gd name="T2" fmla="*/ 0 w 21600"/>
              <a:gd name="T3" fmla="*/ 535782 h 21600"/>
              <a:gd name="T4" fmla="*/ 1089025 w 21600"/>
              <a:gd name="T5" fmla="*/ 1071563 h 21600"/>
              <a:gd name="T6" fmla="*/ 2178050 w 21600"/>
              <a:gd name="T7" fmla="*/ 535782 h 21600"/>
              <a:gd name="T8" fmla="*/ 0 w 21600"/>
              <a:gd name="T9" fmla="*/ 1071563 h 21600"/>
              <a:gd name="T10" fmla="*/ 2178050 w 21600"/>
              <a:gd name="T11" fmla="*/ 107156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Злая </a:t>
            </a: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dirty="0"/>
          </a:p>
        </p:txBody>
      </p:sp>
      <p:sp>
        <p:nvSpPr>
          <p:cNvPr id="7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F5134A95-936F-78E3-AE21-B6F7F6485EB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78657" y="3238508"/>
            <a:ext cx="1767861" cy="722214"/>
          </a:xfrm>
          <a:custGeom>
            <a:avLst/>
            <a:gdLst>
              <a:gd name="T0" fmla="*/ 1107276 w 21600"/>
              <a:gd name="T1" fmla="*/ 143828 h 21600"/>
              <a:gd name="T2" fmla="*/ 0 w 21600"/>
              <a:gd name="T3" fmla="*/ 479425 h 21600"/>
              <a:gd name="T4" fmla="*/ 1089025 w 21600"/>
              <a:gd name="T5" fmla="*/ 958850 h 21600"/>
              <a:gd name="T6" fmla="*/ 2178050 w 21600"/>
              <a:gd name="T7" fmla="*/ 479425 h 21600"/>
              <a:gd name="T8" fmla="*/ 0 w 21600"/>
              <a:gd name="T9" fmla="*/ 958850 h 21600"/>
              <a:gd name="T10" fmla="*/ 2178050 w 21600"/>
              <a:gd name="T11" fmla="*/ 95885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Жадная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59218897-57A4-B6FE-05F3-A1DEA38D46B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020272" y="4382860"/>
            <a:ext cx="1684633" cy="781095"/>
          </a:xfrm>
          <a:custGeom>
            <a:avLst/>
            <a:gdLst>
              <a:gd name="T0" fmla="*/ 1107276 w 21600"/>
              <a:gd name="T1" fmla="*/ 143828 h 21600"/>
              <a:gd name="T2" fmla="*/ 0 w 21600"/>
              <a:gd name="T3" fmla="*/ 479425 h 21600"/>
              <a:gd name="T4" fmla="*/ 1089025 w 21600"/>
              <a:gd name="T5" fmla="*/ 958850 h 21600"/>
              <a:gd name="T6" fmla="*/ 2178050 w 21600"/>
              <a:gd name="T7" fmla="*/ 479425 h 21600"/>
              <a:gd name="T8" fmla="*/ 0 w 21600"/>
              <a:gd name="T9" fmla="*/ 958850 h 21600"/>
              <a:gd name="T10" fmla="*/ 2178050 w 21600"/>
              <a:gd name="T11" fmla="*/ 95885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900" b="1" i="1" dirty="0"/>
          </a:p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Ленивая </a:t>
            </a:r>
            <a:endParaRPr lang="ru-RU" alt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52F3A9-FACE-3D76-4006-CA8C218EC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1" y="1772816"/>
            <a:ext cx="6450597" cy="4519828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6272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63B150-FE39-15D3-9183-1BC90B4F8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67109-C429-EE09-1FCA-C923C4CE7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48680"/>
            <a:ext cx="7358062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6633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кого превращался князь </a:t>
            </a:r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Гвидон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повидать отца, царя Салтана? </a:t>
            </a:r>
          </a:p>
        </p:txBody>
      </p:sp>
      <p:pic>
        <p:nvPicPr>
          <p:cNvPr id="2" name="Рисунок 12" descr="13468.jpg">
            <a:extLst>
              <a:ext uri="{FF2B5EF4-FFF2-40B4-BE49-F238E27FC236}">
                <a16:creationId xmlns:a16="http://schemas.microsoft.com/office/drawing/2014/main" id="{EBF36BF1-6F8A-9156-4CCE-6B4DB6D70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30" y="2459504"/>
            <a:ext cx="207170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9" descr="7240-medium.jpg">
            <a:hlinkClick r:id="rId4" action="ppaction://hlinksldjump"/>
            <a:extLst>
              <a:ext uri="{FF2B5EF4-FFF2-40B4-BE49-F238E27FC236}">
                <a16:creationId xmlns:a16="http://schemas.microsoft.com/office/drawing/2014/main" id="{571F2610-94B8-88B1-7B29-2F32F96D1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582735"/>
            <a:ext cx="2255111" cy="172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 descr="European_wasp_white_bg.jpg">
            <a:extLst>
              <a:ext uri="{FF2B5EF4-FFF2-40B4-BE49-F238E27FC236}">
                <a16:creationId xmlns:a16="http://schemas.microsoft.com/office/drawing/2014/main" id="{E9EEA09F-C8F1-EFCB-F7F5-2C3896007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24632"/>
            <a:ext cx="2520975" cy="167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ile">
            <a:hlinkClick r:id="rId7" action="ppaction://hlinksldjump"/>
            <a:extLst>
              <a:ext uri="{FF2B5EF4-FFF2-40B4-BE49-F238E27FC236}">
                <a16:creationId xmlns:a16="http://schemas.microsoft.com/office/drawing/2014/main" id="{D6B5FD5D-0CD0-09B0-6C55-FFCE0400F35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086344" y="2316083"/>
            <a:ext cx="2895600" cy="1010636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комара, муху, шмеля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ile">
            <a:hlinkClick r:id="rId7" action="ppaction://hlinksldjump"/>
            <a:extLst>
              <a:ext uri="{FF2B5EF4-FFF2-40B4-BE49-F238E27FC236}">
                <a16:creationId xmlns:a16="http://schemas.microsoft.com/office/drawing/2014/main" id="{22C6A906-4281-FE08-E16A-9BADE782E8B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96136" y="3620635"/>
            <a:ext cx="2895600" cy="115011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комара, шмеля, бабочку.</a:t>
            </a:r>
            <a:endParaRPr lang="ru-RU" altLang="ru-RU" sz="2400" dirty="0"/>
          </a:p>
        </p:txBody>
      </p:sp>
      <p:sp>
        <p:nvSpPr>
          <p:cNvPr id="10" name="File">
            <a:hlinkClick r:id="rId7" action="ppaction://hlinksldjump"/>
            <a:extLst>
              <a:ext uri="{FF2B5EF4-FFF2-40B4-BE49-F238E27FC236}">
                <a16:creationId xmlns:a16="http://schemas.microsoft.com/office/drawing/2014/main" id="{33FC48EF-CDCB-F401-5A34-88B9B068061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679790" y="3703812"/>
            <a:ext cx="2895600" cy="1076275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комара, бабочку, муху.</a:t>
            </a:r>
          </a:p>
        </p:txBody>
      </p:sp>
    </p:spTree>
    <p:extLst>
      <p:ext uri="{BB962C8B-B14F-4D97-AF65-F5344CB8AC3E}">
        <p14:creationId xmlns:p14="http://schemas.microsoft.com/office/powerpoint/2010/main" val="42515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91531-307F-9C92-23EE-899D0604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23DB7-EACA-0C25-DB7C-5664F0FD4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93720"/>
            <a:ext cx="8784976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6633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кому обращался королевич Елисей с просьбой о помощи?</a:t>
            </a:r>
          </a:p>
        </p:txBody>
      </p:sp>
      <p:sp>
        <p:nvSpPr>
          <p:cNvPr id="2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404F36A1-EE1A-993F-BFAE-0ACC0B448B1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56466" y="5506744"/>
            <a:ext cx="2669907" cy="107721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дереву, звезде, цветку.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2898A8FF-1335-8A8B-1833-114F0807B81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48073" y="5552648"/>
            <a:ext cx="2463552" cy="111163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дождю, горе, траве.</a:t>
            </a:r>
            <a:endParaRPr lang="ru-RU" altLang="ru-RU" sz="2400" dirty="0"/>
          </a:p>
        </p:txBody>
      </p:sp>
      <p:sp>
        <p:nvSpPr>
          <p:cNvPr id="7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537E8B98-9BAD-4228-FD92-5EB13717A00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72989" y="5522272"/>
            <a:ext cx="2669907" cy="114200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солнцу, месяцу, ветру.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C9D9AB-259D-E4C4-8DD6-8E57BD9D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65" y="1426680"/>
            <a:ext cx="8149412" cy="3970226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46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4249EF-95EB-88FA-B42D-295BC8D6A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90FB70-F27B-5EF2-97D2-DB72D127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587" y="331912"/>
            <a:ext cx="6912768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изделия из золотых скорлупок, которые пускались в ход по свету.  </a:t>
            </a:r>
          </a:p>
        </p:txBody>
      </p:sp>
      <p:pic>
        <p:nvPicPr>
          <p:cNvPr id="2" name="Picture 12" descr="подсюсюкнем ВЕЛИКИМ! . - Дом стихов">
            <a:extLst>
              <a:ext uri="{FF2B5EF4-FFF2-40B4-BE49-F238E27FC236}">
                <a16:creationId xmlns:a16="http://schemas.microsoft.com/office/drawing/2014/main" id="{A161C54A-7055-4EA9-0ABE-1FCB7846A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4" b="12474"/>
          <a:stretch>
            <a:fillRect/>
          </a:stretch>
        </p:blipFill>
        <p:spPr bwMode="auto">
          <a:xfrm>
            <a:off x="329510" y="1772816"/>
            <a:ext cx="4180299" cy="4608512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3F9186AA-0909-79A6-7B44-47D4A89B41B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11198" y="1442907"/>
            <a:ext cx="2895600" cy="892779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Монеты.</a:t>
            </a:r>
            <a:endParaRPr lang="ru-RU" altLang="ru-RU" sz="2400" dirty="0"/>
          </a:p>
        </p:txBody>
      </p:sp>
      <p:sp>
        <p:nvSpPr>
          <p:cNvPr id="4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7E356710-0A0C-636E-A38E-08DE958F30F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11198" y="2570183"/>
            <a:ext cx="2895600" cy="892779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Кольца.</a:t>
            </a:r>
            <a:endParaRPr lang="ru-RU" altLang="ru-RU" sz="2400" dirty="0"/>
          </a:p>
        </p:txBody>
      </p:sp>
      <p:sp>
        <p:nvSpPr>
          <p:cNvPr id="8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C83AB754-4431-4E16-AB25-F166E126F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73008" y="3821312"/>
            <a:ext cx="2895600" cy="892779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Серьги.</a:t>
            </a:r>
          </a:p>
        </p:txBody>
      </p:sp>
    </p:spTree>
    <p:extLst>
      <p:ext uri="{BB962C8B-B14F-4D97-AF65-F5344CB8AC3E}">
        <p14:creationId xmlns:p14="http://schemas.microsoft.com/office/powerpoint/2010/main" val="26027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F6994C-9738-0C3D-193D-64B6E9FEF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DED61-8B61-EE0B-5B47-1EB9BE5B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400353"/>
            <a:ext cx="7936408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фруктом отравилась царевна в «Сказке о мёртвой царевне и о семи богатырях»?  </a:t>
            </a:r>
          </a:p>
        </p:txBody>
      </p:sp>
      <p:sp>
        <p:nvSpPr>
          <p:cNvPr id="3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E95FEF3A-2D5F-810D-285E-A86100CFAE2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52120" y="1898872"/>
            <a:ext cx="2895600" cy="810048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Грушей</a:t>
            </a:r>
          </a:p>
        </p:txBody>
      </p:sp>
      <p:sp>
        <p:nvSpPr>
          <p:cNvPr id="7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451F47AB-50ED-0682-E541-8019D2604E1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52120" y="4853707"/>
            <a:ext cx="2895600" cy="974074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Сливой</a:t>
            </a:r>
          </a:p>
        </p:txBody>
      </p:sp>
      <p:sp>
        <p:nvSpPr>
          <p:cNvPr id="8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C4943182-8E6B-D3FB-E43D-F6C65617C08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71734" y="3318525"/>
            <a:ext cx="2895600" cy="954107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B6AD7F-9522-7224-D5AB-C894C8F00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3456384" cy="5032088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36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E5EFB7-6DFA-69D3-A686-6C2B340C8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814ACB-89EA-83B5-6474-BC823F011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08" y="322741"/>
            <a:ext cx="4230285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какой сказки эти строки: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«Ветер, ветер! Ты могуч,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гоняешь стаи туч,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волнуешь сине море,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Всюду веешь на просторе,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боишься никого,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бога одного». </a:t>
            </a:r>
          </a:p>
        </p:txBody>
      </p:sp>
      <p:sp>
        <p:nvSpPr>
          <p:cNvPr id="11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936FB5A6-C9F4-56A0-512E-9DCE37EC323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549013" y="4291104"/>
            <a:ext cx="2895600" cy="1223962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долотом петушке»</a:t>
            </a:r>
            <a:endParaRPr lang="ru-RU" alt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6D2BE9-1AE4-C03B-46F4-3F1C85BF1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2" y="473776"/>
            <a:ext cx="3306713" cy="5616624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9A5A8CFE-347F-E829-8228-87A84FF907E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771800" y="5515066"/>
            <a:ext cx="2895600" cy="1114156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рыбаке и рыбке»</a:t>
            </a:r>
            <a:endParaRPr lang="ru-RU" altLang="ru-RU" dirty="0"/>
          </a:p>
        </p:txBody>
      </p:sp>
      <p:sp>
        <p:nvSpPr>
          <p:cNvPr id="7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6A927BD8-1FB3-FF9D-8297-CFB1730AF8A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867968" y="2967475"/>
            <a:ext cx="2895600" cy="1240123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мертвой царевне и семи богатырях»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6192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7A4A7-CB0C-EAD7-11CF-AE269D59A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ED886-14E1-5D2C-CDB3-E45E52908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664" y="431085"/>
            <a:ext cx="7095133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звали пса, который сторожил терем семи богатырей? </a:t>
            </a:r>
          </a:p>
        </p:txBody>
      </p:sp>
      <p:sp>
        <p:nvSpPr>
          <p:cNvPr id="7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8D80A0B5-4FCF-7666-96FF-CB0D83F98CA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27408" y="2073085"/>
            <a:ext cx="2895600" cy="805393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Шарик</a:t>
            </a:r>
          </a:p>
        </p:txBody>
      </p:sp>
      <p:sp>
        <p:nvSpPr>
          <p:cNvPr id="8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00AB56CC-AE5C-02C6-627D-2992BFA0779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959078" y="5121705"/>
            <a:ext cx="2895600" cy="866233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Бобик</a:t>
            </a:r>
          </a:p>
        </p:txBody>
      </p:sp>
      <p:sp>
        <p:nvSpPr>
          <p:cNvPr id="9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E24DEF46-4E12-39DE-AA68-051173DDF0C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03007" y="3567579"/>
            <a:ext cx="2895600" cy="866233"/>
          </a:xfrm>
          <a:custGeom>
            <a:avLst/>
            <a:gdLst>
              <a:gd name="T0" fmla="*/ 1573753 w 21600"/>
              <a:gd name="T1" fmla="*/ 205264 h 21600"/>
              <a:gd name="T2" fmla="*/ 0 w 21600"/>
              <a:gd name="T3" fmla="*/ 684213 h 21600"/>
              <a:gd name="T4" fmla="*/ 1547813 w 21600"/>
              <a:gd name="T5" fmla="*/ 1368425 h 21600"/>
              <a:gd name="T6" fmla="*/ 3095625 w 21600"/>
              <a:gd name="T7" fmla="*/ 684213 h 21600"/>
              <a:gd name="T8" fmla="*/ 0 w 21600"/>
              <a:gd name="T9" fmla="*/ 1368425 h 21600"/>
              <a:gd name="T10" fmla="*/ 3095625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Соколко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AB790-5277-D65B-7560-BF7FF8D3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8" y="1808448"/>
            <a:ext cx="5603215" cy="4212839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301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EDF49B-1ACB-104A-66A3-7CF20C41E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9" y="0"/>
            <a:ext cx="9139943" cy="6858000"/>
          </a:xfrm>
          <a:prstGeom prst="rect">
            <a:avLst/>
          </a:prstGeom>
        </p:spPr>
      </p:pic>
      <p:sp>
        <p:nvSpPr>
          <p:cNvPr id="7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AF188848-83C6-4F37-7250-DBF77B20E71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868304" y="1700808"/>
            <a:ext cx="2032803" cy="1181147"/>
          </a:xfrm>
          <a:custGeom>
            <a:avLst/>
            <a:gdLst>
              <a:gd name="T0" fmla="*/ 1573753 w 21600"/>
              <a:gd name="T1" fmla="*/ 119539 h 21600"/>
              <a:gd name="T2" fmla="*/ 0 w 21600"/>
              <a:gd name="T3" fmla="*/ 398463 h 21600"/>
              <a:gd name="T4" fmla="*/ 1547813 w 21600"/>
              <a:gd name="T5" fmla="*/ 796925 h 21600"/>
              <a:gd name="T6" fmla="*/ 3095625 w 21600"/>
              <a:gd name="T7" fmla="*/ 398463 h 21600"/>
              <a:gd name="T8" fmla="*/ 0 w 21600"/>
              <a:gd name="T9" fmla="*/ 796925 h 21600"/>
              <a:gd name="T10" fmla="*/ 3095625 w 21600"/>
              <a:gd name="T11" fmla="*/ 7969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умер на поле боя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8" name="File">
            <a:hlinkClick r:id="rId3" action="ppaction://hlinksldjump"/>
            <a:extLst>
              <a:ext uri="{FF2B5EF4-FFF2-40B4-BE49-F238E27FC236}">
                <a16:creationId xmlns:a16="http://schemas.microsoft.com/office/drawing/2014/main" id="{BE9FA719-7EBD-7FCD-0CD6-D936A21E390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07836" y="3252309"/>
            <a:ext cx="2032803" cy="1181147"/>
          </a:xfrm>
          <a:custGeom>
            <a:avLst/>
            <a:gdLst>
              <a:gd name="T0" fmla="*/ 1472064 w 21600"/>
              <a:gd name="T1" fmla="*/ 139303 h 21600"/>
              <a:gd name="T2" fmla="*/ 0 w 21600"/>
              <a:gd name="T3" fmla="*/ 464344 h 21600"/>
              <a:gd name="T4" fmla="*/ 1447800 w 21600"/>
              <a:gd name="T5" fmla="*/ 928687 h 21600"/>
              <a:gd name="T6" fmla="*/ 2895600 w 21600"/>
              <a:gd name="T7" fmla="*/ 464344 h 21600"/>
              <a:gd name="T8" fmla="*/ 0 w 21600"/>
              <a:gd name="T9" fmla="*/ 928687 h 21600"/>
              <a:gd name="T10" fmla="*/ 2895600 w 21600"/>
              <a:gd name="T11" fmla="*/ 92868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Женился на царице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16235FB-F0B7-012D-E4AF-D88AE2F447A3}"/>
              </a:ext>
            </a:extLst>
          </p:cNvPr>
          <p:cNvSpPr txBox="1">
            <a:spLocks noChangeArrowheads="1"/>
          </p:cNvSpPr>
          <p:nvPr/>
        </p:nvSpPr>
        <p:spPr>
          <a:xfrm>
            <a:off x="250778" y="165367"/>
            <a:ext cx="8642444" cy="7052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 случилось с царем Дадоном в конце сказки?</a:t>
            </a:r>
            <a:endParaRPr lang="ru-RU" alt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49E93-1668-6A9D-0054-707899BD2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0" y="1124744"/>
            <a:ext cx="6414672" cy="5328591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File">
            <a:hlinkClick r:id="rId5" action="ppaction://hlinksldjump"/>
            <a:extLst>
              <a:ext uri="{FF2B5EF4-FFF2-40B4-BE49-F238E27FC236}">
                <a16:creationId xmlns:a16="http://schemas.microsoft.com/office/drawing/2014/main" id="{01DD7167-A1DB-7206-EF17-0A9AAF0A68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884995" y="4869160"/>
            <a:ext cx="2172159" cy="1296145"/>
          </a:xfrm>
          <a:custGeom>
            <a:avLst/>
            <a:gdLst>
              <a:gd name="T0" fmla="*/ 1654906 w 21600"/>
              <a:gd name="T1" fmla="*/ 185976 h 21600"/>
              <a:gd name="T2" fmla="*/ 0 w 21600"/>
              <a:gd name="T3" fmla="*/ 619919 h 21600"/>
              <a:gd name="T4" fmla="*/ 1627629 w 21600"/>
              <a:gd name="T5" fmla="*/ 1239837 h 21600"/>
              <a:gd name="T6" fmla="*/ 3255257 w 21600"/>
              <a:gd name="T7" fmla="*/ 619919 h 21600"/>
              <a:gd name="T8" fmla="*/ 0 w 21600"/>
              <a:gd name="T9" fmla="*/ 1239837 h 21600"/>
              <a:gd name="T10" fmla="*/ 3255257 w 21600"/>
              <a:gd name="T11" fmla="*/ 123983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клюнул  золотой петушок</a:t>
            </a:r>
          </a:p>
          <a:p>
            <a:pPr algn="ctr" eaLnBrk="1" hangingPunct="1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39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28E3C-3874-E562-1746-F4DDCBFE8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9" y="0"/>
            <a:ext cx="9139943" cy="68580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374A4DA-14D9-CB44-2F91-546ACAD80F39}"/>
              </a:ext>
            </a:extLst>
          </p:cNvPr>
          <p:cNvSpPr txBox="1">
            <a:spLocks noChangeArrowheads="1"/>
          </p:cNvSpPr>
          <p:nvPr/>
        </p:nvSpPr>
        <p:spPr>
          <a:xfrm>
            <a:off x="5175004" y="260648"/>
            <a:ext cx="3897313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ru-RU" altLang="ru-RU" sz="2000" b="1" dirty="0"/>
              <a:t>    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каком произведении Пушкина из моря выходили витязи и сколько их было?</a:t>
            </a:r>
          </a:p>
        </p:txBody>
      </p:sp>
      <p:pic>
        <p:nvPicPr>
          <p:cNvPr id="6" name="Picture 9" descr="saltan08">
            <a:extLst>
              <a:ext uri="{FF2B5EF4-FFF2-40B4-BE49-F238E27FC236}">
                <a16:creationId xmlns:a16="http://schemas.microsoft.com/office/drawing/2014/main" id="{1DBABE33-C003-1D90-E0CA-C4D8A616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8" y="260648"/>
            <a:ext cx="4831142" cy="6363419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B15C438E-E0CF-C2E5-AEA9-7FED1E65E99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36096" y="1556792"/>
            <a:ext cx="2895600" cy="1368425"/>
          </a:xfrm>
          <a:custGeom>
            <a:avLst/>
            <a:gdLst>
              <a:gd name="T0" fmla="*/ 1472064 w 21600"/>
              <a:gd name="T1" fmla="*/ 205264 h 21600"/>
              <a:gd name="T2" fmla="*/ 0 w 21600"/>
              <a:gd name="T3" fmla="*/ 684213 h 21600"/>
              <a:gd name="T4" fmla="*/ 1447800 w 21600"/>
              <a:gd name="T5" fmla="*/ 1368425 h 21600"/>
              <a:gd name="T6" fmla="*/ 2895600 w 21600"/>
              <a:gd name="T7" fmla="*/ 684213 h 21600"/>
              <a:gd name="T8" fmla="*/ 0 w 21600"/>
              <a:gd name="T9" fmla="*/ 1368425 h 21600"/>
              <a:gd name="T10" fmla="*/ 2895600 w 21600"/>
              <a:gd name="T11" fmla="*/ 1368425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/>
              <a:t>«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царе Салтане»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витязя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dirty="0"/>
          </a:p>
        </p:txBody>
      </p:sp>
      <p:sp>
        <p:nvSpPr>
          <p:cNvPr id="8" name="File">
            <a:hlinkClick r:id="rId5" action="ppaction://hlinksldjump"/>
            <a:extLst>
              <a:ext uri="{FF2B5EF4-FFF2-40B4-BE49-F238E27FC236}">
                <a16:creationId xmlns:a16="http://schemas.microsoft.com/office/drawing/2014/main" id="{0B17DA13-9D02-19E4-6532-B358F88D926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29020" y="3140968"/>
            <a:ext cx="2879725" cy="1223962"/>
          </a:xfrm>
          <a:custGeom>
            <a:avLst/>
            <a:gdLst>
              <a:gd name="T0" fmla="*/ 1463994 w 21600"/>
              <a:gd name="T1" fmla="*/ 183594 h 21600"/>
              <a:gd name="T2" fmla="*/ 0 w 21600"/>
              <a:gd name="T3" fmla="*/ 611981 h 21600"/>
              <a:gd name="T4" fmla="*/ 1439863 w 21600"/>
              <a:gd name="T5" fmla="*/ 1223962 h 21600"/>
              <a:gd name="T6" fmla="*/ 2879725 w 21600"/>
              <a:gd name="T7" fmla="*/ 611981 h 21600"/>
              <a:gd name="T8" fmla="*/ 0 w 21600"/>
              <a:gd name="T9" fmla="*/ 1223962 h 21600"/>
              <a:gd name="T10" fmla="*/ 2879725 w 21600"/>
              <a:gd name="T11" fmla="*/ 1223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«Руслан и Людмила»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витязей</a:t>
            </a:r>
          </a:p>
          <a:p>
            <a:pPr algn="ctr" eaLnBrk="1" hangingPunct="1"/>
            <a:endParaRPr lang="ru-RU" altLang="ru-RU" dirty="0"/>
          </a:p>
        </p:txBody>
      </p:sp>
      <p:sp>
        <p:nvSpPr>
          <p:cNvPr id="9" name="File">
            <a:hlinkClick r:id="rId4" action="ppaction://hlinksldjump"/>
            <a:extLst>
              <a:ext uri="{FF2B5EF4-FFF2-40B4-BE49-F238E27FC236}">
                <a16:creationId xmlns:a16="http://schemas.microsoft.com/office/drawing/2014/main" id="{72AAAFD6-4FDD-549C-E1AE-A8F2C2C3E40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463092" y="4797152"/>
            <a:ext cx="2895600" cy="1223962"/>
          </a:xfrm>
          <a:custGeom>
            <a:avLst/>
            <a:gdLst>
              <a:gd name="T0" fmla="*/ 1472064 w 21600"/>
              <a:gd name="T1" fmla="*/ 183594 h 21600"/>
              <a:gd name="T2" fmla="*/ 0 w 21600"/>
              <a:gd name="T3" fmla="*/ 611981 h 21600"/>
              <a:gd name="T4" fmla="*/ 1447800 w 21600"/>
              <a:gd name="T5" fmla="*/ 1223962 h 21600"/>
              <a:gd name="T6" fmla="*/ 2895600 w 21600"/>
              <a:gd name="T7" fmla="*/ 611981 h 21600"/>
              <a:gd name="T8" fmla="*/ 0 w 21600"/>
              <a:gd name="T9" fmla="*/ 1223962 h 21600"/>
              <a:gd name="T10" fmla="*/ 2895600 w 21600"/>
              <a:gd name="T11" fmla="*/ 122396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мертвой царевне»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богатырей</a:t>
            </a:r>
          </a:p>
          <a:p>
            <a:pPr algn="ctr" eaLnBrk="1" hangingPunct="1"/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793752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02329-3702-7433-44CE-053D33643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F8ED76-711C-E48E-62F4-BB7003692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2656"/>
            <a:ext cx="3457575" cy="410445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825299-C37C-49E2-C7CD-DA31F7633398}"/>
              </a:ext>
            </a:extLst>
          </p:cNvPr>
          <p:cNvSpPr/>
          <p:nvPr/>
        </p:nvSpPr>
        <p:spPr>
          <a:xfrm>
            <a:off x="467544" y="332656"/>
            <a:ext cx="3960440" cy="2304256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июня 1799 года в Москве в дворянской помещичьей семье Пушкиных родился мальчик, которому суждено стать одним из величайших поэтов России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54BED-55CB-D122-9A87-B21DAE029B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16" y="2852936"/>
            <a:ext cx="3168352" cy="3891411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1FD7DE-9AF8-4A9D-9DD7-B2D038110A6F}"/>
              </a:ext>
            </a:extLst>
          </p:cNvPr>
          <p:cNvSpPr/>
          <p:nvPr/>
        </p:nvSpPr>
        <p:spPr>
          <a:xfrm>
            <a:off x="5014276" y="4565946"/>
            <a:ext cx="3672408" cy="1081609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Алесандр Сергеевич Пушкин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(1799 – 1837)</a:t>
            </a:r>
          </a:p>
        </p:txBody>
      </p:sp>
    </p:spTree>
    <p:extLst>
      <p:ext uri="{BB962C8B-B14F-4D97-AF65-F5344CB8AC3E}">
        <p14:creationId xmlns:p14="http://schemas.microsoft.com/office/powerpoint/2010/main" val="2357076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975ED5-BEC1-DA41-6D69-913F7AAC739C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http://man.kr.ua/uploads/posts/2011-12/1324624327_e9a3082a2c32-kopiya.png">
            <a:extLst>
              <a:ext uri="{FF2B5EF4-FFF2-40B4-BE49-F238E27FC236}">
                <a16:creationId xmlns:a16="http://schemas.microsoft.com/office/drawing/2014/main" id="{6577C895-007E-76EC-85B2-106B852A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10743"/>
            <a:ext cx="6050214" cy="61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460B51-D040-0451-600A-311ABF96FBB2}"/>
              </a:ext>
            </a:extLst>
          </p:cNvPr>
          <p:cNvSpPr/>
          <p:nvPr/>
        </p:nvSpPr>
        <p:spPr>
          <a:xfrm>
            <a:off x="2357422" y="1714488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isometricRightUp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ru-RU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2 тур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C43A8-509E-3B5F-672B-6518855B0E88}"/>
              </a:ext>
            </a:extLst>
          </p:cNvPr>
          <p:cNvSpPr txBox="1"/>
          <p:nvPr/>
        </p:nvSpPr>
        <p:spPr>
          <a:xfrm>
            <a:off x="2403604" y="3154673"/>
            <a:ext cx="392909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isometricRightUp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Успехов!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FDE65E-B7B0-96A3-34E8-4EEB7405CBDA}"/>
              </a:ext>
            </a:extLst>
          </p:cNvPr>
          <p:cNvSpPr/>
          <p:nvPr/>
        </p:nvSpPr>
        <p:spPr>
          <a:xfrm>
            <a:off x="127942" y="126690"/>
            <a:ext cx="8888115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и назови правильно.</a:t>
            </a:r>
          </a:p>
        </p:txBody>
      </p:sp>
    </p:spTree>
    <p:extLst>
      <p:ext uri="{BB962C8B-B14F-4D97-AF65-F5344CB8AC3E}">
        <p14:creationId xmlns:p14="http://schemas.microsoft.com/office/powerpoint/2010/main" val="275256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26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Откуда появились 33 богатыря в царстве князя </a:t>
            </a:r>
            <a:r>
              <a:rPr lang="ru-RU" sz="2800" b="1" dirty="0" err="1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Гвидона</a:t>
            </a: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? </a:t>
            </a:r>
            <a:b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ru-RU" sz="2800" b="1" dirty="0"/>
          </a:p>
        </p:txBody>
      </p:sp>
      <p:pic>
        <p:nvPicPr>
          <p:cNvPr id="10242" name="Picture 2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91" y="1412776"/>
            <a:ext cx="5655618" cy="4882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8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Кого убил князь </a:t>
            </a:r>
            <a:r>
              <a:rPr lang="ru-RU" sz="2800" b="1" dirty="0" err="1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Гвидон</a:t>
            </a: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, чтобы спасти царевну Лебедь</a:t>
            </a:r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?</a:t>
            </a:r>
            <a:endParaRPr lang="ru-RU" dirty="0"/>
          </a:p>
        </p:txBody>
      </p:sp>
      <p:pic>
        <p:nvPicPr>
          <p:cNvPr id="9219" name="Picture 3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6" y="1772816"/>
            <a:ext cx="6279388" cy="46874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0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33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Из чего был сделан гроб, в котором семь богатырей похоронили царевну? </a:t>
            </a:r>
            <a:b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ru-RU" sz="2800" b="1" dirty="0"/>
          </a:p>
        </p:txBody>
      </p:sp>
      <p:pic>
        <p:nvPicPr>
          <p:cNvPr id="8194" name="Picture 2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53" y="1459384"/>
            <a:ext cx="6791493" cy="48245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5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Кто помог царю </a:t>
            </a:r>
            <a:r>
              <a:rPr lang="ru-RU" sz="2800" b="1" dirty="0" err="1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Дадону</a:t>
            </a: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 приобрести птицу, предупреждающую об опасности?</a:t>
            </a:r>
            <a:b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ru-RU" sz="2800" b="1" dirty="0"/>
          </a:p>
        </p:txBody>
      </p:sp>
      <p:pic>
        <p:nvPicPr>
          <p:cNvPr id="7171" name="Picture 3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968552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Какой самый первый предмет потребовала старуха у золотой рыбки? </a:t>
            </a:r>
            <a:b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ru-RU" sz="2800" b="1" dirty="0"/>
          </a:p>
        </p:txBody>
      </p:sp>
      <p:pic>
        <p:nvPicPr>
          <p:cNvPr id="6146" name="Picture 2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790437" cy="4968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45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Какое животное в одной из сказок пело песенки и грызло орешки?</a:t>
            </a:r>
            <a:endParaRPr lang="ru-RU" sz="2800" b="1" dirty="0"/>
          </a:p>
        </p:txBody>
      </p:sp>
      <p:pic>
        <p:nvPicPr>
          <p:cNvPr id="5122" name="Picture 2" descr="C:\Users\Лена\Desktop\к викторине\х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07" y="1484784"/>
            <a:ext cx="7008386" cy="4803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У кого спрашивала царица о том, кто на свете всех милее?</a:t>
            </a:r>
          </a:p>
        </p:txBody>
      </p:sp>
      <p:pic>
        <p:nvPicPr>
          <p:cNvPr id="4098" name="Picture 2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452002" cy="43707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26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Bookman Old Style" panose="02050604050505020204" pitchFamily="18" charset="0"/>
              </a:rPr>
              <a:t> </a:t>
            </a:r>
            <a:r>
              <a:rPr lang="ru-RU" sz="2800" b="1" dirty="0">
                <a:latin typeface="Bookman Old Style" panose="02050604050505020204" pitchFamily="18" charset="0"/>
              </a:rPr>
              <a:t>Кого </a:t>
            </a:r>
            <a:r>
              <a:rPr lang="ru-RU" sz="2800" b="1" dirty="0" err="1">
                <a:latin typeface="Bookman Old Style" panose="02050604050505020204" pitchFamily="18" charset="0"/>
              </a:rPr>
              <a:t>Балда</a:t>
            </a:r>
            <a:r>
              <a:rPr lang="ru-RU" sz="2800" b="1" dirty="0">
                <a:latin typeface="Bookman Old Style" panose="02050604050505020204" pitchFamily="18" charset="0"/>
              </a:rPr>
              <a:t> взял к себе в братья, чтобы обмануть чёрта?</a:t>
            </a:r>
          </a:p>
        </p:txBody>
      </p:sp>
      <p:pic>
        <p:nvPicPr>
          <p:cNvPr id="3074" name="Picture 2" descr="C:\Users\Лена\Desktop\к викторине\вопр\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6655"/>
            <a:ext cx="5759926" cy="47226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646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sz="3100" b="1" dirty="0">
                <a:latin typeface="Bookman Old Style" panose="02050604050505020204" pitchFamily="18" charset="0"/>
              </a:rPr>
              <a:t>Какую птицу приобрёл царь </a:t>
            </a:r>
            <a:r>
              <a:rPr lang="ru-RU" sz="3100" b="1" dirty="0" err="1">
                <a:latin typeface="Bookman Old Style" panose="02050604050505020204" pitchFamily="18" charset="0"/>
              </a:rPr>
              <a:t>Дадон</a:t>
            </a:r>
            <a:r>
              <a:rPr lang="ru-RU" sz="3100" b="1" dirty="0">
                <a:latin typeface="Bookman Old Style" panose="02050604050505020204" pitchFamily="18" charset="0"/>
              </a:rPr>
              <a:t>, чтобы спасаться от врага? </a:t>
            </a:r>
            <a:br>
              <a:rPr lang="ru-RU" sz="3100" b="1" dirty="0">
                <a:latin typeface="Bookman Old Style" panose="02050604050505020204" pitchFamily="18" charset="0"/>
              </a:rPr>
            </a:br>
            <a:endParaRPr lang="ru-RU" sz="3100" b="1" dirty="0"/>
          </a:p>
        </p:txBody>
      </p:sp>
      <p:pic>
        <p:nvPicPr>
          <p:cNvPr id="2050" name="Picture 2" descr="C:\Users\Лена\Desktop\к викторине\6_296e9cb2148e317a1d4f278cd32ccf7d_140328868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91349"/>
            <a:ext cx="5256584" cy="45905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2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E656AB-0521-FA20-3E47-3848F900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0AE804-D9A9-FC33-CA0B-19BBAABE2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1" y="177813"/>
            <a:ext cx="3419475" cy="455295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F7BEF8-8B52-4976-A034-A8F58FE26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42081"/>
            <a:ext cx="3419475" cy="382441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B94A63-FB24-5D14-0C72-338E4B5E3F93}"/>
              </a:ext>
            </a:extLst>
          </p:cNvPr>
          <p:cNvSpPr/>
          <p:nvPr/>
        </p:nvSpPr>
        <p:spPr>
          <a:xfrm>
            <a:off x="5148064" y="4496837"/>
            <a:ext cx="3528392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Мать, Надежда Осиповна, приходилась внучкой арапа Петра 1,  впоследствии русскому генералу Ганнибалу.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EBF00B-837C-CA72-EE08-A978ED8057A1}"/>
              </a:ext>
            </a:extLst>
          </p:cNvPr>
          <p:cNvSpPr/>
          <p:nvPr/>
        </p:nvSpPr>
        <p:spPr>
          <a:xfrm>
            <a:off x="341433" y="4877954"/>
            <a:ext cx="3528392" cy="1872208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Отец, Сергей Львович, небогатый помещик, человек образованный, хорошо знал литературу, был знаком со многими русскими писателями и сам немного писал.</a:t>
            </a:r>
          </a:p>
        </p:txBody>
      </p:sp>
      <p:sp>
        <p:nvSpPr>
          <p:cNvPr id="2" name="Стрелка: влево-вправо 1">
            <a:extLst>
              <a:ext uri="{FF2B5EF4-FFF2-40B4-BE49-F238E27FC236}">
                <a16:creationId xmlns:a16="http://schemas.microsoft.com/office/drawing/2014/main" id="{D6D7760A-87EA-33AA-63AD-846C66396976}"/>
              </a:ext>
            </a:extLst>
          </p:cNvPr>
          <p:cNvSpPr/>
          <p:nvPr/>
        </p:nvSpPr>
        <p:spPr>
          <a:xfrm>
            <a:off x="2969349" y="177813"/>
            <a:ext cx="3024733" cy="1656184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532063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17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sz="3600" b="1" dirty="0">
                <a:latin typeface="Bookman Old Style" panose="02050604050505020204" pitchFamily="18" charset="0"/>
              </a:rPr>
              <a:t>Где жили старик со старухой?</a:t>
            </a:r>
            <a:br>
              <a:rPr lang="ru-RU" sz="3600" b="1" dirty="0">
                <a:latin typeface="Bookman Old Style" panose="02050604050505020204" pitchFamily="18" charset="0"/>
              </a:rPr>
            </a:br>
            <a:endParaRPr lang="ru-RU" sz="3600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Лена\Desktop\к викторине\вопр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25" y="1146340"/>
            <a:ext cx="7524654" cy="5184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8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Негде, в тридевятом царстве,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В тридесятом государстве, 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Жил- был славный царь </a:t>
            </a:r>
            <a:r>
              <a:rPr lang="ru-RU" sz="2000" b="1" dirty="0" err="1">
                <a:latin typeface="Bookman Old Style" panose="02050604050505020204" pitchFamily="18" charset="0"/>
              </a:rPr>
              <a:t>Дадон</a:t>
            </a:r>
            <a:r>
              <a:rPr lang="ru-RU" sz="2000" b="1" dirty="0">
                <a:latin typeface="Bookman Old Style" panose="02050604050505020204" pitchFamily="18" charset="0"/>
              </a:rPr>
              <a:t>…</a:t>
            </a:r>
          </a:p>
        </p:txBody>
      </p:sp>
      <p:pic>
        <p:nvPicPr>
          <p:cNvPr id="5123" name="Picture 3" descr="C:\Users\Лена\Desktop\к викторине\р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5663004" cy="4176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8" y="116631"/>
            <a:ext cx="8913628" cy="66431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Bookman Old Style" panose="02050604050505020204" pitchFamily="18" charset="0"/>
              </a:rPr>
              <a:t>«Испугался бесёнок и к деду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Пошёл рассказать про такую победу,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Черти стали в кружок,</a:t>
            </a:r>
            <a:br>
              <a:rPr lang="ru-RU" sz="2000" b="1" dirty="0">
                <a:latin typeface="Bookman Old Style" panose="02050604050505020204" pitchFamily="18" charset="0"/>
              </a:rPr>
            </a:br>
            <a:r>
              <a:rPr lang="ru-RU" sz="2000" b="1" dirty="0">
                <a:latin typeface="Bookman Old Style" panose="02050604050505020204" pitchFamily="18" charset="0"/>
              </a:rPr>
              <a:t>Делать нечего – собрали полный оброк..»</a:t>
            </a:r>
          </a:p>
        </p:txBody>
      </p:sp>
      <p:pic>
        <p:nvPicPr>
          <p:cNvPr id="7171" name="Picture 3" descr="C:\Users\Лена\Desktop\к викторине\nnzTG3_L68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3591"/>
            <a:ext cx="6061778" cy="4750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975ED5-BEC1-DA41-6D69-913F7AAC73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http://man.kr.ua/uploads/posts/2011-12/1324624327_e9a3082a2c32-kopiya.png">
            <a:extLst>
              <a:ext uri="{FF2B5EF4-FFF2-40B4-BE49-F238E27FC236}">
                <a16:creationId xmlns:a16="http://schemas.microsoft.com/office/drawing/2014/main" id="{6577C895-007E-76EC-85B2-106B852A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746"/>
            <a:ext cx="6548364" cy="662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460B51-D040-0451-600A-311ABF96FBB2}"/>
              </a:ext>
            </a:extLst>
          </p:cNvPr>
          <p:cNvSpPr/>
          <p:nvPr/>
        </p:nvSpPr>
        <p:spPr>
          <a:xfrm>
            <a:off x="2357422" y="1714488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isometricRightUp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ru-RU" sz="8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Финал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C43A8-509E-3B5F-672B-6518855B0E88}"/>
              </a:ext>
            </a:extLst>
          </p:cNvPr>
          <p:cNvSpPr txBox="1"/>
          <p:nvPr/>
        </p:nvSpPr>
        <p:spPr>
          <a:xfrm>
            <a:off x="2357422" y="3286124"/>
            <a:ext cx="392909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isometricRightUp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19168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E45A0-5F90-9542-AD5C-48166565F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9B4EC-E389-C348-ADC8-6DE08F7D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349518"/>
            <a:ext cx="6696744" cy="15081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6633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сказка заканчивается словами: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«Сказка ложь, да в ней намёк!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Добрым молодцам урок»? </a:t>
            </a:r>
          </a:p>
        </p:txBody>
      </p:sp>
      <p:pic>
        <p:nvPicPr>
          <p:cNvPr id="6" name="Picture 5" descr="http://onlainfilm.ucoz.ua/_ld/128/12859_Zolotojpetyshok.jpg">
            <a:extLst>
              <a:ext uri="{FF2B5EF4-FFF2-40B4-BE49-F238E27FC236}">
                <a16:creationId xmlns:a16="http://schemas.microsoft.com/office/drawing/2014/main" id="{5C4077FF-1E98-2C3C-0579-6F3110FE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2" y="2177319"/>
            <a:ext cx="3528392" cy="436098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8" descr="pushkin7.jpg">
            <a:extLst>
              <a:ext uri="{FF2B5EF4-FFF2-40B4-BE49-F238E27FC236}">
                <a16:creationId xmlns:a16="http://schemas.microsoft.com/office/drawing/2014/main" id="{5781B159-7593-114F-FFB9-2155F7FE7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77319"/>
            <a:ext cx="3240696" cy="4320927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B5C936-FFB6-4DAF-F11E-8011868F4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82BD6-60CF-A317-007F-ED1526D3E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332656"/>
            <a:ext cx="6984776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6633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сказка Пушкина заканчивается словами: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«Я там был; мёд, пиво пил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И усы лишь обмочил»?</a:t>
            </a:r>
          </a:p>
        </p:txBody>
      </p:sp>
      <p:pic>
        <p:nvPicPr>
          <p:cNvPr id="7" name="Picture 2" descr="http://static.ozone.ru/multimedia/books_covers/1011035973.jpg">
            <a:extLst>
              <a:ext uri="{FF2B5EF4-FFF2-40B4-BE49-F238E27FC236}">
                <a16:creationId xmlns:a16="http://schemas.microsoft.com/office/drawing/2014/main" id="{2267DEBE-3599-CC62-A183-AE8209EF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62117"/>
            <a:ext cx="3600400" cy="4248472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4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D2971B-FEB9-304A-34AD-80A45199D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" y="-4510"/>
            <a:ext cx="913994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0F546-5C08-3E96-EB18-4B0AB9904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32656"/>
            <a:ext cx="5873849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какой сказке: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«Царь с царицею простился,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путь-дорогу снарядился»?</a:t>
            </a:r>
          </a:p>
        </p:txBody>
      </p:sp>
      <p:pic>
        <p:nvPicPr>
          <p:cNvPr id="7" name="Picture 5" descr="http://vashi-skazki.ru/up_images/catalog_imgs/1327314651.jpg">
            <a:extLst>
              <a:ext uri="{FF2B5EF4-FFF2-40B4-BE49-F238E27FC236}">
                <a16:creationId xmlns:a16="http://schemas.microsoft.com/office/drawing/2014/main" id="{E837777C-DE2E-7B0A-147D-60CA8FD6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70485"/>
            <a:ext cx="3647876" cy="4115553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5" y="144016"/>
            <a:ext cx="8938320" cy="65699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latin typeface="Bookman Old Style" panose="02050604050505020204" pitchFamily="18" charset="0"/>
              </a:rPr>
              <a:t>Определите название сказки по картинке?</a:t>
            </a:r>
          </a:p>
        </p:txBody>
      </p:sp>
      <p:pic>
        <p:nvPicPr>
          <p:cNvPr id="3074" name="Picture 2" descr="C:\Users\Лена\Desktop\к викторине\iв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9" y="1223539"/>
            <a:ext cx="2564878" cy="2522273"/>
          </a:xfrm>
          <a:prstGeom prst="ellipse">
            <a:avLst/>
          </a:prstGeom>
          <a:ln w="762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ена\Desktop\к викторине\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94" y="1390533"/>
            <a:ext cx="2724432" cy="2514816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ена\Desktop\к викторине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57" y="2152531"/>
            <a:ext cx="2724432" cy="254519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ена\Desktop\к викторине\NzRdclhNXK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0" y="4163873"/>
            <a:ext cx="2682051" cy="240664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Лена\Desktop\к викторине\Skazki_A_S_Pushkina_v_illyustratsiakh_1985_go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60639"/>
            <a:ext cx="2524712" cy="2372751"/>
          </a:xfrm>
          <a:prstGeom prst="ellipse">
            <a:avLst/>
          </a:prstGeom>
          <a:ln w="762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9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B4CAAACF-E56B-57B1-B270-2A8727795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0" y="3573016"/>
            <a:ext cx="6840760" cy="317640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4.ggpht.com/_FK-i4InUmsmLf2dCslZknV_TUnLwJI5bK_YVifY0mQTrkLmMItx54lY4JdvFSF9aQ=w705">
            <a:extLst>
              <a:ext uri="{FF2B5EF4-FFF2-40B4-BE49-F238E27FC236}">
                <a16:creationId xmlns:a16="http://schemas.microsoft.com/office/drawing/2014/main" id="{5312CDDB-7FF5-EF20-833F-B91AECE0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0" y="203249"/>
            <a:ext cx="6840760" cy="317640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183364F-5089-4133-A00D-E9E957194BD6}"/>
              </a:ext>
            </a:extLst>
          </p:cNvPr>
          <p:cNvSpPr/>
          <p:nvPr/>
        </p:nvSpPr>
        <p:spPr>
          <a:xfrm>
            <a:off x="7452320" y="2204864"/>
            <a:ext cx="1512168" cy="27363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5 отличий»</a:t>
            </a:r>
          </a:p>
        </p:txBody>
      </p:sp>
    </p:spTree>
    <p:extLst>
      <p:ext uri="{BB962C8B-B14F-4D97-AF65-F5344CB8AC3E}">
        <p14:creationId xmlns:p14="http://schemas.microsoft.com/office/powerpoint/2010/main" val="192373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Лена\Desktop\к викторине\л.jpg">
            <a:extLst>
              <a:ext uri="{FF2B5EF4-FFF2-40B4-BE49-F238E27FC236}">
                <a16:creationId xmlns:a16="http://schemas.microsoft.com/office/drawing/2014/main" id="{3A7EFBA7-CBC8-0496-7A25-3EBC805E44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075E9-5A05-A15D-7702-6F207D6A132C}"/>
              </a:ext>
            </a:extLst>
          </p:cNvPr>
          <p:cNvSpPr txBox="1"/>
          <p:nvPr/>
        </p:nvSpPr>
        <p:spPr>
          <a:xfrm>
            <a:off x="251520" y="3315197"/>
            <a:ext cx="8568952" cy="33368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ts val="1680"/>
              </a:lnSpc>
              <a:spcAft>
                <a:spcPts val="800"/>
              </a:spcAft>
            </a:pPr>
            <a:endParaRPr lang="ru-RU" b="1" dirty="0">
              <a:solidFill>
                <a:srgbClr val="211E1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80"/>
              </a:lnSpc>
              <a:spcAft>
                <a:spcPts val="800"/>
              </a:spcAft>
            </a:pPr>
            <a:r>
              <a:rPr lang="ru-RU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февраля 1837 года в 14:45 минут Александр Сергеевич Пушкин умер. Россия лишилась великого поэта.</a:t>
            </a:r>
          </a:p>
          <a:p>
            <a:pPr algn="just">
              <a:lnSpc>
                <a:spcPts val="1680"/>
              </a:lnSpc>
              <a:spcAft>
                <a:spcPts val="800"/>
              </a:spcAft>
            </a:pPr>
            <a:r>
              <a:rPr lang="ru-RU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Пушкин умер, но оставил нам изумительные сказки, много звучных и сильных стихотворений, поэм и повестей. Имя Александра Сергеевича никогда не забудется, он всегда с нами  живой, любимый, наш великий Пушкин.</a:t>
            </a:r>
          </a:p>
          <a:p>
            <a:pPr algn="just">
              <a:lnSpc>
                <a:spcPts val="1680"/>
              </a:lnSpc>
              <a:spcAft>
                <a:spcPts val="800"/>
              </a:spcAft>
            </a:pPr>
            <a:r>
              <a:rPr lang="ru-RU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А.С. Пушкин показал миру, как богат и благозвучен наш народный русский язык.  С Александра Сергеевича Пушкина началась великая русская литература.</a:t>
            </a:r>
          </a:p>
          <a:p>
            <a:pPr algn="just">
              <a:lnSpc>
                <a:spcPts val="1680"/>
              </a:lnSpc>
              <a:spcAft>
                <a:spcPts val="800"/>
              </a:spcAft>
            </a:pPr>
            <a:r>
              <a:rPr lang="ru-RU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стихах Пушкина особое внимание уделяется описанию природы. В этом ему до сих пор нет равных, его слова о родной земле, о деревьях, цветах и море проникают в самое сердце ребенка, пробуждая в нем гордость и любовь к Родине.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3A64FC-718A-D7BF-C5D6-EB58B1DE06C4}"/>
              </a:ext>
            </a:extLst>
          </p:cNvPr>
          <p:cNvSpPr/>
          <p:nvPr/>
        </p:nvSpPr>
        <p:spPr>
          <a:xfrm>
            <a:off x="3778487" y="877360"/>
            <a:ext cx="518457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Заключение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4A0AA2-AB62-AA45-DBBC-9BD3942C8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5604"/>
            <a:ext cx="3924992" cy="291053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38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66B9C0-AB48-99D5-DEAC-7A2A8B91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35378-6806-6840-AACF-720EB7A4E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2457450" cy="293370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CDA3D2-E4EE-10FA-CDBB-B8C917FA2D69}"/>
              </a:ext>
            </a:extLst>
          </p:cNvPr>
          <p:cNvSpPr/>
          <p:nvPr/>
        </p:nvSpPr>
        <p:spPr>
          <a:xfrm>
            <a:off x="3419872" y="332656"/>
            <a:ext cx="3096741" cy="2232248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семье Пушкиных Было трое: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дочь Ольга Сергеевна,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ребенок – Александр Сергеевич и младший – Левушка – любимец семьи.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1722CB-424C-2319-5606-3E1870244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57" y="513755"/>
            <a:ext cx="1882899" cy="2571502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409CD4-5394-056E-0697-AEE36089A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76" y="2765621"/>
            <a:ext cx="2305050" cy="3009900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433683-1CF4-E529-F7B4-BB002D947A84}"/>
              </a:ext>
            </a:extLst>
          </p:cNvPr>
          <p:cNvSpPr/>
          <p:nvPr/>
        </p:nvSpPr>
        <p:spPr>
          <a:xfrm>
            <a:off x="608011" y="3578891"/>
            <a:ext cx="2305050" cy="734516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Сергеевна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8CA5D3-F2B4-969D-ADA1-4505302B148B}"/>
              </a:ext>
            </a:extLst>
          </p:cNvPr>
          <p:cNvSpPr/>
          <p:nvPr/>
        </p:nvSpPr>
        <p:spPr>
          <a:xfrm>
            <a:off x="6582481" y="3613037"/>
            <a:ext cx="2305050" cy="734516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Сергеевич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EC6A42-10F3-0AF5-4795-D80ED32A3EC1}"/>
              </a:ext>
            </a:extLst>
          </p:cNvPr>
          <p:cNvSpPr/>
          <p:nvPr/>
        </p:nvSpPr>
        <p:spPr>
          <a:xfrm>
            <a:off x="3619576" y="5949502"/>
            <a:ext cx="2305050" cy="734516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Сергеевич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59456B5E-8192-D6AB-3E7B-C2A09F8D3D2E}"/>
              </a:ext>
            </a:extLst>
          </p:cNvPr>
          <p:cNvSpPr/>
          <p:nvPr/>
        </p:nvSpPr>
        <p:spPr>
          <a:xfrm>
            <a:off x="467544" y="4725144"/>
            <a:ext cx="2952328" cy="18002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семьи Пушкиных</a:t>
            </a:r>
          </a:p>
        </p:txBody>
      </p:sp>
    </p:spTree>
    <p:extLst>
      <p:ext uri="{BB962C8B-B14F-4D97-AF65-F5344CB8AC3E}">
        <p14:creationId xmlns:p14="http://schemas.microsoft.com/office/powerpoint/2010/main" val="37045383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Лена\Desktop\к викторине\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316835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Bookman Old Style" panose="02050604050505020204" pitchFamily="18" charset="0"/>
              </a:rPr>
              <a:t>Пушкин- это красота!</a:t>
            </a:r>
            <a:br>
              <a:rPr lang="ru-RU" sz="3200" b="1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Пушкин – это доброта!</a:t>
            </a:r>
            <a:br>
              <a:rPr lang="ru-RU" sz="3200" b="1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Чтобы лучше было жить –</a:t>
            </a:r>
            <a:br>
              <a:rPr lang="ru-RU" sz="3200" b="1" dirty="0">
                <a:latin typeface="Bookman Old Style" panose="02050604050505020204" pitchFamily="18" charset="0"/>
              </a:rPr>
            </a:br>
            <a:r>
              <a:rPr lang="ru-RU" sz="3200" b="1" dirty="0">
                <a:latin typeface="Bookman Old Style" panose="02050604050505020204" pitchFamily="18" charset="0"/>
              </a:rPr>
              <a:t>Надо с Пушкиным дружить!</a:t>
            </a:r>
            <a:br>
              <a:rPr lang="ru-RU" sz="3200" b="1" dirty="0">
                <a:latin typeface="Bookman Old Style" panose="02050604050505020204" pitchFamily="18" charset="0"/>
              </a:rPr>
            </a:br>
            <a:endParaRPr lang="ru-RU" sz="3200" b="1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 descr="http://i003.radikal.ru/1003/e1/bc253977444c.jpg">
            <a:extLst>
              <a:ext uri="{FF2B5EF4-FFF2-40B4-BE49-F238E27FC236}">
                <a16:creationId xmlns:a16="http://schemas.microsoft.com/office/drawing/2014/main" id="{FF3C868A-9816-65B3-44E0-38CD58DD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36" y="3915878"/>
            <a:ext cx="3749128" cy="2811846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FF03BE-A33D-3471-886C-17D9C840B5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7" y="98630"/>
            <a:ext cx="2533484" cy="1828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79C886-A14C-2826-0972-4A6F6D3BC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90" y="3915879"/>
            <a:ext cx="4678672" cy="27244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66FB06-E9C2-A38C-99CE-55A17D59FA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41" y="116632"/>
            <a:ext cx="1788647" cy="23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4793C-94F6-6779-6ED4-54DA9649C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1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9F895C-8FAA-9661-4679-C096C0FDC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AD60DD-40A2-F60C-8E58-7E61BAE30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066221" cy="3705622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20F1DF-E1D9-A065-A316-5E72BD0461F3}"/>
              </a:ext>
            </a:extLst>
          </p:cNvPr>
          <p:cNvSpPr/>
          <p:nvPr/>
        </p:nvSpPr>
        <p:spPr>
          <a:xfrm>
            <a:off x="251520" y="4090473"/>
            <a:ext cx="3168352" cy="1008112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Жена А. С Пушкина -  Наталия Николаевна Гончарова – одна из первых красавиц Москвы и Петербурга 19 века.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4B4C99BC-3F28-EEFC-6D1B-0B74F44DA862}"/>
              </a:ext>
            </a:extLst>
          </p:cNvPr>
          <p:cNvSpPr/>
          <p:nvPr/>
        </p:nvSpPr>
        <p:spPr>
          <a:xfrm>
            <a:off x="539552" y="5157192"/>
            <a:ext cx="3096344" cy="151216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браке супружеская пара прожили 6 лет. В семье Пушкиных было четверо детей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98CD12-A7A3-70ED-8A92-62B461DCF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60" y="288177"/>
            <a:ext cx="1703640" cy="233249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FEA2EE-E910-701D-F283-7F9AD09EE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94" y="206660"/>
            <a:ext cx="1600200" cy="2266950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F3527B-16CC-88AD-3E3A-553005EB1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60" y="3491085"/>
            <a:ext cx="1739234" cy="2324100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CB366E-8E06-FE25-2290-103D03190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82" y="3486323"/>
            <a:ext cx="1809750" cy="2333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D04A4FD-37DB-183F-289B-F7B1BDECF782}"/>
              </a:ext>
            </a:extLst>
          </p:cNvPr>
          <p:cNvSpPr/>
          <p:nvPr/>
        </p:nvSpPr>
        <p:spPr>
          <a:xfrm>
            <a:off x="3932584" y="2749502"/>
            <a:ext cx="2160240" cy="607489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дочь – Мария Александровна Пушкина (1832 – 1919)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E8D917-5CAF-047D-6818-EB758701E6A2}"/>
              </a:ext>
            </a:extLst>
          </p:cNvPr>
          <p:cNvSpPr/>
          <p:nvPr/>
        </p:nvSpPr>
        <p:spPr>
          <a:xfrm>
            <a:off x="6545189" y="2713087"/>
            <a:ext cx="2160240" cy="607489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сын – Александр Александрович Пушкин (1833 – 1914)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97A46C7-C1EA-84F5-6585-63BB7CF6C1D9}"/>
              </a:ext>
            </a:extLst>
          </p:cNvPr>
          <p:cNvSpPr/>
          <p:nvPr/>
        </p:nvSpPr>
        <p:spPr>
          <a:xfrm>
            <a:off x="3938233" y="5962334"/>
            <a:ext cx="2160240" cy="607489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сын – Григорий Александрович Пушкин (1835 – 1913)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3674D3-7DF1-CF28-A115-7BC96084762A}"/>
              </a:ext>
            </a:extLst>
          </p:cNvPr>
          <p:cNvSpPr/>
          <p:nvPr/>
        </p:nvSpPr>
        <p:spPr>
          <a:xfrm>
            <a:off x="6638094" y="5985695"/>
            <a:ext cx="2160240" cy="607489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дочь – Наталия Александровна Пушкина (1836 – 1913) </a:t>
            </a:r>
          </a:p>
        </p:txBody>
      </p:sp>
    </p:spTree>
    <p:extLst>
      <p:ext uri="{BB962C8B-B14F-4D97-AF65-F5344CB8AC3E}">
        <p14:creationId xmlns:p14="http://schemas.microsoft.com/office/powerpoint/2010/main" val="68134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881E3-0714-ABED-D641-AC1B3ADDA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FD6075-8E97-5849-19EC-3045E136E199}"/>
              </a:ext>
            </a:extLst>
          </p:cNvPr>
          <p:cNvSpPr/>
          <p:nvPr/>
        </p:nvSpPr>
        <p:spPr>
          <a:xfrm>
            <a:off x="4851508" y="256841"/>
            <a:ext cx="3960440" cy="6278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А. С. Пушкин был маленьким, у него была няня,  Арина Родионовна. Именно она заменила поэту мать, отдала все свое тепло и ласку, научила любит русское, воспитала у молодого Пушкина любовь к замечательному, богатому, образному, прекрасному русскому языку.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она, Арина Родионовна, рассказывала маленькому Саше старинные былины и сказки о богатырях. </a:t>
            </a:r>
            <a:r>
              <a:rPr lang="ru-RU" sz="1800" b="1" dirty="0">
                <a:solidFill>
                  <a:srgbClr val="211E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вечерам она пела им колыбельные песни, днем играла в ладушки, а ещё знала множество забавных историй, считалок, сказок. И вскоре маленький Пушкин тоже повторял их наизусть. А спустя десятилетия вспомнил и сам написал сказки, которые с тех пор знает каждый русский ребенок.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2" descr="https://s3-eu-west-1.amazonaws.com/elitsy/media/cache/ec/e7/ece72beeb0f2c718d2c2f56e20fca0e1.jpg">
            <a:extLst>
              <a:ext uri="{FF2B5EF4-FFF2-40B4-BE49-F238E27FC236}">
                <a16:creationId xmlns:a16="http://schemas.microsoft.com/office/drawing/2014/main" id="{87E9A364-3A5A-4423-779E-87D904550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2125"/>
            <a:ext cx="2371151" cy="297687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0CAF93-587C-3571-7825-96355C9B7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2" y="3625067"/>
            <a:ext cx="4314898" cy="3057897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75663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D1BCC-0554-122A-79EB-2590CAF1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http://konesh.ru/imgs/konkurs-na-luchshego-znatoka-skazok-a-s-pushkina-sentyabre/2575.jpg">
            <a:extLst>
              <a:ext uri="{FF2B5EF4-FFF2-40B4-BE49-F238E27FC236}">
                <a16:creationId xmlns:a16="http://schemas.microsoft.com/office/drawing/2014/main" id="{77D22C9B-CC8F-17DD-A987-23B5CF5A86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89" y="1248891"/>
            <a:ext cx="3259262" cy="436021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6" name="Picture 2" descr="http://static.diary.ru/userdir/1/1/2/1/1121602/71554675.jpg">
            <a:extLst>
              <a:ext uri="{FF2B5EF4-FFF2-40B4-BE49-F238E27FC236}">
                <a16:creationId xmlns:a16="http://schemas.microsoft.com/office/drawing/2014/main" id="{B8300EEF-1912-2628-AB1D-3FB15DE7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1695" y="1305277"/>
            <a:ext cx="2950822" cy="438033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6CE6A9-8366-4629-59A5-B58986AD9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70" y="5831607"/>
            <a:ext cx="3456384" cy="850106"/>
          </a:xfr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золотом петушке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F766E36-4B46-9736-6F27-533954C60923}"/>
              </a:ext>
            </a:extLst>
          </p:cNvPr>
          <p:cNvSpPr txBox="1">
            <a:spLocks/>
          </p:cNvSpPr>
          <p:nvPr/>
        </p:nvSpPr>
        <p:spPr>
          <a:xfrm>
            <a:off x="5412347" y="5846751"/>
            <a:ext cx="3249518" cy="850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мертвой царевне и о семи богатырях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82A91CDD-DA11-568D-D81D-DBB55D6B2495}"/>
              </a:ext>
            </a:extLst>
          </p:cNvPr>
          <p:cNvSpPr/>
          <p:nvPr/>
        </p:nvSpPr>
        <p:spPr>
          <a:xfrm>
            <a:off x="1403785" y="365456"/>
            <a:ext cx="5974699" cy="1479368"/>
          </a:xfrm>
          <a:prstGeom prst="downArrow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обзор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дорогам сказок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А.Пушкина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9378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801</TotalTime>
  <Words>1627</Words>
  <Application>Microsoft Office PowerPoint</Application>
  <PresentationFormat>Экран (4:3)</PresentationFormat>
  <Paragraphs>210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Arial</vt:lpstr>
      <vt:lpstr>Bookman Old Style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Сказка о золотом петушке</vt:lpstr>
      <vt:lpstr>Сказка о царе Салтане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Какой герой не встречается в сказках  А. С. Пушкина?</vt:lpstr>
      <vt:lpstr>Презентация PowerPoint</vt:lpstr>
      <vt:lpstr>За морем царевна есть, Что не можно глаз отвесть: Днём свет божий затмевает, Ночью землю освещает, Месяц под косой блестит, А во лбу звезда горит. </vt:lpstr>
      <vt:lpstr>Хочу быть владычицей морскою.  Чтобы жить мне в окияне море,  Чтоб служила мне рыбка </vt:lpstr>
      <vt:lpstr>«Свет мой, зеркальце! Скажи? Да всю правду доложи: Я ль на свете всех милее, Всех румяней и белее?»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Откуда появились 33 богатыря в царстве князя Гвидона?  </vt:lpstr>
      <vt:lpstr>Кого убил князь Гвидон, чтобы спасти царевну Лебедь?</vt:lpstr>
      <vt:lpstr>Из чего был сделан гроб, в котором семь богатырей похоронили царевну?  </vt:lpstr>
      <vt:lpstr>Кто помог царю Дадону приобрести птицу, предупреждающую об опасности? </vt:lpstr>
      <vt:lpstr>Какой самый первый предмет потребовала старуха у золотой рыбки?  </vt:lpstr>
      <vt:lpstr>Какое животное в одной из сказок пело песенки и грызло орешки?</vt:lpstr>
      <vt:lpstr>У кого спрашивала царица о том, кто на свете всех милее?</vt:lpstr>
      <vt:lpstr> Кого Балда взял к себе в братья, чтобы обмануть чёрта?</vt:lpstr>
      <vt:lpstr> Какую птицу приобрёл царь Дадон, чтобы спасаться от врага?  </vt:lpstr>
      <vt:lpstr> Где жили старик со старухой? </vt:lpstr>
      <vt:lpstr>Негде, в тридевятом царстве,  В тридесятом государстве,  Жил- был славный царь Дадон…</vt:lpstr>
      <vt:lpstr>«Испугался бесёнок и к деду Пошёл рассказать про такую победу, Черти стали в кружок, Делать нечего – собрали полный оброк..»</vt:lpstr>
      <vt:lpstr>Презентация PowerPoint</vt:lpstr>
      <vt:lpstr>Презентация PowerPoint</vt:lpstr>
      <vt:lpstr>Презентация PowerPoint</vt:lpstr>
      <vt:lpstr>Презентация PowerPoint</vt:lpstr>
      <vt:lpstr>Определите название сказки по картинке?</vt:lpstr>
      <vt:lpstr>Презентация PowerPoint</vt:lpstr>
      <vt:lpstr>Презентация PowerPoint</vt:lpstr>
      <vt:lpstr>Пушкин- это красота! Пушкин – это доброта! Чтобы лучше было жить – Надо с Пушкиным дружить!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Лена</dc:creator>
  <cp:lastModifiedBy>Myhome</cp:lastModifiedBy>
  <cp:revision>39</cp:revision>
  <dcterms:created xsi:type="dcterms:W3CDTF">2017-11-04T14:15:11Z</dcterms:created>
  <dcterms:modified xsi:type="dcterms:W3CDTF">2023-02-07T05:55:17Z</dcterms:modified>
</cp:coreProperties>
</file>