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6" r:id="rId5"/>
    <p:sldId id="259" r:id="rId6"/>
    <p:sldId id="268" r:id="rId7"/>
    <p:sldId id="262" r:id="rId8"/>
    <p:sldId id="263" r:id="rId9"/>
    <p:sldId id="269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EB850E-10B2-6677-1586-741F6220C4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8818B3-4906-D062-29C4-25FF55D3D6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C0CD6B-08E7-218D-48AA-B4F6DEFE2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7AF13-9775-41E9-91F3-F4B20A980405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7C03CD-609B-D784-10DD-16F2A0B8E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5223F6-725E-3C51-6915-AA3E45796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5719D-5A83-4B25-9B63-CBC2F757E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648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F5C5B1-4438-1567-23F5-C27BC32F9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328F6DC-15ED-2C15-F907-460D8FC1FA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6F4D08-F485-14E7-DE40-29554997A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7AF13-9775-41E9-91F3-F4B20A980405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775ADA-DB1D-E5D5-21F6-4051C0899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8C38B6-5132-5FA6-4D68-221077C9F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5719D-5A83-4B25-9B63-CBC2F757E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351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7A3390C-CAF9-029F-CC1A-3ADC8F8B66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CD3CCF-7C3F-3587-1CB4-AD3B601E9F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C4A71B-FD5B-F805-B0E5-89AE4AC65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7AF13-9775-41E9-91F3-F4B20A980405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C5496D-80B1-A4A5-D278-A7E79DBEC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B1EE26-AEA3-368C-D98E-B84629653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5719D-5A83-4B25-9B63-CBC2F757E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269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077858-1E28-DB39-EB2F-1D9596809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529C96-3F70-8B11-BF7F-0B12F78A8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615838-DD6C-E860-FCB1-8EAB764C4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7AF13-9775-41E9-91F3-F4B20A980405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09B931-0C3A-6EC0-EF58-8F48543F0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98ED16-D4F8-208E-7F1E-350A52270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5719D-5A83-4B25-9B63-CBC2F757E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150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B74DA1-71F3-45BF-21E4-B5FA4537F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6A9252-ACFD-888D-2329-47A3FDAEC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89FBBF-0BE1-72E7-DAEC-F1C815DFD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7AF13-9775-41E9-91F3-F4B20A980405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1DE42C-4F0E-565A-1A4C-20344C4C6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EDB169-A727-88BB-FCC5-59350EBAF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5719D-5A83-4B25-9B63-CBC2F757E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418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17D7FE-F0EE-6C82-897E-0DBCDD963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B8146F-E305-AF94-08E5-FA313949C3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3E04E72-F7F0-3A20-9344-21399A82E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AC2EB1-C000-8B91-995B-35C19FE84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7AF13-9775-41E9-91F3-F4B20A980405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9959D5-A304-599D-D925-5FA6A2320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DDB367-2AF8-A138-A01F-7563F0D25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5719D-5A83-4B25-9B63-CBC2F757E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960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54CF01-457A-5A62-5BAC-CF61F9D95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157354-3744-0237-A5E8-E74CA38CF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AC9A79D-B419-FD33-5DEF-CC90D2565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2900147-B9EB-26AB-3A80-77642805F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1A485BE-60B7-7E9B-1D01-E6A0C6D60E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07817A1-D4B5-DA2A-E0EC-42F630343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7AF13-9775-41E9-91F3-F4B20A980405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9078496-0F30-F98A-D469-2933AC1E5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F3D84ED-B9F7-E825-9C33-701920E7B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5719D-5A83-4B25-9B63-CBC2F757E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752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65EDDA-150B-74B4-6F71-E022AB3EF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4F45CB6-D0AB-6502-73E0-79886365C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7AF13-9775-41E9-91F3-F4B20A980405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7667C61-518F-70E4-CF07-256849375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0FF5485-4138-3A60-A5D6-DFD721DCC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5719D-5A83-4B25-9B63-CBC2F757E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274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C6A1DC0-C3AF-189C-90E5-92914FDE5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7AF13-9775-41E9-91F3-F4B20A980405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324A693-6280-A320-ACC9-51AB07E7E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A20EAB3-FB90-C907-6A36-9959440C1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5719D-5A83-4B25-9B63-CBC2F757E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852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639C94-6A1D-F97B-ACF4-A39554D58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0425F2-0CEF-16C3-C46C-A75BDFBC6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97EE32E-E9BC-237F-B4B7-43697BC710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77AA3D-2C57-B1D8-7A9D-9A9E9C141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7AF13-9775-41E9-91F3-F4B20A980405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C956BE-1C7E-821D-9903-C1B8AA64C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3C58EB-6184-E339-66B4-A3B9B41A2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5719D-5A83-4B25-9B63-CBC2F757E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006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3289F1-E257-E417-0242-78ED0E495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33B12F0-F046-F628-4621-68AEDA3D9E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692BCBB-EE72-2821-4C12-690720BA97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AA1735-0437-FB6D-5D91-3A751B8B0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7AF13-9775-41E9-91F3-F4B20A980405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803346-9529-F5C4-F2B4-A66AB2E27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71D518-3DC8-4043-CF12-F27BBCD43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5719D-5A83-4B25-9B63-CBC2F757E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655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411DE-39F4-E219-91F1-5AA5E2FE0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A62CC8-6B97-F0B0-0264-5E321051C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5BD2C1-6669-11E1-91D0-327F2FE587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7AF13-9775-41E9-91F3-F4B20A980405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F68439-A53A-4DA9-D17D-E2E311771D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190B52-0672-7A2A-21D4-2CB003017A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5719D-5A83-4B25-9B63-CBC2F757E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94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A09EA8-9D5E-34F8-B4E4-759A8E5BA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1" y="348342"/>
            <a:ext cx="12070080" cy="6261463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79F9B298-9EAD-7FDF-9A87-15AD4F5F7271}"/>
              </a:ext>
            </a:extLst>
          </p:cNvPr>
          <p:cNvSpPr/>
          <p:nvPr/>
        </p:nvSpPr>
        <p:spPr>
          <a:xfrm>
            <a:off x="1976847" y="2072640"/>
            <a:ext cx="8560524" cy="3126377"/>
          </a:xfrm>
          <a:prstGeom prst="ellipse">
            <a:avLst/>
          </a:prstGeom>
          <a:solidFill>
            <a:srgbClr val="FFFF00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Районная выставка «Площадка успешности -2023»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804E3ED-B0A7-0CDF-3EA6-A93581808E73}"/>
              </a:ext>
            </a:extLst>
          </p:cNvPr>
          <p:cNvSpPr/>
          <p:nvPr/>
        </p:nvSpPr>
        <p:spPr>
          <a:xfrm>
            <a:off x="1889760" y="174171"/>
            <a:ext cx="10171611" cy="818606"/>
          </a:xfrm>
          <a:prstGeom prst="rect">
            <a:avLst/>
          </a:prstGeom>
          <a:solidFill>
            <a:srgbClr val="FFFF00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Муниципальное казенное дошкольное образовательное учреждение </a:t>
            </a:r>
          </a:p>
          <a:p>
            <a:pPr algn="ctr"/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детский сад № 3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96DCD26-404D-959A-A937-03CAFFFD5B3F}"/>
              </a:ext>
            </a:extLst>
          </p:cNvPr>
          <p:cNvSpPr/>
          <p:nvPr/>
        </p:nvSpPr>
        <p:spPr>
          <a:xfrm>
            <a:off x="8778240" y="5795555"/>
            <a:ext cx="3283131" cy="779416"/>
          </a:xfrm>
          <a:prstGeom prst="rect">
            <a:avLst/>
          </a:prstGeom>
          <a:solidFill>
            <a:srgbClr val="FFFF00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Подготовила: воспитатель </a:t>
            </a:r>
          </a:p>
          <a:p>
            <a:pPr algn="ctr"/>
            <a:r>
              <a:rPr lang="ru-RU" sz="1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1 </a:t>
            </a:r>
            <a:r>
              <a:rPr lang="ru-RU" sz="1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кв.категории</a:t>
            </a:r>
            <a:r>
              <a:rPr lang="ru-RU" sz="1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 Логачева Н.В.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0453BE6-3E36-E251-BB89-3ACA2115407C}"/>
              </a:ext>
            </a:extLst>
          </p:cNvPr>
          <p:cNvSpPr/>
          <p:nvPr/>
        </p:nvSpPr>
        <p:spPr>
          <a:xfrm>
            <a:off x="211182" y="69668"/>
            <a:ext cx="1358538" cy="1698172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8F7E895-DB1B-1319-2F9F-65FBBD5658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51" y="348342"/>
            <a:ext cx="10668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61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0A3BAB-59AF-B9DC-CAA1-BB5221094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3EAC5E4-4DE8-7160-0DD8-C7A023199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9" y="5142139"/>
            <a:ext cx="11553543" cy="171586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9B353C-2D37-5A46-8F66-36CA68F410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257" y="2037517"/>
            <a:ext cx="5921829" cy="292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920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0C6193A-C40A-C154-B8C0-A6BBFBAFB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6" y="121919"/>
            <a:ext cx="11843657" cy="647917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C4408C3-4436-CAAA-84E0-7E4D10D71A4B}"/>
              </a:ext>
            </a:extLst>
          </p:cNvPr>
          <p:cNvSpPr/>
          <p:nvPr/>
        </p:nvSpPr>
        <p:spPr>
          <a:xfrm>
            <a:off x="4153988" y="100151"/>
            <a:ext cx="7654835" cy="1617620"/>
          </a:xfrm>
          <a:prstGeom prst="rect">
            <a:avLst/>
          </a:prstGeom>
          <a:solidFill>
            <a:srgbClr val="FFFF00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Дидактические, развивающие, интеллектуальные, вариативные игры </a:t>
            </a:r>
          </a:p>
          <a:p>
            <a:pPr algn="ctr"/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«Поле чудес», «Что, где, когда?»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EA6EFA2-F9AE-D614-A197-E9283F341A38}"/>
              </a:ext>
            </a:extLst>
          </p:cNvPr>
          <p:cNvSpPr/>
          <p:nvPr/>
        </p:nvSpPr>
        <p:spPr>
          <a:xfrm>
            <a:off x="3709851" y="3561804"/>
            <a:ext cx="8098972" cy="3039291"/>
          </a:xfrm>
          <a:prstGeom prst="rect">
            <a:avLst/>
          </a:prstGeom>
          <a:solidFill>
            <a:schemeClr val="bg2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lvl="0" indent="-342900" algn="just">
              <a:buFont typeface="Wingdings" panose="05000000000000000000" pitchFamily="2" charset="2"/>
              <a:buChar char=""/>
            </a:pP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качества патриотического воспитания через</a:t>
            </a:r>
          </a:p>
          <a:p>
            <a:pPr lvl="0"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игровую</a:t>
            </a: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деятельность;</a:t>
            </a:r>
          </a:p>
          <a:p>
            <a:pPr lvl="0" indent="-342900" algn="just">
              <a:buFont typeface="Wingdings" panose="05000000000000000000" pitchFamily="2" charset="2"/>
              <a:buChar char="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закрепление знаний о государственных символах</a:t>
            </a:r>
          </a:p>
          <a:p>
            <a:pPr lvl="0"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города (о флаге, гербе), о достопримечательностях</a:t>
            </a:r>
          </a:p>
          <a:p>
            <a:pPr lvl="0"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города Узловая и ее памятных местах;</a:t>
            </a: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 indent="-342900" algn="just">
              <a:buFont typeface="Wingdings" panose="05000000000000000000" pitchFamily="2" charset="2"/>
              <a:buChar char=""/>
            </a:pP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детей грамоте, счету; </a:t>
            </a:r>
          </a:p>
          <a:p>
            <a:pPr lvl="0" indent="-342900" algn="just">
              <a:buFont typeface="Wingdings" panose="05000000000000000000" pitchFamily="2" charset="2"/>
              <a:buChar char=""/>
            </a:pP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речи, внимания, памяти, мышления;</a:t>
            </a:r>
          </a:p>
          <a:p>
            <a:pPr lvl="0" indent="-342900" algn="just">
              <a:buFont typeface="Wingdings" panose="05000000000000000000" pitchFamily="2" charset="2"/>
              <a:buChar char=""/>
            </a:pP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воспитание любви к своей малой Родине, 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бережного отношения к своему</a:t>
            </a:r>
          </a:p>
          <a:p>
            <a:pPr lvl="0"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городу, природе, архитектурным памятникам.</a:t>
            </a:r>
            <a:endParaRPr lang="ru-RU" sz="1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EC67378-3D8B-8671-34AB-1DEA8D4D06FE}"/>
              </a:ext>
            </a:extLst>
          </p:cNvPr>
          <p:cNvSpPr/>
          <p:nvPr/>
        </p:nvSpPr>
        <p:spPr>
          <a:xfrm>
            <a:off x="4685211" y="2529841"/>
            <a:ext cx="7027816" cy="766354"/>
          </a:xfrm>
          <a:prstGeom prst="rect">
            <a:avLst/>
          </a:prstGeom>
          <a:solidFill>
            <a:srgbClr val="FFFF00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игр «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Мой любимый </a:t>
            </a:r>
            <a:r>
              <a:rPr lang="ru-RU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 Узловая»,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посвящена 150-летию юбилея города Узловая.</a:t>
            </a:r>
            <a:endParaRPr lang="ru-RU" sz="2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9EBA4C5B-148A-7087-BF65-78C8C2D8DE17}"/>
              </a:ext>
            </a:extLst>
          </p:cNvPr>
          <p:cNvSpPr/>
          <p:nvPr/>
        </p:nvSpPr>
        <p:spPr>
          <a:xfrm>
            <a:off x="6640285" y="1739539"/>
            <a:ext cx="2682240" cy="724987"/>
          </a:xfrm>
          <a:prstGeom prst="downArrow">
            <a:avLst/>
          </a:prstGeom>
          <a:solidFill>
            <a:schemeClr val="accent2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499E63-578A-2AB7-3A38-8F4C387D57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388" y="3792330"/>
            <a:ext cx="2072639" cy="175310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FD18E60-0D85-1451-A9D5-DD7E514889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23854" y="964481"/>
            <a:ext cx="1881059" cy="177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521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11DAFBC-0B11-B4D4-BD4C-C1659ECFEB21}"/>
              </a:ext>
            </a:extLst>
          </p:cNvPr>
          <p:cNvSpPr/>
          <p:nvPr/>
        </p:nvSpPr>
        <p:spPr>
          <a:xfrm>
            <a:off x="8543110" y="182881"/>
            <a:ext cx="3566514" cy="59653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Авторское д</a:t>
            </a: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идактическое пособие </a:t>
            </a: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вращающийся круг с намеченными секторами </a:t>
            </a:r>
          </a:p>
          <a:p>
            <a:pPr algn="just"/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двумя стрелками. 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помощью этого пособия можно организовывать  интересные, познавательные игры по типу «Поле чудес» и «Что, где, когда?». </a:t>
            </a:r>
          </a:p>
          <a:p>
            <a:pPr algn="just"/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Центральная стрелка в середине круга указывает на сектор с конвертами, в которых содержатся задания – вопросы для команды игроков «Где, что, когда?». </a:t>
            </a:r>
          </a:p>
          <a:p>
            <a:pPr algn="just"/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Боковая стрелка предназначена для игры «Поле чудес», она указывает на количество заработанных баллов.</a:t>
            </a:r>
          </a:p>
          <a:p>
            <a:pPr algn="just"/>
            <a:endParaRPr lang="ru-RU" sz="1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4255E14A-F396-5BC2-AD9D-CED7ED207579}"/>
              </a:ext>
            </a:extLst>
          </p:cNvPr>
          <p:cNvSpPr/>
          <p:nvPr/>
        </p:nvSpPr>
        <p:spPr>
          <a:xfrm>
            <a:off x="5862179" y="1952970"/>
            <a:ext cx="2674228" cy="1802674"/>
          </a:xfrm>
          <a:prstGeom prst="rightArrow">
            <a:avLst/>
          </a:prstGeom>
          <a:solidFill>
            <a:srgbClr val="FF0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Ученая Сова">
            <a:extLst>
              <a:ext uri="{FF2B5EF4-FFF2-40B4-BE49-F238E27FC236}">
                <a16:creationId xmlns:a16="http://schemas.microsoft.com/office/drawing/2014/main" id="{525E76D7-71B9-0328-96D1-F2DA57DFE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70677" y="3929816"/>
            <a:ext cx="3250810" cy="262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BE89F1-4BA6-A400-1D30-3A348B9C28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65" y="182880"/>
            <a:ext cx="5523034" cy="6548846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75473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5B8688-9C51-01B9-D3FA-9BFCE812B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18" y="446552"/>
            <a:ext cx="7991103" cy="5170714"/>
          </a:xfrm>
          <a:prstGeom prst="rect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198DA8E-FC70-CD55-27FA-5EBB2F3E82DF}"/>
              </a:ext>
            </a:extLst>
          </p:cNvPr>
          <p:cNvSpPr/>
          <p:nvPr/>
        </p:nvSpPr>
        <p:spPr>
          <a:xfrm>
            <a:off x="8754917" y="235131"/>
            <a:ext cx="3149699" cy="62527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Мною разработаны сценарии игр «Поле чудес» и «Что, где, когда?» на тему «Мой любимый город Узловая». Вопросы и задания игр помогут детям закрепить свои знания о  малой Родине – городе Узловая, о достопримечательностях города  и о его памятных местах.</a:t>
            </a:r>
          </a:p>
          <a:p>
            <a:pPr algn="just"/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Тематика игр </a:t>
            </a:r>
            <a:r>
              <a:rPr 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может быть самой разной: это и природа родного края, народные промыслы, спорт и здоровье, животный и растительный мир и т.д.</a:t>
            </a:r>
          </a:p>
          <a:p>
            <a:pPr algn="just"/>
            <a:endParaRPr lang="ru-RU" sz="16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игре могут </a:t>
            </a:r>
            <a:r>
              <a:rPr lang="ru-RU" sz="1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принимать участие </a:t>
            </a:r>
            <a:r>
              <a:rPr 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старшего дошкольного возраста, а также </a:t>
            </a:r>
            <a:r>
              <a:rPr lang="ru-RU" sz="1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совместно со взрослыми</a:t>
            </a:r>
            <a:r>
              <a:rPr 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(педагогами ДОУ, родителями).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2F8B35D-7B37-C6B2-8646-016C2124CA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544047" y="4403319"/>
            <a:ext cx="4425415" cy="2186893"/>
          </a:xfrm>
          <a:prstGeom prst="rect">
            <a:avLst/>
          </a:prstGeom>
        </p:spPr>
      </p:pic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812AC996-6D5D-2721-DE9C-AA258CAFFD88}"/>
              </a:ext>
            </a:extLst>
          </p:cNvPr>
          <p:cNvSpPr/>
          <p:nvPr/>
        </p:nvSpPr>
        <p:spPr>
          <a:xfrm>
            <a:off x="7586285" y="3031909"/>
            <a:ext cx="1075154" cy="1802674"/>
          </a:xfrm>
          <a:prstGeom prst="rightArrow">
            <a:avLst/>
          </a:prstGeom>
          <a:solidFill>
            <a:srgbClr val="FF0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201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05513F-B12F-9E6B-8EB6-93A574F68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1" y="294527"/>
            <a:ext cx="3853014" cy="629920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CE0893E-4B02-E4E4-C031-6A184FD1F7F4}"/>
              </a:ext>
            </a:extLst>
          </p:cNvPr>
          <p:cNvSpPr/>
          <p:nvPr/>
        </p:nvSpPr>
        <p:spPr>
          <a:xfrm>
            <a:off x="2104986" y="1984466"/>
            <a:ext cx="2264230" cy="1636095"/>
          </a:xfrm>
          <a:prstGeom prst="rect">
            <a:avLst/>
          </a:prstGeom>
          <a:solidFill>
            <a:srgbClr val="FFC000"/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и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оборудование: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91239C3-6362-DA4C-6D4D-AA9DA4483F45}"/>
              </a:ext>
            </a:extLst>
          </p:cNvPr>
          <p:cNvSpPr/>
          <p:nvPr/>
        </p:nvSpPr>
        <p:spPr>
          <a:xfrm>
            <a:off x="2586446" y="1145505"/>
            <a:ext cx="5451565" cy="5739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Вращающийся круг, с намеченными секторами, 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стрелками (центральной и боковой)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D74D7F4-8C7C-B9E7-CFC5-3E6EE24E5C4A}"/>
              </a:ext>
            </a:extLst>
          </p:cNvPr>
          <p:cNvSpPr/>
          <p:nvPr/>
        </p:nvSpPr>
        <p:spPr>
          <a:xfrm>
            <a:off x="4284618" y="339810"/>
            <a:ext cx="3663334" cy="5050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Разработанные сценарии игр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2AEB050-3926-B639-92F0-7F3DCD1978DF}"/>
              </a:ext>
            </a:extLst>
          </p:cNvPr>
          <p:cNvSpPr/>
          <p:nvPr/>
        </p:nvSpPr>
        <p:spPr>
          <a:xfrm>
            <a:off x="2486298" y="3909045"/>
            <a:ext cx="2355668" cy="5050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Черный ящик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4BFA3D3-3A5B-9B45-C57F-4E59F35DBA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058" y="2401716"/>
            <a:ext cx="3148918" cy="2153677"/>
          </a:xfrm>
          <a:prstGeom prst="rect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3A4FD26-DA57-19AD-97C2-E2D63AD975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007" y="2338027"/>
            <a:ext cx="2276348" cy="2253303"/>
          </a:xfrm>
          <a:prstGeom prst="rect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454940F-ED5F-A6EF-BD4C-4858E7A63D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262" y="5024136"/>
            <a:ext cx="5585237" cy="1665449"/>
          </a:xfrm>
          <a:prstGeom prst="rect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00899C5-C526-5DF4-26C9-D565A37BCCC9}"/>
              </a:ext>
            </a:extLst>
          </p:cNvPr>
          <p:cNvSpPr/>
          <p:nvPr/>
        </p:nvSpPr>
        <p:spPr>
          <a:xfrm>
            <a:off x="1942011" y="5477879"/>
            <a:ext cx="2581979" cy="6022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Табло для карточек с буквами, цифрами </a:t>
            </a:r>
          </a:p>
        </p:txBody>
      </p: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3DB191DB-8880-24D1-1A24-76F6D2737AB7}"/>
              </a:ext>
            </a:extLst>
          </p:cNvPr>
          <p:cNvCxnSpPr>
            <a:cxnSpLocks/>
          </p:cNvCxnSpPr>
          <p:nvPr/>
        </p:nvCxnSpPr>
        <p:spPr>
          <a:xfrm>
            <a:off x="8038011" y="592359"/>
            <a:ext cx="844732" cy="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516DF7FD-3BEC-94FE-A054-44A6187F340E}"/>
              </a:ext>
            </a:extLst>
          </p:cNvPr>
          <p:cNvCxnSpPr>
            <a:cxnSpLocks/>
          </p:cNvCxnSpPr>
          <p:nvPr/>
        </p:nvCxnSpPr>
        <p:spPr>
          <a:xfrm flipV="1">
            <a:off x="3466011" y="5207726"/>
            <a:ext cx="1375955" cy="191588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B231551C-3465-D30D-DBAF-7F54807C42C2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8038011" y="1432469"/>
            <a:ext cx="844732" cy="905558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0BA4DA55-5CDE-6A04-989D-296C003E94E2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4841966" y="4161594"/>
            <a:ext cx="1027611" cy="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1CAFA4C-2BCA-927C-B964-932BFC08CE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067" y="168415"/>
            <a:ext cx="3012177" cy="210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88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47F14E1-5894-8D4F-48E6-CC8D929E9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1" y="294527"/>
            <a:ext cx="3853014" cy="629920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EE170E1-2E16-75F0-28B7-B003861CAD31}"/>
              </a:ext>
            </a:extLst>
          </p:cNvPr>
          <p:cNvSpPr/>
          <p:nvPr/>
        </p:nvSpPr>
        <p:spPr>
          <a:xfrm>
            <a:off x="2131112" y="2001883"/>
            <a:ext cx="2264230" cy="1636095"/>
          </a:xfrm>
          <a:prstGeom prst="rect">
            <a:avLst/>
          </a:prstGeom>
          <a:solidFill>
            <a:srgbClr val="FFC000"/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и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оборудование: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D27D066-93D6-C8DE-2C07-B9098AA4AA21}"/>
              </a:ext>
            </a:extLst>
          </p:cNvPr>
          <p:cNvSpPr/>
          <p:nvPr/>
        </p:nvSpPr>
        <p:spPr>
          <a:xfrm>
            <a:off x="2586446" y="485398"/>
            <a:ext cx="2806777" cy="5050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Конверты с заданиями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FF89F63-8483-F81B-3DD6-B4B3E53840E9}"/>
              </a:ext>
            </a:extLst>
          </p:cNvPr>
          <p:cNvSpPr/>
          <p:nvPr/>
        </p:nvSpPr>
        <p:spPr>
          <a:xfrm>
            <a:off x="4073496" y="1337747"/>
            <a:ext cx="4029126" cy="5050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Шкатулка с набором цифр, букв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68809B3-EF08-8172-E841-DA03288B754A}"/>
              </a:ext>
            </a:extLst>
          </p:cNvPr>
          <p:cNvSpPr/>
          <p:nvPr/>
        </p:nvSpPr>
        <p:spPr>
          <a:xfrm>
            <a:off x="4618436" y="2224089"/>
            <a:ext cx="2803036" cy="6206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Две коробочки (шкатулки)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9FCA309-99AD-420D-B3C8-E0F1FD6121D0}"/>
              </a:ext>
            </a:extLst>
          </p:cNvPr>
          <p:cNvSpPr/>
          <p:nvPr/>
        </p:nvSpPr>
        <p:spPr>
          <a:xfrm>
            <a:off x="2122398" y="4785860"/>
            <a:ext cx="3195417" cy="5050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Песочные часы в 1 минуту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62B1DDB-8DA0-2052-4134-FDA3452F40E1}"/>
              </a:ext>
            </a:extLst>
          </p:cNvPr>
          <p:cNvSpPr/>
          <p:nvPr/>
        </p:nvSpPr>
        <p:spPr>
          <a:xfrm>
            <a:off x="2131112" y="5804893"/>
            <a:ext cx="2730817" cy="5050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Призы и сувениры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0E79E9A-88E2-F1B4-15E1-C24ABC14B3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061" y="125900"/>
            <a:ext cx="2663080" cy="1934578"/>
          </a:xfrm>
          <a:prstGeom prst="rect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8F160A0-79BE-DF31-58AF-2B0CBDEDFD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351" y="4669896"/>
            <a:ext cx="3076988" cy="2062204"/>
          </a:xfrm>
          <a:prstGeom prst="rect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7A003C0-4033-D4F0-5253-2BD46B9BF7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801" y="4875987"/>
            <a:ext cx="1159564" cy="1678146"/>
          </a:xfrm>
          <a:prstGeom prst="rect">
            <a:avLst/>
          </a:prstGeom>
        </p:spPr>
      </p:pic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EA169268-7715-BE60-DE52-44132BBFE1B9}"/>
              </a:ext>
            </a:extLst>
          </p:cNvPr>
          <p:cNvCxnSpPr>
            <a:cxnSpLocks/>
          </p:cNvCxnSpPr>
          <p:nvPr/>
        </p:nvCxnSpPr>
        <p:spPr>
          <a:xfrm>
            <a:off x="5460816" y="625914"/>
            <a:ext cx="3491595" cy="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8D3EDCEB-3374-186A-AB72-685B4ABFACD1}"/>
              </a:ext>
            </a:extLst>
          </p:cNvPr>
          <p:cNvCxnSpPr>
            <a:cxnSpLocks/>
          </p:cNvCxnSpPr>
          <p:nvPr/>
        </p:nvCxnSpPr>
        <p:spPr>
          <a:xfrm>
            <a:off x="7510716" y="1852090"/>
            <a:ext cx="1929375" cy="1082699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98E64786-2E1A-85C6-4D7E-F9163329B913}"/>
              </a:ext>
            </a:extLst>
          </p:cNvPr>
          <p:cNvCxnSpPr>
            <a:cxnSpLocks/>
          </p:cNvCxnSpPr>
          <p:nvPr/>
        </p:nvCxnSpPr>
        <p:spPr>
          <a:xfrm>
            <a:off x="7436311" y="2420883"/>
            <a:ext cx="941534" cy="546895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931EBBEF-5632-29E1-DEA0-DB95043B3ADE}"/>
              </a:ext>
            </a:extLst>
          </p:cNvPr>
          <p:cNvCxnSpPr>
            <a:cxnSpLocks/>
          </p:cNvCxnSpPr>
          <p:nvPr/>
        </p:nvCxnSpPr>
        <p:spPr>
          <a:xfrm>
            <a:off x="5239478" y="4805545"/>
            <a:ext cx="1139380" cy="311703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B5829689-0536-331B-4A28-57FA0C09A838}"/>
              </a:ext>
            </a:extLst>
          </p:cNvPr>
          <p:cNvCxnSpPr>
            <a:cxnSpLocks/>
          </p:cNvCxnSpPr>
          <p:nvPr/>
        </p:nvCxnSpPr>
        <p:spPr>
          <a:xfrm>
            <a:off x="3857897" y="6372602"/>
            <a:ext cx="2905653" cy="272811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729F69-DFED-C471-C168-DF448BDE72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030" y="2339636"/>
            <a:ext cx="2534374" cy="2108031"/>
          </a:xfrm>
          <a:prstGeom prst="rect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1C1AFEC-B029-E20B-1210-4339944019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857" y="3076438"/>
            <a:ext cx="3076988" cy="1390967"/>
          </a:xfrm>
          <a:prstGeom prst="rect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3975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E20416-F49C-520F-2A29-992E4EA98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3" y="0"/>
            <a:ext cx="12087497" cy="670363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6A04042F-A795-3191-FE9F-FDF43393312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" y="452846"/>
            <a:ext cx="2898820" cy="99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Выноска: стрелка вниз 7">
            <a:extLst>
              <a:ext uri="{FF2B5EF4-FFF2-40B4-BE49-F238E27FC236}">
                <a16:creationId xmlns:a16="http://schemas.microsoft.com/office/drawing/2014/main" id="{AE4AB7A8-7610-7767-4BB2-22AB7054AA86}"/>
              </a:ext>
            </a:extLst>
          </p:cNvPr>
          <p:cNvSpPr/>
          <p:nvPr/>
        </p:nvSpPr>
        <p:spPr>
          <a:xfrm>
            <a:off x="3799116" y="411309"/>
            <a:ext cx="4262845" cy="1036320"/>
          </a:xfrm>
          <a:prstGeom prst="downArrowCallou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 «Поле чудес»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75EB5DB-0A7C-BACE-0C51-FF8193E3EA97}"/>
              </a:ext>
            </a:extLst>
          </p:cNvPr>
          <p:cNvSpPr/>
          <p:nvPr/>
        </p:nvSpPr>
        <p:spPr>
          <a:xfrm>
            <a:off x="624843" y="1548581"/>
            <a:ext cx="11133908" cy="385269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58480221-EA11-F110-302B-D697E404FF5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50165" y="246221"/>
            <a:ext cx="3235756" cy="146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3FFE76E-5ADB-81DD-22C3-D02869D69235}"/>
              </a:ext>
            </a:extLst>
          </p:cNvPr>
          <p:cNvSpPr txBox="1"/>
          <p:nvPr/>
        </p:nvSpPr>
        <p:spPr>
          <a:xfrm>
            <a:off x="638428" y="1336961"/>
            <a:ext cx="11133908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состоит из трёх раундов, в каждом раунде принимает участие три игрока, среди которых будут выявлены победители. Победители раундов играют в финале, в котором определяется победитель игры.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процессе игры нельзя подсказывать друг другу.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каждом раунде будет задан вопрос от ведущего, ответ на который игроки должны дать, после того как покрутят барабан. Цифра, которая выпадет на барабане – это количество заработанных игроком баллов. Если ответ сразу не готов, игроку выпадает шанс отгадать букву в слове. Если буква отгадана правильно, участнику зачисляются баллы, и он продолжает игру. Но, если буква названа неправильно – ход переходит к следующему игроку.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Сектор </a:t>
            </a:r>
            <a:r>
              <a:rPr lang="ru-RU" sz="1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«Приз» 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участник, которому выпал этот сектор получает Приз (приз находится в черном ящике). Если играющий выбирает приз, то он выходит из игры. Однако, на усмотрение ведущего, Приз можно заменить на баллы. В случае, если игрок выбирает баллы, он остаётся и продолжает игру.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стрелка укажет на сектор </a:t>
            </a:r>
            <a:r>
              <a:rPr lang="ru-RU" sz="1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«Б» (БАНКРОТ), 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заработанные раннее очки «сгорают» и ход переходит к следующему игроку.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стрелка укажет на сектор </a:t>
            </a:r>
            <a:r>
              <a:rPr lang="ru-RU" sz="1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«0» (НОЛЬ), 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 переходит к следующему игроку.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стрелка укажет на сектор </a:t>
            </a:r>
            <a:r>
              <a:rPr lang="ru-RU" sz="1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«+» (ПЛЮС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он имеет право открыть любую букву в загаданном слове.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участник правильно назвал 3 буквы, он имеет право на </a:t>
            </a:r>
            <a:r>
              <a:rPr lang="ru-RU" sz="1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коробочки 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(шкатулки), в одной из которых приз.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id="{2A93EAE9-821A-4FF6-BB7B-E846E05D0707}"/>
              </a:ext>
            </a:extLst>
          </p:cNvPr>
          <p:cNvSpPr/>
          <p:nvPr/>
        </p:nvSpPr>
        <p:spPr>
          <a:xfrm>
            <a:off x="579122" y="5477691"/>
            <a:ext cx="2704009" cy="1071155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к игре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D148721-CF30-2E8A-6522-C8F9C81FB626}"/>
              </a:ext>
            </a:extLst>
          </p:cNvPr>
          <p:cNvSpPr/>
          <p:nvPr/>
        </p:nvSpPr>
        <p:spPr>
          <a:xfrm>
            <a:off x="3361509" y="5490862"/>
            <a:ext cx="8525691" cy="9558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тур </a:t>
            </a:r>
            <a:r>
              <a:rPr lang="ru-RU" sz="14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Задание: «Как называется наш районный город?», (Узловая)</a:t>
            </a:r>
            <a:endParaRPr lang="ru-RU" sz="14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тур </a:t>
            </a:r>
            <a:r>
              <a:rPr lang="ru-RU" sz="14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Задание: «Как называют жителей нашего города?» (</a:t>
            </a:r>
            <a:r>
              <a:rPr lang="ru-RU" sz="14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Узловчане</a:t>
            </a:r>
            <a:r>
              <a:rPr lang="ru-RU" sz="14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4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тур </a:t>
            </a:r>
            <a:r>
              <a:rPr lang="ru-RU" sz="14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Задание: «Что изображено на гербе города Узловая?» (колесо)</a:t>
            </a:r>
            <a:endParaRPr lang="ru-RU" sz="14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Финал. </a:t>
            </a:r>
            <a:r>
              <a:rPr lang="ru-RU" sz="14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Задание; «Как называется центральная улица города Узловая?» (</a:t>
            </a:r>
            <a:r>
              <a:rPr lang="ru-RU" sz="14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Беклемищева</a:t>
            </a:r>
            <a:r>
              <a:rPr lang="ru-RU" sz="14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4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173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B838B2-3026-D175-7B27-36804F6757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3" y="0"/>
            <a:ext cx="12087497" cy="6703634"/>
          </a:xfrm>
          <a:prstGeom prst="rect">
            <a:avLst/>
          </a:prstGeom>
        </p:spPr>
      </p:pic>
      <p:sp>
        <p:nvSpPr>
          <p:cNvPr id="5" name="Выноска: стрелка вниз 4">
            <a:extLst>
              <a:ext uri="{FF2B5EF4-FFF2-40B4-BE49-F238E27FC236}">
                <a16:creationId xmlns:a16="http://schemas.microsoft.com/office/drawing/2014/main" id="{2E6D4957-2174-B532-0DCE-785CFD4264A6}"/>
              </a:ext>
            </a:extLst>
          </p:cNvPr>
          <p:cNvSpPr/>
          <p:nvPr/>
        </p:nvSpPr>
        <p:spPr>
          <a:xfrm>
            <a:off x="2821578" y="330168"/>
            <a:ext cx="5486400" cy="1036320"/>
          </a:xfrm>
          <a:prstGeom prst="downArrowCallou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 «Что, где, когда?»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8B2F9E5-CB8F-5CEA-EB1B-25E1478724FD}"/>
              </a:ext>
            </a:extLst>
          </p:cNvPr>
          <p:cNvSpPr/>
          <p:nvPr/>
        </p:nvSpPr>
        <p:spPr>
          <a:xfrm>
            <a:off x="631371" y="1468210"/>
            <a:ext cx="10929258" cy="484550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-342900" algn="just">
              <a:buFont typeface="Symbol" panose="05050102010706020507" pitchFamily="18" charset="2"/>
              <a:buChar char=""/>
            </a:pPr>
            <a:r>
              <a:rPr lang="ru-RU" sz="18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Играют 2 команды: </a:t>
            </a: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команда </a:t>
            </a: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«Знатоков» </a:t>
            </a:r>
            <a:r>
              <a:rPr lang="ru-RU" sz="18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(дети подготовительной группы), состоящая из 6 игроков и команда </a:t>
            </a: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«Эрудит» </a:t>
            </a:r>
            <a:r>
              <a:rPr lang="ru-RU" sz="18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(педагоги детского сада). Остальные дети – зрители.</a:t>
            </a:r>
          </a:p>
          <a:p>
            <a:pPr lvl="0" indent="-342900" algn="just">
              <a:buFont typeface="Symbol" panose="05050102010706020507" pitchFamily="18" charset="2"/>
              <a:buChar char=""/>
            </a:pPr>
            <a:r>
              <a:rPr lang="ru-RU" sz="18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Вопросы – задания команды «Эрудит» находятся в конвертах. Вопросы содержат задания о нашей малой родине, т.е. о городе Узловая и ее памятных местах.</a:t>
            </a: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-342900" algn="just">
              <a:buFont typeface="Symbol" panose="05050102010706020507" pitchFamily="18" charset="2"/>
              <a:buChar char=""/>
            </a:pPr>
            <a:r>
              <a:rPr lang="ru-RU" sz="18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Ведущий раскручивает круг (барабан). Центральная стрелка </a:t>
            </a: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18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казывает на сектор с конвертом в котором содержится вопрос от команды педагогов «Эрудит», на который должна ответить команда «Знатоков». </a:t>
            </a: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-342900" algn="just">
              <a:buFont typeface="Symbol" panose="05050102010706020507" pitchFamily="18" charset="2"/>
              <a:buChar char=""/>
            </a:pPr>
            <a:r>
              <a:rPr lang="ru-RU" sz="18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обсуждения ответа на вопрос команде «Знатоков» дается одна минута времени (смотрим на песочные часы).</a:t>
            </a: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-342900" algn="just">
              <a:buFont typeface="Symbol" panose="05050102010706020507" pitchFamily="18" charset="2"/>
              <a:buChar char=""/>
            </a:pPr>
            <a:r>
              <a:rPr lang="ru-RU" sz="18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Если команда знает ответ, то она может ответить без обсуждения. </a:t>
            </a: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-342900" algn="just">
              <a:buFont typeface="Symbol" panose="05050102010706020507" pitchFamily="18" charset="2"/>
              <a:buChar char=""/>
            </a:pPr>
            <a:r>
              <a:rPr lang="ru-RU" sz="18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 каждый правильный ответ игроки зарабатывают один балл. </a:t>
            </a: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-342900" algn="just">
              <a:buFont typeface="Symbol" panose="05050102010706020507" pitchFamily="18" charset="2"/>
              <a:buChar char=""/>
            </a:pPr>
            <a:r>
              <a:rPr lang="ru-RU" sz="18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Если команда отвечает неправильно, балл присуждается команде педагогов детского сада «Эрудит».</a:t>
            </a: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-342900" algn="just">
              <a:buFont typeface="Symbol" panose="05050102010706020507" pitchFamily="18" charset="2"/>
              <a:buChar char=""/>
            </a:pPr>
            <a:r>
              <a:rPr lang="ru-RU" sz="18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Игра продолжается до 6 баллов, т.е. в игре 6 раундов.</a:t>
            </a: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-342900" algn="just">
              <a:buFont typeface="Symbol" panose="05050102010706020507" pitchFamily="18" charset="2"/>
              <a:buChar char=""/>
            </a:pPr>
            <a:r>
              <a:rPr lang="ru-RU" sz="18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количеству заработанных баллов выявляется победитель.</a:t>
            </a:r>
          </a:p>
          <a:p>
            <a:pPr lvl="0" indent="-342900" algn="just"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Победителям вручается сувенир – изображение «мудрой совы».</a:t>
            </a: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Ученая Сова">
            <a:extLst>
              <a:ext uri="{FF2B5EF4-FFF2-40B4-BE49-F238E27FC236}">
                <a16:creationId xmlns:a16="http://schemas.microsoft.com/office/drawing/2014/main" id="{F22AF3E3-4DA8-93E0-4617-EAEB67533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19" y="451781"/>
            <a:ext cx="1550125" cy="125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Ученая Сова">
            <a:extLst>
              <a:ext uri="{FF2B5EF4-FFF2-40B4-BE49-F238E27FC236}">
                <a16:creationId xmlns:a16="http://schemas.microsoft.com/office/drawing/2014/main" id="{AF22B950-AF31-F432-39DC-B884F9DBB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56022" y="405465"/>
            <a:ext cx="1454331" cy="117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E31B5BE-AB07-C136-CCF3-87E7AF3FD9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422" y="5252505"/>
            <a:ext cx="2313486" cy="1400268"/>
          </a:xfrm>
          <a:prstGeom prst="rect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1713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B5E2CB-6259-F1BA-AE01-86C231B2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3" y="0"/>
            <a:ext cx="12087497" cy="6703634"/>
          </a:xfrm>
          <a:prstGeom prst="rect">
            <a:avLst/>
          </a:prstGeom>
        </p:spPr>
      </p:pic>
      <p:sp>
        <p:nvSpPr>
          <p:cNvPr id="5" name="Выноска: стрелка вниз 4">
            <a:extLst>
              <a:ext uri="{FF2B5EF4-FFF2-40B4-BE49-F238E27FC236}">
                <a16:creationId xmlns:a16="http://schemas.microsoft.com/office/drawing/2014/main" id="{B69C311F-4001-67FB-CB4C-4F0C2C3A76B2}"/>
              </a:ext>
            </a:extLst>
          </p:cNvPr>
          <p:cNvSpPr/>
          <p:nvPr/>
        </p:nvSpPr>
        <p:spPr>
          <a:xfrm>
            <a:off x="3352800" y="347586"/>
            <a:ext cx="5486400" cy="1036320"/>
          </a:xfrm>
          <a:prstGeom prst="downArrowCallou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– вопросы к игре «Что, где, когда?»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8FB6EEF9-413A-507B-EBFB-988A14EBD06A}"/>
              </a:ext>
            </a:extLst>
          </p:cNvPr>
          <p:cNvSpPr/>
          <p:nvPr/>
        </p:nvSpPr>
        <p:spPr>
          <a:xfrm>
            <a:off x="683622" y="1454331"/>
            <a:ext cx="10929258" cy="492905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buSzPts val="1100"/>
              <a:buFont typeface="+mj-lt"/>
              <a:buAutoNum type="arabicPeriod"/>
            </a:pP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Найти среди флагов других городов флаг города Узловая</a:t>
            </a:r>
          </a:p>
          <a:p>
            <a:pPr marL="342900" lvl="0" indent="-342900" algn="just">
              <a:buSzPts val="1100"/>
              <a:buFont typeface="+mj-lt"/>
              <a:buAutoNum type="arabicPeriod"/>
            </a:pP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Откуда произошло название нашего города? Что оно означает?</a:t>
            </a:r>
          </a:p>
          <a:p>
            <a:pPr marL="342900" lvl="0" indent="-342900" algn="just">
              <a:buSzPts val="1100"/>
              <a:buFont typeface="+mj-lt"/>
              <a:buAutoNum type="arabicPeriod"/>
            </a:pP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Какое полезное ископаемое добывали на территории Узловского района? Как называется этот минерал? </a:t>
            </a:r>
          </a:p>
          <a:p>
            <a:pPr marL="342900" lvl="0" indent="-342900" algn="just">
              <a:buSzPts val="1100"/>
              <a:buFont typeface="+mj-lt"/>
              <a:buAutoNum type="arabicPeriod"/>
            </a:pP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Назовите школы, которые имеются на поселке Дубовка. Какая школа носит звание заслуженного учителя РФ.</a:t>
            </a:r>
          </a:p>
          <a:p>
            <a:pPr marL="342900" lvl="0" indent="-342900" algn="just">
              <a:buSzPts val="1100"/>
              <a:buFont typeface="+mj-lt"/>
              <a:buAutoNum type="arabicPeriod"/>
            </a:pP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Рассказать, что изображено на стеле при въезде в город по улице 14 Декабря?</a:t>
            </a:r>
          </a:p>
          <a:p>
            <a:pPr marL="342900" lvl="0" indent="-342900" algn="just">
              <a:buSzPts val="1100"/>
              <a:buFont typeface="+mj-lt"/>
              <a:buAutoNum type="arabicPeriod"/>
            </a:pP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это за праздник «День Победы», когда его отмечают и почему он так важен для людей?</a:t>
            </a:r>
          </a:p>
          <a:p>
            <a:pPr marL="342900" indent="-342900" algn="just">
              <a:buSzPts val="1100"/>
              <a:buFont typeface="+mj-lt"/>
              <a:buAutoNum type="arabicPeriod"/>
            </a:pP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называется пруд в центре города - любимое место отдыха наших </a:t>
            </a:r>
            <a:r>
              <a:rPr lang="ru-RU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узловчан</a:t>
            </a: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342900" lvl="0" indent="-342900" algn="just">
              <a:buSzPts val="1100"/>
              <a:buFont typeface="+mj-lt"/>
              <a:buAutoNum type="arabicPeriod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асскажите, как называется памятник, расположенный в центре города возле Свиридовского пруда, кому он посвящен? </a:t>
            </a:r>
          </a:p>
          <a:p>
            <a:pPr marL="342900" lvl="0" indent="-342900" algn="just">
              <a:buSzPts val="1100"/>
              <a:buFont typeface="+mj-lt"/>
              <a:buAutoNum type="arabicPeriod"/>
            </a:pP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называется памятник транспорту, который расположен рядом с железнодорожным вокзалом?</a:t>
            </a:r>
          </a:p>
          <a:p>
            <a:pPr marL="342900" lvl="0" indent="-342900" algn="just">
              <a:buSzPts val="1100"/>
              <a:buFont typeface="+mj-lt"/>
              <a:buAutoNum type="arabicPeriod"/>
            </a:pP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такое вечный огонь и где он находится в нашем городе?</a:t>
            </a:r>
          </a:p>
          <a:p>
            <a:pPr marL="342900" lvl="0" indent="-342900" algn="just">
              <a:buSzPts val="1100"/>
              <a:buFont typeface="+mj-lt"/>
              <a:buAutoNum type="arabicPeriod"/>
            </a:pP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называется площадь, на которой проводятся все городские мероприятия?</a:t>
            </a:r>
          </a:p>
          <a:p>
            <a:pPr marL="342900" lvl="0" indent="-342900" algn="just">
              <a:buSzPts val="1100"/>
              <a:buFont typeface="+mj-lt"/>
              <a:buAutoNum type="arabicPeriod"/>
            </a:pP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честь кого установлен памятник при въезде в город Узловая на окружной дороге?</a:t>
            </a:r>
          </a:p>
        </p:txBody>
      </p:sp>
      <p:pic>
        <p:nvPicPr>
          <p:cNvPr id="7" name="Picture 2" descr="Ученая Сова">
            <a:extLst>
              <a:ext uri="{FF2B5EF4-FFF2-40B4-BE49-F238E27FC236}">
                <a16:creationId xmlns:a16="http://schemas.microsoft.com/office/drawing/2014/main" id="{E2CA5422-B8AB-AA15-A088-D9B5C85F3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56765" y="562217"/>
            <a:ext cx="1850572" cy="149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Ученая Сова">
            <a:extLst>
              <a:ext uri="{FF2B5EF4-FFF2-40B4-BE49-F238E27FC236}">
                <a16:creationId xmlns:a16="http://schemas.microsoft.com/office/drawing/2014/main" id="{101D87A4-5278-A2CB-2519-D146313BD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160" y="347586"/>
            <a:ext cx="1725075" cy="139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8884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1075</Words>
  <Application>Microsoft Office PowerPoint</Application>
  <PresentationFormat>Широкоэкранный</PresentationFormat>
  <Paragraphs>84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Myhome</dc:creator>
  <cp:lastModifiedBy>Myhome</cp:lastModifiedBy>
  <cp:revision>8</cp:revision>
  <dcterms:created xsi:type="dcterms:W3CDTF">2023-01-16T06:08:51Z</dcterms:created>
  <dcterms:modified xsi:type="dcterms:W3CDTF">2023-01-17T07:25:35Z</dcterms:modified>
</cp:coreProperties>
</file>