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6" r:id="rId2"/>
    <p:sldId id="257" r:id="rId3"/>
    <p:sldId id="267" r:id="rId4"/>
    <p:sldId id="269" r:id="rId5"/>
    <p:sldId id="285" r:id="rId6"/>
    <p:sldId id="286" r:id="rId7"/>
    <p:sldId id="270" r:id="rId8"/>
    <p:sldId id="277" r:id="rId9"/>
    <p:sldId id="278" r:id="rId10"/>
    <p:sldId id="279" r:id="rId11"/>
    <p:sldId id="266" r:id="rId12"/>
    <p:sldId id="258" r:id="rId13"/>
    <p:sldId id="282" r:id="rId14"/>
    <p:sldId id="259" r:id="rId15"/>
    <p:sldId id="280" r:id="rId16"/>
    <p:sldId id="261" r:id="rId17"/>
    <p:sldId id="262" r:id="rId18"/>
    <p:sldId id="263" r:id="rId19"/>
    <p:sldId id="264" r:id="rId20"/>
    <p:sldId id="265" r:id="rId21"/>
    <p:sldId id="275" r:id="rId22"/>
    <p:sldId id="274" r:id="rId23"/>
    <p:sldId id="287" r:id="rId24"/>
    <p:sldId id="288" r:id="rId25"/>
    <p:sldId id="290" r:id="rId26"/>
    <p:sldId id="291" r:id="rId27"/>
    <p:sldId id="292" r:id="rId28"/>
    <p:sldId id="293" r:id="rId29"/>
  </p:sldIdLst>
  <p:sldSz cx="6858000" cy="9144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51" d="100"/>
          <a:sy n="51" d="100"/>
        </p:scale>
        <p:origin x="-2292" y="-90"/>
      </p:cViewPr>
      <p:guideLst>
        <p:guide orient="horz" pos="2880"/>
        <p:guide pos="216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14350" y="2840568"/>
            <a:ext cx="5829300" cy="1960033"/>
          </a:xfrm>
        </p:spPr>
        <p:txBody>
          <a:bodyPr/>
          <a:lstStyle/>
          <a:p>
            <a:r>
              <a:rPr lang="ru-RU"/>
              <a:t>Образец заголовка</a:t>
            </a:r>
          </a:p>
        </p:txBody>
      </p:sp>
      <p:sp>
        <p:nvSpPr>
          <p:cNvPr id="3" name="Подзаголовок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4BCD4D58-AECF-40C2-91C2-EF043182B717}" type="datetimeFigureOut">
              <a:rPr lang="ru-RU" smtClean="0"/>
              <a:pPr/>
              <a:t>09.01.2023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7C411CD-09A2-4FE1-942F-C8B5DE5DFDFE}"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4BCD4D58-AECF-40C2-91C2-EF043182B717}" type="datetimeFigureOut">
              <a:rPr lang="ru-RU" smtClean="0"/>
              <a:pPr/>
              <a:t>09.01.2023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7C411CD-09A2-4FE1-942F-C8B5DE5DFDFE}"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3729037" y="488951"/>
            <a:ext cx="1157288" cy="10401300"/>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257175" y="488951"/>
            <a:ext cx="3357563" cy="104013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4BCD4D58-AECF-40C2-91C2-EF043182B717}" type="datetimeFigureOut">
              <a:rPr lang="ru-RU" smtClean="0"/>
              <a:pPr/>
              <a:t>09.01.2023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7C411CD-09A2-4FE1-942F-C8B5DE5DFDFE}"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4BCD4D58-AECF-40C2-91C2-EF043182B717}" type="datetimeFigureOut">
              <a:rPr lang="ru-RU" smtClean="0"/>
              <a:pPr/>
              <a:t>09.01.2023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7C411CD-09A2-4FE1-942F-C8B5DE5DFDFE}"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1735" y="5875867"/>
            <a:ext cx="5829300" cy="1816100"/>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4BCD4D58-AECF-40C2-91C2-EF043182B717}" type="datetimeFigureOut">
              <a:rPr lang="ru-RU" smtClean="0"/>
              <a:pPr/>
              <a:t>09.01.2023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7C411CD-09A2-4FE1-942F-C8B5DE5DFDFE}"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257175"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2628900"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4BCD4D58-AECF-40C2-91C2-EF043182B717}" type="datetimeFigureOut">
              <a:rPr lang="ru-RU" smtClean="0"/>
              <a:pPr/>
              <a:t>09.01.2023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7C411CD-09A2-4FE1-942F-C8B5DE5DFDFE}"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2900" y="366184"/>
            <a:ext cx="6172200" cy="1524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4BCD4D58-AECF-40C2-91C2-EF043182B717}" type="datetimeFigureOut">
              <a:rPr lang="ru-RU" smtClean="0"/>
              <a:pPr/>
              <a:t>09.01.2023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17C411CD-09A2-4FE1-942F-C8B5DE5DFDFE}"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4BCD4D58-AECF-40C2-91C2-EF043182B717}" type="datetimeFigureOut">
              <a:rPr lang="ru-RU" smtClean="0"/>
              <a:pPr/>
              <a:t>09.01.2023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17C411CD-09A2-4FE1-942F-C8B5DE5DFDFE}"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4BCD4D58-AECF-40C2-91C2-EF043182B717}" type="datetimeFigureOut">
              <a:rPr lang="ru-RU" smtClean="0"/>
              <a:pPr/>
              <a:t>09.01.2023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17C411CD-09A2-4FE1-942F-C8B5DE5DFDFE}"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2900" y="364067"/>
            <a:ext cx="2256235" cy="154940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4BCD4D58-AECF-40C2-91C2-EF043182B717}" type="datetimeFigureOut">
              <a:rPr lang="ru-RU" smtClean="0"/>
              <a:pPr/>
              <a:t>09.01.2023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7C411CD-09A2-4FE1-942F-C8B5DE5DFDFE}"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44216" y="6400800"/>
            <a:ext cx="4114800" cy="755651"/>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4BCD4D58-AECF-40C2-91C2-EF043182B717}" type="datetimeFigureOut">
              <a:rPr lang="ru-RU" smtClean="0"/>
              <a:pPr/>
              <a:t>09.01.2023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7C411CD-09A2-4FE1-942F-C8B5DE5DFDFE}"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342900" y="2133601"/>
            <a:ext cx="6172200" cy="6034617"/>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342900" y="8475134"/>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4BCD4D58-AECF-40C2-91C2-EF043182B717}" type="datetimeFigureOut">
              <a:rPr lang="ru-RU" smtClean="0"/>
              <a:pPr/>
              <a:t>09.01.2023</a:t>
            </a:fld>
            <a:endParaRPr lang="ru-RU"/>
          </a:p>
        </p:txBody>
      </p:sp>
      <p:sp>
        <p:nvSpPr>
          <p:cNvPr id="5" name="Нижний колонтитул 4"/>
          <p:cNvSpPr>
            <a:spLocks noGrp="1"/>
          </p:cNvSpPr>
          <p:nvPr>
            <p:ph type="ftr" sz="quarter" idx="3"/>
          </p:nvPr>
        </p:nvSpPr>
        <p:spPr>
          <a:xfrm>
            <a:off x="2343150" y="8475134"/>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4914900" y="8475134"/>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17C411CD-09A2-4FE1-942F-C8B5DE5DFDFE}"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9.emf"/></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50.jpeg"/><Relationship Id="rId4" Type="http://schemas.openxmlformats.org/officeDocument/2006/relationships/image" Target="../media/image49.jpeg"/></Relationships>
</file>

<file path=ppt/slides/_rels/slide28.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7025" y="-11918"/>
            <a:ext cx="6858000" cy="9144000"/>
          </a:xfrm>
          <a:prstGeom prst="rect">
            <a:avLst/>
          </a:prstGeom>
        </p:spPr>
      </p:pic>
      <p:pic>
        <p:nvPicPr>
          <p:cNvPr id="5" name="Рисунок 2" descr="logo01"/>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350" y="3175"/>
            <a:ext cx="3806825" cy="77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WordArt 3"/>
          <p:cNvSpPr>
            <a:spLocks noChangeArrowheads="1" noChangeShapeType="1" noTextEdit="1"/>
          </p:cNvSpPr>
          <p:nvPr/>
        </p:nvSpPr>
        <p:spPr bwMode="auto">
          <a:xfrm>
            <a:off x="3907495" y="9676"/>
            <a:ext cx="2856185" cy="629791"/>
          </a:xfrm>
          <a:prstGeom prst="rect">
            <a:avLst/>
          </a:prstGeom>
        </p:spPr>
        <p:txBody>
          <a:bodyPr wrap="none" fromWordArt="1">
            <a:prstTxWarp prst="textPlain">
              <a:avLst>
                <a:gd name="adj" fmla="val 50000"/>
              </a:avLst>
            </a:prstTxWarp>
          </a:bodyPr>
          <a:lstStyle/>
          <a:p>
            <a:pPr algn="ctr" rtl="0">
              <a:buNone/>
            </a:pPr>
            <a:r>
              <a:rPr lang="ru-RU" sz="3600" kern="10" spc="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"Диалог с семьей"</a:t>
            </a:r>
          </a:p>
        </p:txBody>
      </p:sp>
      <p:sp>
        <p:nvSpPr>
          <p:cNvPr id="7" name="Прямоугольник 6"/>
          <p:cNvSpPr/>
          <p:nvPr/>
        </p:nvSpPr>
        <p:spPr>
          <a:xfrm>
            <a:off x="14805" y="899592"/>
            <a:ext cx="3816424" cy="369332"/>
          </a:xfrm>
          <a:prstGeom prst="rect">
            <a:avLst/>
          </a:prstGeom>
          <a:solidFill>
            <a:schemeClr val="accent2">
              <a:lumMod val="40000"/>
              <a:lumOff val="60000"/>
            </a:schemeClr>
          </a:solidFill>
        </p:spPr>
        <p:txBody>
          <a:bodyPr wrap="square">
            <a:spAutoFit/>
          </a:bodyPr>
          <a:lstStyle/>
          <a:p>
            <a:r>
              <a:rPr lang="ru-RU" dirty="0">
                <a:latin typeface="Times New Roman" panose="02020603050405020304" pitchFamily="18" charset="0"/>
                <a:ea typeface="Times New Roman" panose="02020603050405020304" pitchFamily="18" charset="0"/>
              </a:rPr>
              <a:t>Газета основана: сентябрь 2007 года</a:t>
            </a:r>
            <a:endParaRPr lang="ru-RU" dirty="0"/>
          </a:p>
        </p:txBody>
      </p:sp>
      <p:sp>
        <p:nvSpPr>
          <p:cNvPr id="8" name="Прямоугольник 7"/>
          <p:cNvSpPr/>
          <p:nvPr/>
        </p:nvSpPr>
        <p:spPr>
          <a:xfrm>
            <a:off x="3695224" y="899592"/>
            <a:ext cx="3159775" cy="369332"/>
          </a:xfrm>
          <a:prstGeom prst="rect">
            <a:avLst/>
          </a:prstGeom>
          <a:solidFill>
            <a:schemeClr val="accent2">
              <a:lumMod val="40000"/>
              <a:lumOff val="60000"/>
            </a:schemeClr>
          </a:solidFill>
        </p:spPr>
        <p:txBody>
          <a:bodyPr wrap="square">
            <a:spAutoFit/>
          </a:bodyPr>
          <a:lstStyle/>
          <a:p>
            <a:pPr>
              <a:spcAft>
                <a:spcPts val="0"/>
              </a:spcAft>
            </a:pPr>
            <a:r>
              <a:rPr lang="ru-RU" dirty="0">
                <a:latin typeface="Times New Roman" panose="02020603050405020304" pitchFamily="18" charset="0"/>
                <a:ea typeface="Times New Roman" panose="02020603050405020304" pitchFamily="18" charset="0"/>
              </a:rPr>
              <a:t>№ 2 октябрь 2022 – 2023 уч. г</a:t>
            </a:r>
            <a:endParaRPr lang="ru-RU" dirty="0">
              <a:effectLst/>
              <a:latin typeface="Times New Roman" panose="02020603050405020304" pitchFamily="18" charset="0"/>
              <a:ea typeface="Times New Roman" panose="02020603050405020304" pitchFamily="18" charset="0"/>
            </a:endParaRPr>
          </a:p>
        </p:txBody>
      </p:sp>
      <p:graphicFrame>
        <p:nvGraphicFramePr>
          <p:cNvPr id="9" name="Таблица 8"/>
          <p:cNvGraphicFramePr>
            <a:graphicFrameLocks noGrp="1"/>
          </p:cNvGraphicFramePr>
          <p:nvPr>
            <p:extLst>
              <p:ext uri="{D42A27DB-BD31-4B8C-83A1-F6EECF244321}">
                <p14:modId xmlns:p14="http://schemas.microsoft.com/office/powerpoint/2010/main" xmlns="" val="998442789"/>
              </p:ext>
            </p:extLst>
          </p:nvPr>
        </p:nvGraphicFramePr>
        <p:xfrm>
          <a:off x="14805" y="1268924"/>
          <a:ext cx="6734341" cy="975360"/>
        </p:xfrm>
        <a:graphic>
          <a:graphicData uri="http://schemas.openxmlformats.org/drawingml/2006/table">
            <a:tbl>
              <a:tblPr firstRow="1" firstCol="1" lastRow="1" lastCol="1" bandRow="1" bandCol="1">
                <a:tableStyleId>{5C22544A-7EE6-4342-B048-85BDC9FD1C3A}</a:tableStyleId>
              </a:tblPr>
              <a:tblGrid>
                <a:gridCol w="6734341">
                  <a:extLst>
                    <a:ext uri="{9D8B030D-6E8A-4147-A177-3AD203B41FA5}">
                      <a16:colId xmlns:a16="http://schemas.microsoft.com/office/drawing/2014/main" xmlns="" val="20000"/>
                    </a:ext>
                  </a:extLst>
                </a:gridCol>
              </a:tblGrid>
              <a:tr h="729995">
                <a:tc>
                  <a:txBody>
                    <a:bodyPr/>
                    <a:lstStyle/>
                    <a:p>
                      <a:pPr>
                        <a:spcAft>
                          <a:spcPts val="0"/>
                        </a:spcAft>
                      </a:pPr>
                      <a:r>
                        <a:rPr lang="ru-RU" sz="1100" dirty="0">
                          <a:effectLst/>
                        </a:rPr>
                        <a:t> </a:t>
                      </a:r>
                    </a:p>
                    <a:p>
                      <a:pPr>
                        <a:spcAft>
                          <a:spcPts val="0"/>
                        </a:spcAft>
                      </a:pPr>
                      <a:r>
                        <a:rPr lang="ru-RU" sz="1400" b="1" dirty="0">
                          <a:solidFill>
                            <a:schemeClr val="tx1"/>
                          </a:solidFill>
                          <a:effectLst/>
                          <a:latin typeface="Times New Roman" panose="02020603050405020304" pitchFamily="18" charset="0"/>
                          <a:cs typeface="Times New Roman" panose="02020603050405020304" pitchFamily="18" charset="0"/>
                        </a:rPr>
                        <a:t>Издание: </a:t>
                      </a:r>
                    </a:p>
                    <a:p>
                      <a:pPr>
                        <a:spcAft>
                          <a:spcPts val="0"/>
                        </a:spcAft>
                      </a:pPr>
                      <a:r>
                        <a:rPr lang="ru-RU" sz="1400" b="1" dirty="0">
                          <a:solidFill>
                            <a:schemeClr val="tx1"/>
                          </a:solidFill>
                          <a:effectLst/>
                          <a:latin typeface="Times New Roman" panose="02020603050405020304" pitchFamily="18" charset="0"/>
                          <a:cs typeface="Times New Roman" panose="02020603050405020304" pitchFamily="18" charset="0"/>
                        </a:rPr>
                        <a:t>Муниципальное казённое  дошкольное образовательное учреждение детский сад № 3,</a:t>
                      </a:r>
                      <a:r>
                        <a:rPr lang="ru-RU" sz="1400" b="1" baseline="0" dirty="0">
                          <a:solidFill>
                            <a:schemeClr val="tx1"/>
                          </a:solidFill>
                          <a:effectLst/>
                          <a:latin typeface="Times New Roman" panose="02020603050405020304" pitchFamily="18" charset="0"/>
                          <a:cs typeface="Times New Roman" panose="02020603050405020304" pitchFamily="18" charset="0"/>
                        </a:rPr>
                        <a:t> </a:t>
                      </a:r>
                      <a:r>
                        <a:rPr lang="ru-RU" sz="1400" b="1" dirty="0" err="1">
                          <a:solidFill>
                            <a:schemeClr val="tx1"/>
                          </a:solidFill>
                          <a:effectLst/>
                          <a:latin typeface="Times New Roman" panose="02020603050405020304" pitchFamily="18" charset="0"/>
                          <a:cs typeface="Times New Roman" panose="02020603050405020304" pitchFamily="18" charset="0"/>
                        </a:rPr>
                        <a:t>Узловский</a:t>
                      </a:r>
                      <a:r>
                        <a:rPr lang="ru-RU" sz="1400" b="1" dirty="0">
                          <a:solidFill>
                            <a:schemeClr val="tx1"/>
                          </a:solidFill>
                          <a:effectLst/>
                          <a:latin typeface="Times New Roman" panose="02020603050405020304" pitchFamily="18" charset="0"/>
                          <a:cs typeface="Times New Roman" panose="02020603050405020304" pitchFamily="18" charset="0"/>
                        </a:rPr>
                        <a:t> р-н, п. Дубовка, ул. Пионерская, д. 24А, т-н: 7-14-57</a:t>
                      </a:r>
                    </a:p>
                    <a:p>
                      <a:pPr algn="r">
                        <a:spcAft>
                          <a:spcPts val="0"/>
                        </a:spcAft>
                      </a:pPr>
                      <a:r>
                        <a:rPr lang="ru-RU" sz="1100" dirty="0">
                          <a:effectLst/>
                        </a:rPr>
                        <a:t> </a:t>
                      </a:r>
                      <a:endParaRPr lang="ru-RU" sz="1100" dirty="0">
                        <a:effectLst/>
                        <a:latin typeface="Times New Roman" panose="02020603050405020304" pitchFamily="18" charset="0"/>
                        <a:ea typeface="Times New Roman" panose="02020603050405020304" pitchFamily="18" charset="0"/>
                      </a:endParaRPr>
                    </a:p>
                  </a:txBody>
                  <a:tcPr marL="63173" marR="63173" marT="0" marB="0">
                    <a:solidFill>
                      <a:schemeClr val="tx2">
                        <a:lumMod val="40000"/>
                        <a:lumOff val="60000"/>
                      </a:schemeClr>
                    </a:solidFill>
                  </a:tcPr>
                </a:tc>
                <a:extLst>
                  <a:ext uri="{0D108BD9-81ED-4DB2-BD59-A6C34878D82A}">
                    <a16:rowId xmlns:a16="http://schemas.microsoft.com/office/drawing/2014/main" xmlns="" val="10000"/>
                  </a:ext>
                </a:extLst>
              </a:tr>
            </a:tbl>
          </a:graphicData>
        </a:graphic>
      </p:graphicFrame>
      <p:sp>
        <p:nvSpPr>
          <p:cNvPr id="10" name="Прямоугольник 9"/>
          <p:cNvSpPr/>
          <p:nvPr/>
        </p:nvSpPr>
        <p:spPr>
          <a:xfrm>
            <a:off x="19373" y="2441643"/>
            <a:ext cx="3752154" cy="1015663"/>
          </a:xfrm>
          <a:prstGeom prst="rect">
            <a:avLst/>
          </a:prstGeom>
        </p:spPr>
        <p:txBody>
          <a:bodyPr wrap="square">
            <a:spAutoFit/>
          </a:bodyPr>
          <a:lstStyle/>
          <a:p>
            <a:pPr algn="ctr">
              <a:spcAft>
                <a:spcPts val="0"/>
              </a:spcAft>
            </a:pPr>
            <a:r>
              <a:rPr lang="ru-RU" sz="2800" b="1" dirty="0">
                <a:latin typeface="Times New Roman" panose="02020603050405020304" pitchFamily="18" charset="0"/>
                <a:ea typeface="Times New Roman" panose="02020603050405020304" pitchFamily="18" charset="0"/>
              </a:rPr>
              <a:t>Тема номера:          </a:t>
            </a:r>
          </a:p>
          <a:p>
            <a:pPr algn="ctr">
              <a:spcAft>
                <a:spcPts val="0"/>
              </a:spcAft>
            </a:pPr>
            <a:r>
              <a:rPr lang="ru-RU" sz="3200" b="1" dirty="0" smtClean="0">
                <a:solidFill>
                  <a:srgbClr val="2E74B5"/>
                </a:solidFill>
                <a:latin typeface="Times New Roman" panose="02020603050405020304" pitchFamily="18" charset="0"/>
                <a:ea typeface="Times New Roman" panose="02020603050405020304" pitchFamily="18" charset="0"/>
              </a:rPr>
              <a:t>«Зимушка </a:t>
            </a:r>
            <a:r>
              <a:rPr lang="ru-RU" sz="3200" b="1" dirty="0">
                <a:solidFill>
                  <a:srgbClr val="2E74B5"/>
                </a:solidFill>
                <a:latin typeface="Times New Roman" panose="02020603050405020304" pitchFamily="18" charset="0"/>
                <a:ea typeface="Times New Roman" panose="02020603050405020304" pitchFamily="18" charset="0"/>
              </a:rPr>
              <a:t>– зима!»</a:t>
            </a:r>
            <a:endParaRPr lang="ru-RU" sz="3200" dirty="0">
              <a:effectLst/>
              <a:latin typeface="Times New Roman" panose="02020603050405020304" pitchFamily="18" charset="0"/>
              <a:ea typeface="Times New Roman" panose="02020603050405020304" pitchFamily="18" charset="0"/>
            </a:endParaRPr>
          </a:p>
        </p:txBody>
      </p:sp>
      <p:sp>
        <p:nvSpPr>
          <p:cNvPr id="11" name="Прямоугольник 10"/>
          <p:cNvSpPr/>
          <p:nvPr/>
        </p:nvSpPr>
        <p:spPr>
          <a:xfrm>
            <a:off x="51624" y="4156284"/>
            <a:ext cx="3429000" cy="4893647"/>
          </a:xfrm>
          <a:prstGeom prst="rect">
            <a:avLst/>
          </a:prstGeom>
          <a:solidFill>
            <a:schemeClr val="accent6">
              <a:lumMod val="40000"/>
              <a:lumOff val="60000"/>
            </a:schemeClr>
          </a:solidFill>
          <a:ln w="76200">
            <a:solidFill>
              <a:srgbClr val="FFC000"/>
            </a:solidFill>
          </a:ln>
        </p:spPr>
        <p:txBody>
          <a:bodyPr>
            <a:spAutoFit/>
          </a:bodyPr>
          <a:lstStyle/>
          <a:p>
            <a:pPr>
              <a:spcAft>
                <a:spcPts val="0"/>
              </a:spcAft>
            </a:pPr>
            <a:r>
              <a:rPr lang="ru-RU" b="1" dirty="0">
                <a:latin typeface="Times New Roman" panose="02020603050405020304" pitchFamily="18" charset="0"/>
                <a:ea typeface="Times New Roman" panose="02020603050405020304" pitchFamily="18" charset="0"/>
                <a:cs typeface="Times New Roman" panose="02020603050405020304" pitchFamily="18" charset="0"/>
              </a:rPr>
              <a:t>Содержание номера:</a:t>
            </a:r>
            <a:endParaRPr lang="ru-RU"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spcAft>
                <a:spcPts val="0"/>
              </a:spcAft>
              <a:buClr>
                <a:srgbClr val="003300"/>
              </a:buClr>
              <a:buSzPts val="1600"/>
              <a:buFont typeface="Wingdings" panose="05000000000000000000" pitchFamily="2" charset="2"/>
              <a:buChar char=""/>
              <a:tabLst>
                <a:tab pos="480060" algn="l"/>
              </a:tabLst>
            </a:pPr>
            <a:r>
              <a:rPr lang="ru-RU" sz="1400" b="1" dirty="0">
                <a:latin typeface="Times New Roman" panose="02020603050405020304" pitchFamily="18" charset="0"/>
                <a:ea typeface="Times New Roman" panose="02020603050405020304" pitchFamily="18" charset="0"/>
                <a:cs typeface="Times New Roman" panose="02020603050405020304" pitchFamily="18" charset="0"/>
              </a:rPr>
              <a:t>Наши поздравления «С 65 – </a:t>
            </a:r>
            <a:r>
              <a:rPr lang="ru-RU" sz="1400" b="1" dirty="0" err="1">
                <a:latin typeface="Times New Roman" panose="02020603050405020304" pitchFamily="18" charset="0"/>
                <a:ea typeface="Times New Roman" panose="02020603050405020304" pitchFamily="18" charset="0"/>
                <a:cs typeface="Times New Roman" panose="02020603050405020304" pitchFamily="18" charset="0"/>
              </a:rPr>
              <a:t>летием</a:t>
            </a:r>
            <a:r>
              <a:rPr lang="ru-RU" sz="1400" b="1" dirty="0">
                <a:latin typeface="Times New Roman" panose="02020603050405020304" pitchFamily="18" charset="0"/>
                <a:ea typeface="Times New Roman" panose="02020603050405020304" pitchFamily="18" charset="0"/>
                <a:cs typeface="Times New Roman" panose="02020603050405020304" pitchFamily="18" charset="0"/>
              </a:rPr>
              <a:t> ЛОУ»</a:t>
            </a:r>
            <a:endParaRPr lang="ru-RU" sz="14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spcAft>
                <a:spcPts val="0"/>
              </a:spcAft>
              <a:buClr>
                <a:srgbClr val="003300"/>
              </a:buClr>
              <a:buSzPts val="1600"/>
              <a:buFont typeface="Wingdings" panose="05000000000000000000" pitchFamily="2" charset="2"/>
              <a:buChar char=""/>
              <a:tabLst>
                <a:tab pos="480060" algn="l"/>
              </a:tabLst>
            </a:pPr>
            <a:r>
              <a:rPr lang="ru-RU" sz="1400" b="1" dirty="0">
                <a:latin typeface="Times New Roman" panose="02020603050405020304" pitchFamily="18" charset="0"/>
                <a:ea typeface="Times New Roman" panose="02020603050405020304" pitchFamily="18" charset="0"/>
                <a:cs typeface="Times New Roman" panose="02020603050405020304" pitchFamily="18" charset="0"/>
              </a:rPr>
              <a:t>Здравствуй, зимушка-зима!</a:t>
            </a:r>
            <a:endParaRPr lang="ru-RU" sz="14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spcAft>
                <a:spcPts val="0"/>
              </a:spcAft>
              <a:buClr>
                <a:srgbClr val="003300"/>
              </a:buClr>
              <a:buSzPts val="1600"/>
              <a:buFont typeface="Wingdings" panose="05000000000000000000" pitchFamily="2" charset="2"/>
              <a:buChar char=""/>
              <a:tabLst>
                <a:tab pos="480060" algn="l"/>
              </a:tabLst>
            </a:pPr>
            <a:r>
              <a:rPr lang="ru-RU" sz="1400" b="1" dirty="0">
                <a:latin typeface="Times New Roman" panose="02020603050405020304" pitchFamily="18" charset="0"/>
                <a:ea typeface="Times New Roman" panose="02020603050405020304" pitchFamily="18" charset="0"/>
                <a:cs typeface="Times New Roman" panose="02020603050405020304" pitchFamily="18" charset="0"/>
              </a:rPr>
              <a:t>Рубрика «Поиграйте с детьми».</a:t>
            </a:r>
          </a:p>
          <a:p>
            <a:pPr marL="342900" lvl="0" indent="-342900">
              <a:spcAft>
                <a:spcPts val="0"/>
              </a:spcAft>
              <a:buClr>
                <a:srgbClr val="003300"/>
              </a:buClr>
              <a:buSzPts val="1600"/>
              <a:buFont typeface="Wingdings" panose="05000000000000000000" pitchFamily="2" charset="2"/>
              <a:buChar char=""/>
              <a:tabLst>
                <a:tab pos="480060" algn="l"/>
              </a:tabLst>
            </a:pPr>
            <a:r>
              <a:rPr lang="ru-RU" sz="1400" b="1" dirty="0">
                <a:latin typeface="Times New Roman" panose="02020603050405020304" pitchFamily="18" charset="0"/>
                <a:ea typeface="Times New Roman" panose="02020603050405020304" pitchFamily="18" charset="0"/>
                <a:cs typeface="Times New Roman" panose="02020603050405020304" pitchFamily="18" charset="0"/>
              </a:rPr>
              <a:t>Памятка для родителей «Зимушка-зима».</a:t>
            </a:r>
            <a:endParaRPr lang="ru-RU" sz="14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spcAft>
                <a:spcPts val="0"/>
              </a:spcAft>
              <a:buClr>
                <a:srgbClr val="003300"/>
              </a:buClr>
              <a:buSzPts val="1600"/>
              <a:buFont typeface="Wingdings" panose="05000000000000000000" pitchFamily="2" charset="2"/>
              <a:buChar char=""/>
              <a:tabLst>
                <a:tab pos="480060" algn="l"/>
              </a:tabLst>
            </a:pPr>
            <a:r>
              <a:rPr lang="ru-RU" sz="1400" b="1" dirty="0">
                <a:latin typeface="Times New Roman" panose="02020603050405020304" pitchFamily="18" charset="0"/>
                <a:ea typeface="Times New Roman" panose="02020603050405020304" pitchFamily="18" charset="0"/>
                <a:cs typeface="Times New Roman" panose="02020603050405020304" pitchFamily="18" charset="0"/>
              </a:rPr>
              <a:t>Рубрика «Литературная страничка». Стихи о зиме.</a:t>
            </a:r>
          </a:p>
          <a:p>
            <a:pPr marL="342900" lvl="0" indent="-342900">
              <a:spcAft>
                <a:spcPts val="0"/>
              </a:spcAft>
              <a:buClr>
                <a:srgbClr val="003300"/>
              </a:buClr>
              <a:buSzPts val="1600"/>
              <a:buFont typeface="Wingdings" panose="05000000000000000000" pitchFamily="2" charset="2"/>
              <a:buChar char=""/>
              <a:tabLst>
                <a:tab pos="480060" algn="l"/>
              </a:tabLst>
            </a:pPr>
            <a:r>
              <a:rPr lang="ru-RU" sz="1400" b="1" dirty="0">
                <a:latin typeface="Times New Roman" panose="02020603050405020304" pitchFamily="18" charset="0"/>
                <a:ea typeface="Times New Roman" panose="02020603050405020304" pitchFamily="18" charset="0"/>
                <a:cs typeface="Times New Roman" panose="02020603050405020304" pitchFamily="18" charset="0"/>
              </a:rPr>
              <a:t>Рубрика «Все о зимних прогулках с детьми».</a:t>
            </a:r>
          </a:p>
          <a:p>
            <a:pPr marL="342900" lvl="0" indent="-342900">
              <a:spcAft>
                <a:spcPts val="0"/>
              </a:spcAft>
              <a:buClr>
                <a:srgbClr val="003300"/>
              </a:buClr>
              <a:buSzPts val="1600"/>
              <a:buFont typeface="Wingdings" panose="05000000000000000000" pitchFamily="2" charset="2"/>
              <a:buChar char=""/>
              <a:tabLst>
                <a:tab pos="480060" algn="l"/>
              </a:tabLst>
            </a:pPr>
            <a:r>
              <a:rPr lang="ru-RU" sz="1400" b="1" dirty="0">
                <a:latin typeface="Times New Roman" panose="02020603050405020304" pitchFamily="18" charset="0"/>
                <a:ea typeface="Times New Roman" panose="02020603050405020304" pitchFamily="18" charset="0"/>
                <a:cs typeface="Times New Roman" panose="02020603050405020304" pitchFamily="18" charset="0"/>
              </a:rPr>
              <a:t>Рубрика «</a:t>
            </a:r>
            <a:r>
              <a:rPr lang="ru-RU" sz="1400" b="1" dirty="0" err="1">
                <a:latin typeface="Times New Roman" panose="02020603050405020304" pitchFamily="18" charset="0"/>
                <a:ea typeface="Times New Roman" panose="02020603050405020304" pitchFamily="18" charset="0"/>
                <a:cs typeface="Times New Roman" panose="02020603050405020304" pitchFamily="18" charset="0"/>
              </a:rPr>
              <a:t>Физкульт</a:t>
            </a:r>
            <a:r>
              <a:rPr lang="ru-RU" sz="1400" b="1" dirty="0">
                <a:latin typeface="Times New Roman" panose="02020603050405020304" pitchFamily="18" charset="0"/>
                <a:ea typeface="Times New Roman" panose="02020603050405020304" pitchFamily="18" charset="0"/>
                <a:cs typeface="Times New Roman" panose="02020603050405020304" pitchFamily="18" charset="0"/>
              </a:rPr>
              <a:t> – привет!». Всей семьей – на лыжи.</a:t>
            </a:r>
          </a:p>
          <a:p>
            <a:pPr marL="342900" lvl="0" indent="-342900">
              <a:spcAft>
                <a:spcPts val="0"/>
              </a:spcAft>
              <a:buClr>
                <a:srgbClr val="003300"/>
              </a:buClr>
              <a:buSzPts val="1600"/>
              <a:buFont typeface="Wingdings" panose="05000000000000000000" pitchFamily="2" charset="2"/>
              <a:buChar char=""/>
              <a:tabLst>
                <a:tab pos="480060" algn="l"/>
              </a:tabLst>
            </a:pPr>
            <a:r>
              <a:rPr lang="ru-RU" sz="1400" b="1" dirty="0">
                <a:latin typeface="Times New Roman" panose="02020603050405020304" pitchFamily="18" charset="0"/>
                <a:ea typeface="Times New Roman" panose="02020603050405020304" pitchFamily="18" charset="0"/>
                <a:cs typeface="Times New Roman" panose="02020603050405020304" pitchFamily="18" charset="0"/>
              </a:rPr>
              <a:t>Рубрика «Будь здоров!» Три витаминных напитка для зимней прогулки.</a:t>
            </a:r>
            <a:endParaRPr lang="ru-RU" sz="14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spcAft>
                <a:spcPts val="0"/>
              </a:spcAft>
              <a:buClr>
                <a:srgbClr val="003300"/>
              </a:buClr>
              <a:buSzPts val="1600"/>
              <a:buFont typeface="Wingdings" panose="05000000000000000000" pitchFamily="2" charset="2"/>
              <a:buChar char=""/>
              <a:tabLst>
                <a:tab pos="480060" algn="l"/>
              </a:tabLst>
            </a:pPr>
            <a:r>
              <a:rPr lang="ru-RU" sz="1400" b="1" dirty="0">
                <a:latin typeface="Times New Roman" panose="02020603050405020304" pitchFamily="18" charset="0"/>
                <a:ea typeface="Times New Roman" panose="02020603050405020304" pitchFamily="18" charset="0"/>
                <a:cs typeface="Times New Roman" panose="02020603050405020304" pitchFamily="18" charset="0"/>
              </a:rPr>
              <a:t>Рубрика «Занимательная страничка» страничка. Говорят дети. Задания на внимание и сообразительность.</a:t>
            </a:r>
            <a:endParaRPr lang="ru-RU" sz="1400" dirty="0">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spcAft>
                <a:spcPts val="0"/>
              </a:spcAft>
              <a:buClr>
                <a:srgbClr val="003300"/>
              </a:buClr>
              <a:buSzPts val="1600"/>
              <a:buFont typeface="Wingdings" panose="05000000000000000000" pitchFamily="2" charset="2"/>
              <a:buChar char=""/>
              <a:tabLst>
                <a:tab pos="480060" algn="l"/>
              </a:tabLst>
            </a:pPr>
            <a:r>
              <a:rPr lang="ru-RU" sz="1400" b="1" dirty="0">
                <a:latin typeface="Times New Roman" panose="02020603050405020304" pitchFamily="18" charset="0"/>
                <a:ea typeface="Times New Roman" panose="02020603050405020304" pitchFamily="18" charset="0"/>
                <a:cs typeface="Times New Roman" panose="02020603050405020304" pitchFamily="18" charset="0"/>
              </a:rPr>
              <a:t>Из жизни нашего ДОУ. Новости. Конкурс «Новогодние игрушки»</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Прямоугольник 11"/>
          <p:cNvSpPr/>
          <p:nvPr/>
        </p:nvSpPr>
        <p:spPr>
          <a:xfrm>
            <a:off x="3647929" y="6179315"/>
            <a:ext cx="3115751" cy="2308324"/>
          </a:xfrm>
          <a:prstGeom prst="rect">
            <a:avLst/>
          </a:prstGeom>
          <a:solidFill>
            <a:schemeClr val="accent2">
              <a:lumMod val="40000"/>
              <a:lumOff val="60000"/>
            </a:schemeClr>
          </a:solidFill>
          <a:ln w="76200">
            <a:solidFill>
              <a:schemeClr val="accent2">
                <a:lumMod val="60000"/>
                <a:lumOff val="40000"/>
              </a:schemeClr>
            </a:solidFill>
          </a:ln>
        </p:spPr>
        <p:txBody>
          <a:bodyPr wrap="square">
            <a:spAutoFit/>
          </a:bodyPr>
          <a:lstStyle/>
          <a:p>
            <a:pPr algn="r">
              <a:spcAft>
                <a:spcPts val="0"/>
              </a:spcAft>
              <a:tabLst>
                <a:tab pos="5257800" algn="l"/>
              </a:tabLst>
            </a:pPr>
            <a:r>
              <a:rPr lang="ru-RU" b="1" i="1" dirty="0">
                <a:solidFill>
                  <a:srgbClr val="000000"/>
                </a:solidFill>
                <a:latin typeface="Monotype Corsiva" panose="03010101010201010101" pitchFamily="66" charset="0"/>
                <a:ea typeface="BatangChe"/>
              </a:rPr>
              <a:t>Редакционная коллегия</a:t>
            </a:r>
            <a:endParaRPr lang="ru-RU" sz="1600" dirty="0">
              <a:latin typeface="Times New Roman" panose="02020603050405020304" pitchFamily="18" charset="0"/>
              <a:ea typeface="Times New Roman" panose="02020603050405020304" pitchFamily="18" charset="0"/>
            </a:endParaRPr>
          </a:p>
          <a:p>
            <a:pPr algn="r">
              <a:spcAft>
                <a:spcPts val="0"/>
              </a:spcAft>
              <a:tabLst>
                <a:tab pos="5257800" algn="l"/>
              </a:tabLst>
            </a:pPr>
            <a:r>
              <a:rPr lang="ru-RU" i="1" dirty="0">
                <a:solidFill>
                  <a:srgbClr val="000000"/>
                </a:solidFill>
                <a:latin typeface="Monotype Corsiva" panose="03010101010201010101" pitchFamily="66" charset="0"/>
                <a:ea typeface="BatangChe"/>
              </a:rPr>
              <a:t>Седова Екатерина Сергеевна, </a:t>
            </a:r>
            <a:r>
              <a:rPr lang="ru-RU" i="1" dirty="0" err="1">
                <a:solidFill>
                  <a:srgbClr val="000000"/>
                </a:solidFill>
                <a:latin typeface="Monotype Corsiva" panose="03010101010201010101" pitchFamily="66" charset="0"/>
                <a:ea typeface="BatangChe"/>
              </a:rPr>
              <a:t>зам.заведующего</a:t>
            </a:r>
            <a:r>
              <a:rPr lang="ru-RU" i="1" dirty="0">
                <a:solidFill>
                  <a:srgbClr val="000000"/>
                </a:solidFill>
                <a:latin typeface="Monotype Corsiva" panose="03010101010201010101" pitchFamily="66" charset="0"/>
                <a:ea typeface="BatangChe"/>
              </a:rPr>
              <a:t> по </a:t>
            </a:r>
            <a:r>
              <a:rPr lang="ru-RU" i="1" dirty="0" err="1">
                <a:solidFill>
                  <a:srgbClr val="000000"/>
                </a:solidFill>
                <a:latin typeface="Monotype Corsiva" panose="03010101010201010101" pitchFamily="66" charset="0"/>
                <a:ea typeface="BatangChe"/>
              </a:rPr>
              <a:t>ВиМР</a:t>
            </a:r>
            <a:endParaRPr lang="ru-RU" sz="1600" dirty="0">
              <a:latin typeface="Times New Roman" panose="02020603050405020304" pitchFamily="18" charset="0"/>
              <a:ea typeface="Times New Roman" panose="02020603050405020304" pitchFamily="18" charset="0"/>
            </a:endParaRPr>
          </a:p>
          <a:p>
            <a:pPr algn="r">
              <a:spcAft>
                <a:spcPts val="0"/>
              </a:spcAft>
              <a:tabLst>
                <a:tab pos="5257800" algn="l"/>
              </a:tabLst>
            </a:pPr>
            <a:r>
              <a:rPr lang="ru-RU" i="1" dirty="0" err="1">
                <a:solidFill>
                  <a:srgbClr val="000000"/>
                </a:solidFill>
                <a:latin typeface="Monotype Corsiva" panose="03010101010201010101" pitchFamily="66" charset="0"/>
                <a:ea typeface="BatangChe"/>
              </a:rPr>
              <a:t>Логачева</a:t>
            </a:r>
            <a:r>
              <a:rPr lang="ru-RU" i="1" dirty="0">
                <a:solidFill>
                  <a:srgbClr val="000000"/>
                </a:solidFill>
                <a:latin typeface="Monotype Corsiva" panose="03010101010201010101" pitchFamily="66" charset="0"/>
                <a:ea typeface="BatangChe"/>
              </a:rPr>
              <a:t> Надежда Владимировна, воспитатель</a:t>
            </a:r>
            <a:endParaRPr lang="ru-RU" sz="1600" dirty="0">
              <a:latin typeface="Times New Roman" panose="02020603050405020304" pitchFamily="18" charset="0"/>
              <a:ea typeface="Times New Roman" panose="02020603050405020304" pitchFamily="18" charset="0"/>
            </a:endParaRPr>
          </a:p>
          <a:p>
            <a:pPr algn="r">
              <a:spcAft>
                <a:spcPts val="0"/>
              </a:spcAft>
              <a:tabLst>
                <a:tab pos="5257800" algn="l"/>
              </a:tabLst>
            </a:pPr>
            <a:r>
              <a:rPr lang="ru-RU" b="1" i="1" dirty="0">
                <a:solidFill>
                  <a:srgbClr val="000000"/>
                </a:solidFill>
                <a:latin typeface="Monotype Corsiva" panose="03010101010201010101" pitchFamily="66" charset="0"/>
                <a:ea typeface="BatangChe"/>
              </a:rPr>
              <a:t>Экспертный совет</a:t>
            </a:r>
            <a:endParaRPr lang="ru-RU" sz="1600" dirty="0">
              <a:latin typeface="Times New Roman" panose="02020603050405020304" pitchFamily="18" charset="0"/>
              <a:ea typeface="Times New Roman" panose="02020603050405020304" pitchFamily="18" charset="0"/>
            </a:endParaRPr>
          </a:p>
          <a:p>
            <a:pPr algn="r">
              <a:spcAft>
                <a:spcPts val="0"/>
              </a:spcAft>
              <a:tabLst>
                <a:tab pos="5257800" algn="l"/>
              </a:tabLst>
            </a:pPr>
            <a:r>
              <a:rPr lang="ru-RU" i="1" dirty="0" err="1">
                <a:solidFill>
                  <a:srgbClr val="000000"/>
                </a:solidFill>
                <a:latin typeface="Monotype Corsiva" panose="03010101010201010101" pitchFamily="66" charset="0"/>
                <a:ea typeface="BatangChe"/>
              </a:rPr>
              <a:t>Буцяк</a:t>
            </a:r>
            <a:r>
              <a:rPr lang="ru-RU" i="1" dirty="0">
                <a:solidFill>
                  <a:srgbClr val="000000"/>
                </a:solidFill>
                <a:latin typeface="Monotype Corsiva" panose="03010101010201010101" pitchFamily="66" charset="0"/>
                <a:ea typeface="BatangChe"/>
              </a:rPr>
              <a:t> Нина Николаевна,</a:t>
            </a:r>
          </a:p>
          <a:p>
            <a:pPr algn="r">
              <a:spcAft>
                <a:spcPts val="0"/>
              </a:spcAft>
              <a:tabLst>
                <a:tab pos="5257800" algn="l"/>
              </a:tabLst>
            </a:pPr>
            <a:r>
              <a:rPr lang="ru-RU" i="1" dirty="0">
                <a:solidFill>
                  <a:srgbClr val="000000"/>
                </a:solidFill>
                <a:latin typeface="Monotype Corsiva" panose="03010101010201010101" pitchFamily="66" charset="0"/>
                <a:ea typeface="BatangChe"/>
              </a:rPr>
              <a:t> заведующий МКДОУ </a:t>
            </a:r>
            <a:endParaRPr lang="ru-RU" sz="1600" dirty="0">
              <a:effectLst/>
              <a:latin typeface="Times New Roman" panose="02020603050405020304" pitchFamily="18" charset="0"/>
              <a:ea typeface="Times New Roman" panose="02020603050405020304" pitchFamily="18" charset="0"/>
            </a:endParaRPr>
          </a:p>
        </p:txBody>
      </p:sp>
      <p:pic>
        <p:nvPicPr>
          <p:cNvPr id="2" name="Рисунок 1"/>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3579273" y="2290472"/>
            <a:ext cx="3034403" cy="2139712"/>
          </a:xfrm>
          <a:prstGeom prst="rect">
            <a:avLst/>
          </a:prstGeom>
        </p:spPr>
      </p:pic>
      <p:sp>
        <p:nvSpPr>
          <p:cNvPr id="3" name="Прямоугольник 2"/>
          <p:cNvSpPr/>
          <p:nvPr/>
        </p:nvSpPr>
        <p:spPr>
          <a:xfrm>
            <a:off x="3589989" y="4556187"/>
            <a:ext cx="3163045" cy="1323439"/>
          </a:xfrm>
          <a:prstGeom prst="rect">
            <a:avLst/>
          </a:prstGeom>
          <a:solidFill>
            <a:schemeClr val="accent5">
              <a:lumMod val="40000"/>
              <a:lumOff val="60000"/>
            </a:schemeClr>
          </a:solidFill>
          <a:ln w="76200">
            <a:solidFill>
              <a:schemeClr val="accent1"/>
            </a:solidFill>
          </a:ln>
        </p:spPr>
        <p:txBody>
          <a:bodyPr wrap="square">
            <a:spAutoFit/>
          </a:bodyPr>
          <a:lstStyle/>
          <a:p>
            <a:pPr algn="just"/>
            <a:r>
              <a:rPr lang="ru-RU" sz="2000" b="1" i="1" dirty="0">
                <a:solidFill>
                  <a:srgbClr val="444444"/>
                </a:solidFill>
                <a:latin typeface="Times New Roman" panose="02020603050405020304" pitchFamily="18" charset="0"/>
              </a:rPr>
              <a:t>"Зимушка хрустальная, в гости нас пусти. </a:t>
            </a:r>
          </a:p>
          <a:p>
            <a:pPr algn="just"/>
            <a:r>
              <a:rPr lang="ru-RU" sz="2000" b="1" i="1" dirty="0">
                <a:solidFill>
                  <a:srgbClr val="444444"/>
                </a:solidFill>
                <a:latin typeface="Times New Roman" panose="02020603050405020304" pitchFamily="18" charset="0"/>
              </a:rPr>
              <a:t>Царство белоснежное детям покажи." </a:t>
            </a:r>
            <a:endParaRPr lang="ru-RU" sz="2000" dirty="0"/>
          </a:p>
        </p:txBody>
      </p:sp>
    </p:spTree>
    <p:extLst>
      <p:ext uri="{BB962C8B-B14F-4D97-AF65-F5344CB8AC3E}">
        <p14:creationId xmlns:p14="http://schemas.microsoft.com/office/powerpoint/2010/main" xmlns="" val="3084892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6858000" cy="9144000"/>
          </a:xfrm>
          <a:prstGeom prst="rect">
            <a:avLst/>
          </a:prstGeom>
        </p:spPr>
      </p:pic>
      <p:sp>
        <p:nvSpPr>
          <p:cNvPr id="5" name="Прямоугольник 4"/>
          <p:cNvSpPr/>
          <p:nvPr/>
        </p:nvSpPr>
        <p:spPr>
          <a:xfrm>
            <a:off x="105612" y="179512"/>
            <a:ext cx="6563748" cy="6463308"/>
          </a:xfrm>
          <a:prstGeom prst="rect">
            <a:avLst/>
          </a:prstGeom>
          <a:solidFill>
            <a:schemeClr val="accent5">
              <a:lumMod val="40000"/>
              <a:lumOff val="60000"/>
            </a:schemeClr>
          </a:solidFill>
          <a:ln w="76200">
            <a:solidFill>
              <a:schemeClr val="accent1"/>
            </a:solidFill>
          </a:ln>
        </p:spPr>
        <p:txBody>
          <a:bodyPr wrap="square">
            <a:spAutoFit/>
          </a:bodyPr>
          <a:lstStyle/>
          <a:p>
            <a:pPr algn="ctr"/>
            <a:r>
              <a:rPr lang="ru-RU" b="1" dirty="0">
                <a:solidFill>
                  <a:srgbClr val="C00000"/>
                </a:solidFill>
                <a:latin typeface="Times New Roman" panose="02020603050405020304" pitchFamily="18" charset="0"/>
                <a:cs typeface="Times New Roman" panose="02020603050405020304" pitchFamily="18" charset="0"/>
              </a:rPr>
              <a:t>ОПАСНОСТИ, ПОДСТЕРЕГАЮЩИЕ НАС ЗИМОЙ</a:t>
            </a:r>
          </a:p>
          <a:p>
            <a:pPr algn="ctr"/>
            <a:endParaRPr lang="ru-RU" dirty="0">
              <a:solidFill>
                <a:srgbClr val="C00000"/>
              </a:solidFill>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Обратите внимание ребёнка на сосульки и горы снега, свешивающиеся с крыш домов. Расскажите, чем они опасны и почему такие места надо обходить стороной. Объясните ребенку, что ни в коем случае нельзя заходить в огражденные зоны.</a:t>
            </a:r>
          </a:p>
          <a:p>
            <a:pPr algn="just"/>
            <a:r>
              <a:rPr lang="ru-RU" b="1" dirty="0">
                <a:latin typeface="Times New Roman" panose="02020603050405020304" pitchFamily="18" charset="0"/>
                <a:cs typeface="Times New Roman" panose="02020603050405020304" pitchFamily="18" charset="0"/>
              </a:rPr>
              <a:t>Осторожно, гололед!</a:t>
            </a:r>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Учите детей, что ходить по обледеневшему тротуару нужно маленькими шажками, наступая на всю подошву. Старайтесь по возможности обходить скользкие места.</a:t>
            </a:r>
          </a:p>
          <a:p>
            <a:pPr algn="just"/>
            <a:r>
              <a:rPr lang="ru-RU" dirty="0">
                <a:latin typeface="Times New Roman" panose="02020603050405020304" pitchFamily="18" charset="0"/>
                <a:cs typeface="Times New Roman" panose="02020603050405020304" pitchFamily="18" charset="0"/>
              </a:rPr>
              <a:t>Особенно внимательно нужно зимой переходить дорогу - машина на скользкой дороге не сможет остановиться сразу!</a:t>
            </a:r>
          </a:p>
          <a:p>
            <a:pPr algn="just"/>
            <a:r>
              <a:rPr lang="ru-RU" dirty="0">
                <a:latin typeface="Times New Roman" panose="02020603050405020304" pitchFamily="18" charset="0"/>
                <a:cs typeface="Times New Roman" panose="02020603050405020304" pitchFamily="18" charset="0"/>
              </a:rPr>
              <a:t>Сократите или вовсе исключите прогулку с детьми в морозные дни: высока вероятность обморожения.</a:t>
            </a:r>
          </a:p>
          <a:p>
            <a:pPr algn="just"/>
            <a:r>
              <a:rPr lang="ru-RU" b="1" dirty="0">
                <a:latin typeface="Times New Roman" panose="02020603050405020304" pitchFamily="18" charset="0"/>
                <a:cs typeface="Times New Roman" panose="02020603050405020304" pitchFamily="18" charset="0"/>
              </a:rPr>
              <a:t>Зимой на водоеме.</a:t>
            </a:r>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Не выходите с ребенком на заледеневшие водоемы! Если лед провалился - нужно громко звать на помощь и пытаться выбраться, наползая или накатываясь на край! Барахтаться нельзя! Если получилось выбраться, надо отползти или откатиться от края.</a:t>
            </a:r>
          </a:p>
          <a:p>
            <a:pPr algn="just"/>
            <a:r>
              <a:rPr lang="ru-RU" dirty="0">
                <a:latin typeface="Times New Roman" panose="02020603050405020304" pitchFamily="18" charset="0"/>
                <a:cs typeface="Times New Roman" panose="02020603050405020304" pitchFamily="18" charset="0"/>
              </a:rPr>
              <a:t>Вот основные правила безопасного поведения в зимнее время года, которые следует помнить взрослым и учить детей соблюдать их.</a:t>
            </a:r>
          </a:p>
        </p:txBody>
      </p:sp>
      <p:pic>
        <p:nvPicPr>
          <p:cNvPr id="6" name="Рисунок 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flipH="1">
            <a:off x="4336855" y="6123162"/>
            <a:ext cx="2615465" cy="2847619"/>
          </a:xfrm>
          <a:prstGeom prst="rect">
            <a:avLst/>
          </a:prstGeom>
        </p:spPr>
      </p:pic>
      <p:pic>
        <p:nvPicPr>
          <p:cNvPr id="7" name="Рисунок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40985" y="6262924"/>
            <a:ext cx="2654886" cy="2754444"/>
          </a:xfrm>
          <a:prstGeom prst="rect">
            <a:avLst/>
          </a:prstGeom>
        </p:spPr>
      </p:pic>
    </p:spTree>
    <p:extLst>
      <p:ext uri="{BB962C8B-B14F-4D97-AF65-F5344CB8AC3E}">
        <p14:creationId xmlns:p14="http://schemas.microsoft.com/office/powerpoint/2010/main" xmlns="" val="27992417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98826" y="179512"/>
            <a:ext cx="6580112" cy="7355860"/>
          </a:xfrm>
          <a:prstGeom prst="rect">
            <a:avLst/>
          </a:prstGeom>
          <a:solidFill>
            <a:schemeClr val="accent5">
              <a:lumMod val="40000"/>
              <a:lumOff val="60000"/>
            </a:schemeClr>
          </a:solidFill>
          <a:ln w="76200">
            <a:solidFill>
              <a:schemeClr val="accent1"/>
            </a:solidFill>
          </a:ln>
        </p:spPr>
        <p:txBody>
          <a:bodyPr wrap="square">
            <a:spAutoFit/>
          </a:bodyPr>
          <a:lstStyle/>
          <a:p>
            <a:pPr algn="ctr"/>
            <a:r>
              <a:rPr lang="ru-RU" sz="2000" b="1" i="1" dirty="0">
                <a:solidFill>
                  <a:srgbClr val="C00000"/>
                </a:solidFill>
                <a:latin typeface="Times New Roman" panose="02020603050405020304" pitchFamily="18" charset="0"/>
                <a:cs typeface="Times New Roman" panose="02020603050405020304" pitchFamily="18" charset="0"/>
              </a:rPr>
              <a:t>Рубрика «ФИЗКУЛЬТ - ПРИВЕТ!»</a:t>
            </a:r>
          </a:p>
          <a:p>
            <a:pPr algn="ctr"/>
            <a:r>
              <a:rPr lang="ru-RU" sz="2000" b="1" i="1" dirty="0">
                <a:solidFill>
                  <a:srgbClr val="C00000"/>
                </a:solidFill>
                <a:latin typeface="Times New Roman" panose="02020603050405020304" pitchFamily="18" charset="0"/>
                <a:cs typeface="Times New Roman" panose="02020603050405020304" pitchFamily="18" charset="0"/>
              </a:rPr>
              <a:t>«Всей семьей – на лыжи!»</a:t>
            </a:r>
          </a:p>
          <a:p>
            <a:pPr algn="just"/>
            <a:r>
              <a:rPr lang="ru-RU" dirty="0">
                <a:latin typeface="Times New Roman" panose="02020603050405020304" pitchFamily="18" charset="0"/>
              </a:rPr>
              <a:t>Снова за окном на пороге зима. А вместе с ней и новые семейные развлечения. Одно из них, бесспорно, катание на лыжах. Бодрящая прогулка или «лыжный десант» наилучшие возможности для «семейного» досуга. Эмоциональный заряд,</a:t>
            </a:r>
          </a:p>
          <a:p>
            <a:pPr algn="just"/>
            <a:r>
              <a:rPr lang="ru-RU" dirty="0">
                <a:latin typeface="Times New Roman" panose="02020603050405020304" pitchFamily="18" charset="0"/>
              </a:rPr>
              <a:t>получаемый от совместных занятий физкультурой и спортом, расходуется всегда позитивно. </a:t>
            </a:r>
          </a:p>
          <a:p>
            <a:pPr algn="just"/>
            <a:r>
              <a:rPr lang="ru-RU" dirty="0">
                <a:latin typeface="Times New Roman" panose="02020603050405020304" pitchFamily="18" charset="0"/>
              </a:rPr>
              <a:t>Очень хочется, чтоб в нашем </a:t>
            </a:r>
          </a:p>
          <a:p>
            <a:pPr algn="just"/>
            <a:r>
              <a:rPr lang="ru-RU" dirty="0">
                <a:latin typeface="Times New Roman" panose="02020603050405020304" pitchFamily="18" charset="0"/>
              </a:rPr>
              <a:t>детском саду стало как можно </a:t>
            </a:r>
          </a:p>
          <a:p>
            <a:pPr algn="just"/>
            <a:r>
              <a:rPr lang="ru-RU" dirty="0">
                <a:latin typeface="Times New Roman" panose="02020603050405020304" pitchFamily="18" charset="0"/>
              </a:rPr>
              <a:t>больше спортивных семей, где</a:t>
            </a:r>
          </a:p>
          <a:p>
            <a:pPr algn="just"/>
            <a:r>
              <a:rPr lang="ru-RU" dirty="0">
                <a:latin typeface="Times New Roman" panose="02020603050405020304" pitchFamily="18" charset="0"/>
              </a:rPr>
              <a:t>семейная зарядка, семейные </a:t>
            </a:r>
          </a:p>
          <a:p>
            <a:pPr algn="just"/>
            <a:r>
              <a:rPr lang="ru-RU" dirty="0">
                <a:latin typeface="Times New Roman" panose="02020603050405020304" pitchFamily="18" charset="0"/>
              </a:rPr>
              <a:t>прогулки в выходные дни </a:t>
            </a:r>
          </a:p>
          <a:p>
            <a:pPr algn="just"/>
            <a:r>
              <a:rPr lang="ru-RU" dirty="0">
                <a:latin typeface="Times New Roman" panose="02020603050405020304" pitchFamily="18" charset="0"/>
              </a:rPr>
              <a:t>станут нормой. </a:t>
            </a:r>
          </a:p>
          <a:p>
            <a:pPr algn="just"/>
            <a:r>
              <a:rPr lang="ru-RU" dirty="0">
                <a:latin typeface="Times New Roman" panose="02020603050405020304" pitchFamily="18" charset="0"/>
              </a:rPr>
              <a:t>В лыжный поход можно </a:t>
            </a:r>
          </a:p>
          <a:p>
            <a:pPr algn="just"/>
            <a:r>
              <a:rPr lang="ru-RU" dirty="0">
                <a:latin typeface="Times New Roman" panose="02020603050405020304" pitchFamily="18" charset="0"/>
              </a:rPr>
              <a:t>выходить только в тихую погоду </a:t>
            </a:r>
          </a:p>
          <a:p>
            <a:pPr algn="just"/>
            <a:r>
              <a:rPr lang="ru-RU" dirty="0">
                <a:latin typeface="Times New Roman" panose="02020603050405020304" pitchFamily="18" charset="0"/>
              </a:rPr>
              <a:t>при слабом ветре и температуре </a:t>
            </a:r>
          </a:p>
          <a:p>
            <a:pPr algn="just"/>
            <a:r>
              <a:rPr lang="ru-RU" dirty="0">
                <a:latin typeface="Times New Roman" panose="02020603050405020304" pitchFamily="18" charset="0"/>
              </a:rPr>
              <a:t>не ниже минус 15 градусов. </a:t>
            </a:r>
          </a:p>
          <a:p>
            <a:pPr algn="just"/>
            <a:r>
              <a:rPr lang="ru-RU" dirty="0">
                <a:latin typeface="Times New Roman" panose="02020603050405020304" pitchFamily="18" charset="0"/>
              </a:rPr>
              <a:t>В рюкзаке обязательно </a:t>
            </a:r>
          </a:p>
          <a:p>
            <a:pPr algn="just"/>
            <a:r>
              <a:rPr lang="ru-RU" dirty="0">
                <a:latin typeface="Times New Roman" panose="02020603050405020304" pitchFamily="18" charset="0"/>
              </a:rPr>
              <a:t>должны лежать запасной свитер, </a:t>
            </a:r>
          </a:p>
          <a:p>
            <a:pPr algn="just"/>
            <a:r>
              <a:rPr lang="ru-RU" dirty="0">
                <a:latin typeface="Times New Roman" panose="02020603050405020304" pitchFamily="18" charset="0"/>
              </a:rPr>
              <a:t>ветровка, термос с горячим чаем. </a:t>
            </a:r>
          </a:p>
          <a:p>
            <a:pPr algn="just"/>
            <a:r>
              <a:rPr lang="ru-RU" dirty="0">
                <a:latin typeface="Times New Roman" panose="02020603050405020304" pitchFamily="18" charset="0"/>
              </a:rPr>
              <a:t>Желаем вам подружиться с лыжами, они дают много возможностей для веселого отдыха всей семьей. Проведенный такой выходной день еще больше сближает семью. Пусть дети станут здоровыми и крепкими, их мамы и папы – красивыми и подтянутыми.</a:t>
            </a: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388882" y="2411760"/>
            <a:ext cx="3231944" cy="3401621"/>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0607" y="6948264"/>
            <a:ext cx="6716550" cy="2051720"/>
          </a:xfrm>
          <a:prstGeom prst="rect">
            <a:avLst/>
          </a:prstGeom>
        </p:spPr>
      </p:pic>
      <p:pic>
        <p:nvPicPr>
          <p:cNvPr id="2" name="Рисунок 1">
            <a:extLst>
              <a:ext uri="{FF2B5EF4-FFF2-40B4-BE49-F238E27FC236}">
                <a16:creationId xmlns:a16="http://schemas.microsoft.com/office/drawing/2014/main" xmlns="" id="{6E5C8E5E-7D3A-A535-628F-D44221B0F02E}"/>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556565" y="7128712"/>
            <a:ext cx="2122373" cy="1690824"/>
          </a:xfrm>
          <a:prstGeom prst="rect">
            <a:avLst/>
          </a:prstGeom>
        </p:spPr>
      </p:pic>
    </p:spTree>
    <p:extLst>
      <p:ext uri="{BB962C8B-B14F-4D97-AF65-F5344CB8AC3E}">
        <p14:creationId xmlns:p14="http://schemas.microsoft.com/office/powerpoint/2010/main" xmlns="" val="22623002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9606" y="-15734256"/>
            <a:ext cx="6711761" cy="8679299"/>
          </a:xfrm>
          <a:prstGeom prst="rect">
            <a:avLst/>
          </a:prstGeom>
          <a:solidFill>
            <a:schemeClr val="accent5">
              <a:lumMod val="40000"/>
              <a:lumOff val="60000"/>
            </a:schemeClr>
          </a:solidFill>
          <a:ln w="76200">
            <a:solidFill>
              <a:schemeClr val="accent1"/>
            </a:solidFill>
          </a:ln>
        </p:spPr>
        <p:txBody>
          <a:bodyPr wrap="square">
            <a:spAutoFit/>
          </a:bodyPr>
          <a:lstStyle/>
          <a:p>
            <a:pPr algn="just"/>
            <a:r>
              <a:rPr lang="ru-RU" dirty="0">
                <a:latin typeface="Times New Roman" panose="02020603050405020304" pitchFamily="18" charset="0"/>
              </a:rPr>
              <a:t>Вначале важны такие умение, как надевать и снимать лыжи, закреплять ботинки в крепления. Подготовьте все заранее:</a:t>
            </a:r>
          </a:p>
          <a:p>
            <a:pPr algn="just"/>
            <a:r>
              <a:rPr lang="ru-RU" dirty="0">
                <a:latin typeface="Times New Roman" panose="02020603050405020304" pitchFamily="18" charset="0"/>
              </a:rPr>
              <a:t>отрегулируйте крепления, пусть ребенок потренируется самостоятельно одеть лыжи. Такую подготовку можно провести и в помещении, т. к. это может занять чуть больше времени, чем вы</a:t>
            </a:r>
          </a:p>
          <a:p>
            <a:pPr algn="just"/>
            <a:r>
              <a:rPr lang="ru-RU" dirty="0">
                <a:latin typeface="Times New Roman" panose="02020603050405020304" pitchFamily="18" charset="0"/>
              </a:rPr>
              <a:t>предполагали. Ребенку, особенно на первых порах, очень</a:t>
            </a:r>
          </a:p>
          <a:p>
            <a:pPr algn="just"/>
            <a:r>
              <a:rPr lang="ru-RU" dirty="0">
                <a:latin typeface="Times New Roman" panose="02020603050405020304" pitchFamily="18" charset="0"/>
              </a:rPr>
              <a:t>хочется быть настоящим лыжником и самому нести лыжный инвентарь. Не упустите этот момент: покажите простейшие правила транспортировки. Скрепленные лыжи надо расположить горизонтально носками вперед и зажать в подмышечной впадине, обхватив рукой снизу; палки взять в другую руку за середину</a:t>
            </a:r>
          </a:p>
          <a:p>
            <a:pPr algn="just"/>
            <a:r>
              <a:rPr lang="ru-RU" dirty="0">
                <a:latin typeface="Times New Roman" panose="02020603050405020304" pitchFamily="18" charset="0"/>
              </a:rPr>
              <a:t>кольцами назад.</a:t>
            </a:r>
          </a:p>
          <a:p>
            <a:pPr algn="just"/>
            <a:r>
              <a:rPr lang="ru-RU" b="1" i="1" dirty="0">
                <a:solidFill>
                  <a:srgbClr val="C00000"/>
                </a:solidFill>
                <a:latin typeface="Times New Roman" panose="02020603050405020304" pitchFamily="18" charset="0"/>
              </a:rPr>
              <a:t>Объясните детям правила ходьбы на лыжах:</a:t>
            </a:r>
          </a:p>
          <a:p>
            <a:pPr algn="just"/>
            <a:r>
              <a:rPr lang="ru-RU" dirty="0">
                <a:latin typeface="Times New Roman" panose="02020603050405020304" pitchFamily="18" charset="0"/>
              </a:rPr>
              <a:t>1. Идти, соблюдая интервал, не отставать, не наезжать на лыжи впереди, идущего.</a:t>
            </a:r>
          </a:p>
          <a:p>
            <a:pPr algn="just"/>
            <a:r>
              <a:rPr lang="ru-RU" dirty="0">
                <a:latin typeface="Times New Roman" panose="02020603050405020304" pitchFamily="18" charset="0"/>
              </a:rPr>
              <a:t>2. Не разговаривать на дистанции.</a:t>
            </a:r>
          </a:p>
          <a:p>
            <a:pPr algn="just"/>
            <a:r>
              <a:rPr lang="ru-RU" dirty="0">
                <a:latin typeface="Times New Roman" panose="02020603050405020304" pitchFamily="18" charset="0"/>
              </a:rPr>
              <a:t>3. Если на пути неожиданно возникает препятствие, постараться мягко упасть на бок.</a:t>
            </a:r>
          </a:p>
          <a:p>
            <a:pPr algn="just"/>
            <a:r>
              <a:rPr lang="ru-RU" dirty="0">
                <a:latin typeface="Times New Roman" panose="02020603050405020304" pitchFamily="18" charset="0"/>
              </a:rPr>
              <a:t>Итак, подготовительный этап позади, впереди вас ждет лыжня. Начнем с простого : предложите ребенку постоять на лыжах, присесть, поочередно поднять одну и другую ногу с лыжей, поставить на снег, попытаться пройти ступающим шагом. Не спешите учить ребенка скользящему шагу! Дайте малышу время освоиться с новой зимней забавой! Маленькие детки воспринимают движение (упражнение) целиком, поэтому не показывайте ему и не объясняйте движение по частям.</a:t>
            </a:r>
          </a:p>
          <a:p>
            <a:pPr algn="just"/>
            <a:r>
              <a:rPr lang="ru-RU" dirty="0">
                <a:latin typeface="Times New Roman" panose="02020603050405020304" pitchFamily="18" charset="0"/>
              </a:rPr>
              <a:t>Покажите, как нужно перемещаться целиком.</a:t>
            </a:r>
          </a:p>
          <a:p>
            <a:pPr algn="just"/>
            <a:r>
              <a:rPr lang="ru-RU" dirty="0">
                <a:latin typeface="Times New Roman" panose="02020603050405020304" pitchFamily="18" charset="0"/>
              </a:rPr>
              <a:t>Пройдитесь немного сами, попросите посмотреть: «Смотри, как я умею!». И попросите ребенка повторить: «А теперь покажи, как ты умеешь это делать!» Ребенок скопирует ваши движения полностью.</a:t>
            </a:r>
            <a:endParaRPr lang="ru-RU" dirty="0"/>
          </a:p>
        </p:txBody>
      </p:sp>
      <p:sp>
        <p:nvSpPr>
          <p:cNvPr id="4" name="Прямоугольник 3"/>
          <p:cNvSpPr/>
          <p:nvPr/>
        </p:nvSpPr>
        <p:spPr>
          <a:xfrm>
            <a:off x="121810" y="3851920"/>
            <a:ext cx="6588669" cy="5078313"/>
          </a:xfrm>
          <a:prstGeom prst="rect">
            <a:avLst/>
          </a:prstGeom>
          <a:solidFill>
            <a:schemeClr val="accent5">
              <a:lumMod val="40000"/>
              <a:lumOff val="60000"/>
            </a:schemeClr>
          </a:solidFill>
          <a:ln w="76200">
            <a:solidFill>
              <a:schemeClr val="accent1"/>
            </a:solidFill>
          </a:ln>
        </p:spPr>
        <p:txBody>
          <a:bodyPr wrap="square">
            <a:spAutoFit/>
          </a:bodyPr>
          <a:lstStyle/>
          <a:p>
            <a:pPr algn="just"/>
            <a:r>
              <a:rPr lang="ru-RU" dirty="0">
                <a:latin typeface="Times New Roman" panose="02020603050405020304" pitchFamily="18" charset="0"/>
                <a:cs typeface="Times New Roman" panose="02020603050405020304" pitchFamily="18" charset="0"/>
              </a:rPr>
              <a:t>Вначале важны такие умение, как надевать и снимать лыжи, закреплять ботинки в крепления. Подготовьте все заранее: отрегулируйте крепления, пусть ребенок потренируется самостоятельно одеть лыжи. Такую подготовку можно провести и в помещении, т. к. это может занять чуть больше времени, чем вы предполагали.</a:t>
            </a:r>
          </a:p>
          <a:p>
            <a:pPr algn="just"/>
            <a:r>
              <a:rPr lang="ru-RU" dirty="0">
                <a:latin typeface="Times New Roman" panose="02020603050405020304" pitchFamily="18" charset="0"/>
                <a:cs typeface="Times New Roman" panose="02020603050405020304" pitchFamily="18" charset="0"/>
              </a:rPr>
              <a:t>Ребенку, особенно на первых порах, очень хочется быть настоящим лыжником и самому нести лыжный инвентарь. Не упустите этот момент: покажите простейшие транспортировки. Скрепленные лыжи надо расположить горизонтально носками вперед и зажать в подмышечной впадине, обхватив рукой снизу; палки взять в другую руку за середину кольцами назад. </a:t>
            </a:r>
          </a:p>
          <a:p>
            <a:pPr algn="just"/>
            <a:r>
              <a:rPr lang="ru-RU" b="1" dirty="0">
                <a:solidFill>
                  <a:srgbClr val="C00000"/>
                </a:solidFill>
                <a:latin typeface="Times New Roman" panose="02020603050405020304" pitchFamily="18" charset="0"/>
                <a:cs typeface="Times New Roman" panose="02020603050405020304" pitchFamily="18" charset="0"/>
              </a:rPr>
              <a:t>Объясните детям правила ходьбы на лыжах: </a:t>
            </a:r>
          </a:p>
          <a:p>
            <a:pPr indent="-342900" algn="just">
              <a:buAutoNum type="arabicPeriod"/>
            </a:pPr>
            <a:r>
              <a:rPr lang="ru-RU" dirty="0">
                <a:latin typeface="Times New Roman" panose="02020603050405020304" pitchFamily="18" charset="0"/>
                <a:cs typeface="Times New Roman" panose="02020603050405020304" pitchFamily="18" charset="0"/>
              </a:rPr>
              <a:t>Идти, соблюдая интервал, не отставать, не наезжать на лыжи впереди, идущего. </a:t>
            </a:r>
          </a:p>
          <a:p>
            <a:pPr indent="-342900" algn="just">
              <a:buAutoNum type="arabicPeriod"/>
            </a:pPr>
            <a:r>
              <a:rPr lang="ru-RU" dirty="0">
                <a:latin typeface="Times New Roman" panose="02020603050405020304" pitchFamily="18" charset="0"/>
                <a:cs typeface="Times New Roman" panose="02020603050405020304" pitchFamily="18" charset="0"/>
              </a:rPr>
              <a:t>Не разговаривать на дистанции.</a:t>
            </a:r>
          </a:p>
          <a:p>
            <a:pPr indent="-342900" algn="just">
              <a:buAutoNum type="arabicPeriod"/>
            </a:pPr>
            <a:r>
              <a:rPr lang="ru-RU" dirty="0">
                <a:latin typeface="Times New Roman" panose="02020603050405020304" pitchFamily="18" charset="0"/>
                <a:cs typeface="Times New Roman" panose="02020603050405020304" pitchFamily="18" charset="0"/>
              </a:rPr>
              <a:t>Если на пути неожиданно возникает препятствие, постараться мягко упасть на бок.</a:t>
            </a:r>
          </a:p>
        </p:txBody>
      </p:sp>
      <p:sp>
        <p:nvSpPr>
          <p:cNvPr id="5" name="Прямоугольник 4"/>
          <p:cNvSpPr/>
          <p:nvPr/>
        </p:nvSpPr>
        <p:spPr>
          <a:xfrm>
            <a:off x="130941" y="179512"/>
            <a:ext cx="6517170" cy="3477875"/>
          </a:xfrm>
          <a:prstGeom prst="rect">
            <a:avLst/>
          </a:prstGeom>
          <a:solidFill>
            <a:schemeClr val="accent5">
              <a:lumMod val="40000"/>
              <a:lumOff val="60000"/>
            </a:schemeClr>
          </a:solidFill>
          <a:ln w="76200">
            <a:solidFill>
              <a:srgbClr val="0070C0"/>
            </a:solidFill>
          </a:ln>
        </p:spPr>
        <p:txBody>
          <a:bodyPr wrap="square">
            <a:spAutoFit/>
          </a:bodyPr>
          <a:lstStyle/>
          <a:p>
            <a:pPr algn="ctr"/>
            <a:r>
              <a:rPr lang="ru-RU" sz="2000" b="1" i="1" dirty="0">
                <a:solidFill>
                  <a:srgbClr val="C00000"/>
                </a:solidFill>
                <a:latin typeface="Times New Roman" panose="02020603050405020304" pitchFamily="18" charset="0"/>
                <a:cs typeface="Times New Roman" panose="02020603050405020304" pitchFamily="18" charset="0"/>
              </a:rPr>
              <a:t>Что же необходимо родителям знать при</a:t>
            </a:r>
          </a:p>
          <a:p>
            <a:pPr algn="ctr"/>
            <a:r>
              <a:rPr lang="ru-RU" sz="2000" b="1" i="1" dirty="0">
                <a:solidFill>
                  <a:srgbClr val="C00000"/>
                </a:solidFill>
                <a:latin typeface="Times New Roman" panose="02020603050405020304" pitchFamily="18" charset="0"/>
                <a:cs typeface="Times New Roman" panose="02020603050405020304" pitchFamily="18" charset="0"/>
              </a:rPr>
              <a:t>обучении дошкольников?</a:t>
            </a:r>
          </a:p>
          <a:p>
            <a:pPr algn="just"/>
            <a:r>
              <a:rPr lang="ru-RU" dirty="0">
                <a:latin typeface="Times New Roman" panose="02020603050405020304" pitchFamily="18" charset="0"/>
              </a:rPr>
              <a:t>Лыжи – одно из самых доступных спортивных зимних увлечений. Ходьба на лыжах укрепляет физическое здоровье детей, является отличным закаливающим средством, способствует развитию быстроты, выносливости, координации,</a:t>
            </a:r>
          </a:p>
          <a:p>
            <a:pPr algn="just"/>
            <a:r>
              <a:rPr lang="ru-RU" dirty="0">
                <a:latin typeface="Times New Roman" panose="02020603050405020304" pitchFamily="18" charset="0"/>
              </a:rPr>
              <a:t>укреплению опорно-двигательного аппарата, а влияние свежего воздуха особенно благотворно для деятельности органов дыхания. Лыжные прогулки всей семьей – это копилка совместных радостей, воспоминаний, впечатлений.</a:t>
            </a:r>
          </a:p>
          <a:p>
            <a:pPr algn="just"/>
            <a:r>
              <a:rPr lang="ru-RU" dirty="0">
                <a:latin typeface="Times New Roman" panose="02020603050405020304" pitchFamily="18" charset="0"/>
              </a:rPr>
              <a:t>Обучение детей дошкольного возраста ходьбе на лыжах обязательно начинается с подготовительного периода.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59275"/>
            <a:ext cx="6858000" cy="9144000"/>
          </a:xfrm>
          <a:prstGeom prst="rect">
            <a:avLst/>
          </a:prstGeom>
        </p:spPr>
      </p:pic>
      <p:sp>
        <p:nvSpPr>
          <p:cNvPr id="5" name="Прямоугольник 4"/>
          <p:cNvSpPr/>
          <p:nvPr/>
        </p:nvSpPr>
        <p:spPr>
          <a:xfrm>
            <a:off x="89979" y="107504"/>
            <a:ext cx="6588669" cy="3693319"/>
          </a:xfrm>
          <a:prstGeom prst="rect">
            <a:avLst/>
          </a:prstGeom>
          <a:solidFill>
            <a:schemeClr val="accent5">
              <a:lumMod val="40000"/>
              <a:lumOff val="60000"/>
            </a:schemeClr>
          </a:solidFill>
          <a:ln w="76200">
            <a:solidFill>
              <a:schemeClr val="accent1"/>
            </a:solidFill>
          </a:ln>
        </p:spPr>
        <p:txBody>
          <a:bodyPr wrap="square">
            <a:spAutoFit/>
          </a:bodyPr>
          <a:lstStyle/>
          <a:p>
            <a:pPr algn="just"/>
            <a:r>
              <a:rPr lang="ru-RU" dirty="0">
                <a:latin typeface="Times New Roman" panose="02020603050405020304" pitchFamily="18" charset="0"/>
              </a:rPr>
              <a:t>Итак, подготовительный этап позади, впереди вас ждет лыжня. Начнем с простого : предложите ребенку постоять на лыжах, присесть, поочередно поднять одну и другую ногу с лыжей, поставить на снег, попытаться пройти ступающим шагом. Не спешите учить ребенка скользящему шагу! Дайте малышу время освоиться с новой зимней забавой! Маленькие детки воспринимают движение (упражнение) целиком, поэтому не показывайте ему и не объясняйте движение по частям.</a:t>
            </a:r>
          </a:p>
          <a:p>
            <a:pPr algn="just"/>
            <a:r>
              <a:rPr lang="ru-RU" dirty="0">
                <a:latin typeface="Times New Roman" panose="02020603050405020304" pitchFamily="18" charset="0"/>
              </a:rPr>
              <a:t>Покажите, как нужно перемещаться целиком.</a:t>
            </a:r>
          </a:p>
          <a:p>
            <a:pPr algn="just"/>
            <a:r>
              <a:rPr lang="ru-RU" dirty="0">
                <a:latin typeface="Times New Roman" panose="02020603050405020304" pitchFamily="18" charset="0"/>
              </a:rPr>
              <a:t>Пройдитесь немного сами, попросите посмотреть: «Смотри, как я умею!». И попросите ребенка повторить: «А теперь покажи, как ты умеешь это делать!» Ребенок скопирует ваши движения полностью.</a:t>
            </a:r>
            <a:endParaRPr lang="ru-RU" dirty="0"/>
          </a:p>
        </p:txBody>
      </p:sp>
      <p:pic>
        <p:nvPicPr>
          <p:cNvPr id="7" name="Рисунок 6"/>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56004" y="3960504"/>
            <a:ext cx="6345992" cy="4964539"/>
          </a:xfrm>
          <a:prstGeom prst="rect">
            <a:avLst/>
          </a:prstGeom>
        </p:spPr>
      </p:pic>
    </p:spTree>
    <p:extLst>
      <p:ext uri="{BB962C8B-B14F-4D97-AF65-F5344CB8AC3E}">
        <p14:creationId xmlns:p14="http://schemas.microsoft.com/office/powerpoint/2010/main" xmlns="" val="924646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88640" y="179512"/>
            <a:ext cx="6552728" cy="8402300"/>
          </a:xfrm>
          <a:prstGeom prst="rect">
            <a:avLst/>
          </a:prstGeom>
          <a:solidFill>
            <a:schemeClr val="accent5">
              <a:lumMod val="40000"/>
              <a:lumOff val="60000"/>
            </a:schemeClr>
          </a:solidFill>
          <a:ln w="76200">
            <a:solidFill>
              <a:schemeClr val="accent1"/>
            </a:solidFill>
          </a:ln>
        </p:spPr>
        <p:txBody>
          <a:bodyPr wrap="square">
            <a:spAutoFit/>
          </a:bodyPr>
          <a:lstStyle/>
          <a:p>
            <a:pPr algn="ctr"/>
            <a:r>
              <a:rPr lang="ru-RU" sz="2000" b="1" i="1" dirty="0">
                <a:solidFill>
                  <a:srgbClr val="FF0000"/>
                </a:solidFill>
                <a:latin typeface="Times New Roman" panose="02020603050405020304" pitchFamily="18" charset="0"/>
                <a:cs typeface="Times New Roman" panose="02020603050405020304" pitchFamily="18" charset="0"/>
              </a:rPr>
              <a:t>Что еще следует знать?</a:t>
            </a:r>
          </a:p>
          <a:p>
            <a:pPr algn="just"/>
            <a:r>
              <a:rPr lang="ru-RU" dirty="0">
                <a:solidFill>
                  <a:srgbClr val="000000"/>
                </a:solidFill>
                <a:latin typeface="Times New Roman" panose="02020603050405020304" pitchFamily="18" charset="0"/>
                <a:cs typeface="Times New Roman" panose="02020603050405020304" pitchFamily="18" charset="0"/>
              </a:rPr>
              <a:t>Будьте готовы к тому, что лыжи придется одевать и снимать по нескольку раз. Дети не могут заниматься одним и тем же</a:t>
            </a:r>
          </a:p>
          <a:p>
            <a:pPr algn="just"/>
            <a:r>
              <a:rPr lang="ru-RU" dirty="0">
                <a:solidFill>
                  <a:srgbClr val="000000"/>
                </a:solidFill>
                <a:latin typeface="Times New Roman" panose="02020603050405020304" pitchFamily="18" charset="0"/>
                <a:cs typeface="Times New Roman" panose="02020603050405020304" pitchFamily="18" charset="0"/>
              </a:rPr>
              <a:t>длительное время. Разнообразьте ваш досуг интересными заданиями, наблюдениями.</a:t>
            </a:r>
          </a:p>
          <a:p>
            <a:pPr algn="ctr"/>
            <a:r>
              <a:rPr lang="ru-RU" sz="2000" b="1" i="1" dirty="0">
                <a:solidFill>
                  <a:srgbClr val="FF0000"/>
                </a:solidFill>
                <a:latin typeface="Times New Roman" panose="02020603050405020304" pitchFamily="18" charset="0"/>
                <a:cs typeface="Times New Roman" panose="02020603050405020304" pitchFamily="18" charset="0"/>
              </a:rPr>
              <a:t>Во что можно поиграть на лыжне?</a:t>
            </a:r>
          </a:p>
          <a:p>
            <a:pPr algn="just"/>
            <a:r>
              <a:rPr lang="ru-RU" b="1" i="1" dirty="0">
                <a:solidFill>
                  <a:srgbClr val="000000"/>
                </a:solidFill>
                <a:latin typeface="Times New Roman" panose="02020603050405020304" pitchFamily="18" charset="0"/>
                <a:cs typeface="Times New Roman" panose="02020603050405020304" pitchFamily="18" charset="0"/>
              </a:rPr>
              <a:t>"Пройди и не задень"</a:t>
            </a:r>
          </a:p>
          <a:p>
            <a:pPr algn="just"/>
            <a:r>
              <a:rPr lang="ru-RU" dirty="0">
                <a:solidFill>
                  <a:srgbClr val="000000"/>
                </a:solidFill>
                <a:latin typeface="Times New Roman" panose="02020603050405020304" pitchFamily="18" charset="0"/>
                <a:cs typeface="Times New Roman" panose="02020603050405020304" pitchFamily="18" charset="0"/>
              </a:rPr>
              <a:t>Лыжные палки расставить на расстоянии 2-2,5 м. друг от друга. Пройти надо так, чтобы не задеть ни одну палку, огибая их с правой и левой стороны.</a:t>
            </a:r>
          </a:p>
          <a:p>
            <a:pPr algn="just"/>
            <a:r>
              <a:rPr lang="ru-RU" b="1" i="1" dirty="0">
                <a:solidFill>
                  <a:srgbClr val="000000"/>
                </a:solidFill>
                <a:latin typeface="Times New Roman" panose="02020603050405020304" pitchFamily="18" charset="0"/>
                <a:cs typeface="Times New Roman" panose="02020603050405020304" pitchFamily="18" charset="0"/>
              </a:rPr>
              <a:t>"Восьмёрка"</a:t>
            </a:r>
          </a:p>
          <a:p>
            <a:pPr algn="just"/>
            <a:r>
              <a:rPr lang="ru-RU" dirty="0">
                <a:solidFill>
                  <a:srgbClr val="000000"/>
                </a:solidFill>
                <a:latin typeface="Times New Roman" panose="02020603050405020304" pitchFamily="18" charset="0"/>
                <a:cs typeface="Times New Roman" panose="02020603050405020304" pitchFamily="18" charset="0"/>
              </a:rPr>
              <a:t>Обозначить на площадке цветными флажками восьмерки (диаметр не менее 3 метров). Играющие должны пройти по проложенной фигуре и не сойти с рисунка.</a:t>
            </a:r>
          </a:p>
          <a:p>
            <a:pPr algn="just"/>
            <a:r>
              <a:rPr lang="ru-RU" b="1" i="1" dirty="0">
                <a:solidFill>
                  <a:srgbClr val="000000"/>
                </a:solidFill>
                <a:latin typeface="Times New Roman" panose="02020603050405020304" pitchFamily="18" charset="0"/>
                <a:cs typeface="Times New Roman" panose="02020603050405020304" pitchFamily="18" charset="0"/>
              </a:rPr>
              <a:t>"Фонарик"</a:t>
            </a:r>
          </a:p>
          <a:p>
            <a:pPr algn="just"/>
            <a:r>
              <a:rPr lang="ru-RU" dirty="0">
                <a:solidFill>
                  <a:srgbClr val="000000"/>
                </a:solidFill>
                <a:latin typeface="Times New Roman" panose="02020603050405020304" pitchFamily="18" charset="0"/>
                <a:cs typeface="Times New Roman" panose="02020603050405020304" pitchFamily="18" charset="0"/>
              </a:rPr>
              <a:t>На склоне положить предмет (снежок, шишку).</a:t>
            </a:r>
          </a:p>
          <a:p>
            <a:pPr algn="just"/>
            <a:r>
              <a:rPr lang="ru-RU" b="1" i="1" dirty="0">
                <a:solidFill>
                  <a:srgbClr val="000000"/>
                </a:solidFill>
                <a:latin typeface="Times New Roman" panose="02020603050405020304" pitchFamily="18" charset="0"/>
                <a:cs typeface="Times New Roman" panose="02020603050405020304" pitchFamily="18" charset="0"/>
              </a:rPr>
              <a:t>Спускаясь, объехать его, разводя ноги.</a:t>
            </a:r>
          </a:p>
          <a:p>
            <a:pPr algn="just"/>
            <a:r>
              <a:rPr lang="ru-RU" b="1" i="1" dirty="0">
                <a:solidFill>
                  <a:srgbClr val="000000"/>
                </a:solidFill>
                <a:latin typeface="Times New Roman" panose="02020603050405020304" pitchFamily="18" charset="0"/>
                <a:cs typeface="Times New Roman" panose="02020603050405020304" pitchFamily="18" charset="0"/>
              </a:rPr>
              <a:t>"В ворота"</a:t>
            </a:r>
          </a:p>
          <a:p>
            <a:pPr algn="just"/>
            <a:r>
              <a:rPr lang="ru-RU" dirty="0">
                <a:solidFill>
                  <a:srgbClr val="000000"/>
                </a:solidFill>
                <a:latin typeface="Times New Roman" panose="02020603050405020304" pitchFamily="18" charset="0"/>
                <a:cs typeface="Times New Roman" panose="02020603050405020304" pitchFamily="18" charset="0"/>
              </a:rPr>
              <a:t>Присев, проехать под воротами, образованными из лыжных палок.</a:t>
            </a:r>
          </a:p>
          <a:p>
            <a:pPr algn="ctr"/>
            <a:r>
              <a:rPr lang="ru-RU" sz="2000" b="1" i="1" dirty="0">
                <a:solidFill>
                  <a:srgbClr val="FF0000"/>
                </a:solidFill>
                <a:latin typeface="Times New Roman" panose="02020603050405020304" pitchFamily="18" charset="0"/>
                <a:cs typeface="Times New Roman" panose="02020603050405020304" pitchFamily="18" charset="0"/>
              </a:rPr>
              <a:t>Как определить размер лыж в соответствии с</a:t>
            </a:r>
          </a:p>
          <a:p>
            <a:pPr algn="ctr"/>
            <a:r>
              <a:rPr lang="ru-RU" sz="2000" b="1" i="1" dirty="0">
                <a:solidFill>
                  <a:srgbClr val="FF0000"/>
                </a:solidFill>
                <a:latin typeface="Times New Roman" panose="02020603050405020304" pitchFamily="18" charset="0"/>
                <a:cs typeface="Times New Roman" panose="02020603050405020304" pitchFamily="18" charset="0"/>
              </a:rPr>
              <a:t>возрастом?</a:t>
            </a:r>
          </a:p>
          <a:p>
            <a:pPr algn="just"/>
            <a:r>
              <a:rPr lang="ru-RU" dirty="0">
                <a:solidFill>
                  <a:srgbClr val="000000"/>
                </a:solidFill>
                <a:latin typeface="Times New Roman" panose="02020603050405020304" pitchFamily="18" charset="0"/>
                <a:cs typeface="Times New Roman" panose="02020603050405020304" pitchFamily="18" charset="0"/>
              </a:rPr>
              <a:t>Для малышей высота лыжи должна быть до локтя, для старших дошкольников – по поднятой вверх руке без учета кисти. У старших крепление под ремня на 3-4 см. Лыжные палки ниже уровня плеч на 3-5 см. Ботинки должны быть с широким носком, со шнуровкой и двойным языком, размер на 1-2 номера больше, что бы поместилась стелька и два носка – обычный и шерстяной.</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6858000" cy="9144000"/>
          </a:xfrm>
          <a:prstGeom prst="rect">
            <a:avLst/>
          </a:prstGeom>
        </p:spPr>
      </p:pic>
      <p:sp>
        <p:nvSpPr>
          <p:cNvPr id="5" name="Прямоугольник 4"/>
          <p:cNvSpPr/>
          <p:nvPr/>
        </p:nvSpPr>
        <p:spPr>
          <a:xfrm>
            <a:off x="116632" y="115536"/>
            <a:ext cx="6644542" cy="6340197"/>
          </a:xfrm>
          <a:prstGeom prst="rect">
            <a:avLst/>
          </a:prstGeom>
          <a:solidFill>
            <a:schemeClr val="accent5">
              <a:lumMod val="40000"/>
              <a:lumOff val="60000"/>
            </a:schemeClr>
          </a:solidFill>
          <a:ln w="76200">
            <a:solidFill>
              <a:schemeClr val="accent1"/>
            </a:solidFill>
          </a:ln>
        </p:spPr>
        <p:txBody>
          <a:bodyPr wrap="square">
            <a:spAutoFit/>
          </a:bodyPr>
          <a:lstStyle/>
          <a:p>
            <a:pPr algn="ctr"/>
            <a:r>
              <a:rPr lang="ru-RU" sz="2400" b="1" i="1" dirty="0">
                <a:solidFill>
                  <a:srgbClr val="FF0000"/>
                </a:solidFill>
                <a:latin typeface="Times New Roman" panose="02020603050405020304" pitchFamily="18" charset="0"/>
                <a:cs typeface="Times New Roman" panose="02020603050405020304" pitchFamily="18" charset="0"/>
              </a:rPr>
              <a:t>Уход за лыжами</a:t>
            </a:r>
          </a:p>
          <a:p>
            <a:pPr algn="just"/>
            <a:r>
              <a:rPr lang="ru-RU" dirty="0">
                <a:solidFill>
                  <a:srgbClr val="000000"/>
                </a:solidFill>
                <a:latin typeface="Times New Roman" panose="02020603050405020304" pitchFamily="18" charset="0"/>
                <a:cs typeface="Times New Roman" panose="02020603050405020304" pitchFamily="18" charset="0"/>
              </a:rPr>
              <a:t>Уход за детскими лыжами такой же, как и за взрослыми, т. е. они должны быть просмолены, натерты соответствующей мазью.</a:t>
            </a:r>
          </a:p>
          <a:p>
            <a:pPr algn="just"/>
            <a:r>
              <a:rPr lang="ru-RU" dirty="0">
                <a:solidFill>
                  <a:srgbClr val="000000"/>
                </a:solidFill>
                <a:latin typeface="Times New Roman" panose="02020603050405020304" pitchFamily="18" charset="0"/>
                <a:cs typeface="Times New Roman" panose="02020603050405020304" pitchFamily="18" charset="0"/>
              </a:rPr>
              <a:t>Некоторые общие правила ухода за лыжами дети должны знать:</a:t>
            </a:r>
          </a:p>
          <a:p>
            <a:pPr algn="just"/>
            <a:r>
              <a:rPr lang="ru-RU" dirty="0">
                <a:solidFill>
                  <a:srgbClr val="000000"/>
                </a:solidFill>
                <a:latin typeface="Times New Roman" panose="02020603050405020304" pitchFamily="18" charset="0"/>
                <a:cs typeface="Times New Roman" panose="02020603050405020304" pitchFamily="18" charset="0"/>
              </a:rPr>
              <a:t>· перед тем, как внести лыжи в помещение, их надо: очистить от снега, протереть тряпкой</a:t>
            </a:r>
          </a:p>
          <a:p>
            <a:pPr algn="just"/>
            <a:r>
              <a:rPr lang="ru-RU" dirty="0">
                <a:solidFill>
                  <a:srgbClr val="000000"/>
                </a:solidFill>
                <a:latin typeface="Times New Roman" panose="02020603050405020304" pitchFamily="18" charset="0"/>
                <a:cs typeface="Times New Roman" panose="02020603050405020304" pitchFamily="18" charset="0"/>
              </a:rPr>
              <a:t>· ботинки просушивать вдали от батареи отопления, вынимать стельки</a:t>
            </a:r>
          </a:p>
          <a:p>
            <a:pPr algn="just"/>
            <a:r>
              <a:rPr lang="ru-RU" dirty="0">
                <a:solidFill>
                  <a:srgbClr val="000000"/>
                </a:solidFill>
                <a:latin typeface="Times New Roman" panose="02020603050405020304" pitchFamily="18" charset="0"/>
                <a:cs typeface="Times New Roman" panose="02020603050405020304" pitchFamily="18" charset="0"/>
              </a:rPr>
              <a:t>· уметь складывать лыжи скользящими поверхностями одна к другой: закреплять передний и задний концы</a:t>
            </a:r>
          </a:p>
          <a:p>
            <a:pPr algn="ctr"/>
            <a:r>
              <a:rPr lang="ru-RU" sz="2000" b="1" i="1" dirty="0">
                <a:solidFill>
                  <a:srgbClr val="FF0000"/>
                </a:solidFill>
                <a:latin typeface="Times New Roman" panose="02020603050405020304" pitchFamily="18" charset="0"/>
                <a:cs typeface="Times New Roman" panose="02020603050405020304" pitchFamily="18" charset="0"/>
              </a:rPr>
              <a:t>О лыжных палках</a:t>
            </a:r>
          </a:p>
          <a:p>
            <a:pPr algn="just"/>
            <a:r>
              <a:rPr lang="ru-RU" dirty="0">
                <a:solidFill>
                  <a:srgbClr val="000000"/>
                </a:solidFill>
                <a:latin typeface="Times New Roman" panose="02020603050405020304" pitchFamily="18" charset="0"/>
                <a:cs typeface="Times New Roman" panose="02020603050405020304" pitchFamily="18" charset="0"/>
              </a:rPr>
              <a:t>При ходьбе на лыжах, дети копируют движения взрослых лыжников, но не отталкиваются палками, а лишь переставляют их. Поэтому, давать или не давать лыжные палки ребенку – решать родителям. Если малыш просит дать ему лыжные палки, то</a:t>
            </a:r>
          </a:p>
          <a:p>
            <a:pPr algn="just"/>
            <a:r>
              <a:rPr lang="ru-RU" dirty="0">
                <a:solidFill>
                  <a:srgbClr val="000000"/>
                </a:solidFill>
                <a:latin typeface="Times New Roman" panose="02020603050405020304" pitchFamily="18" charset="0"/>
                <a:cs typeface="Times New Roman" panose="02020603050405020304" pitchFamily="18" charset="0"/>
              </a:rPr>
              <a:t>лучше не отказывать, ведь наша задача – сформировать </a:t>
            </a:r>
            <a:r>
              <a:rPr lang="ru-RU" dirty="0">
                <a:latin typeface="Times New Roman" panose="02020603050405020304" pitchFamily="18" charset="0"/>
                <a:cs typeface="Times New Roman" panose="02020603050405020304" pitchFamily="18" charset="0"/>
              </a:rPr>
              <a:t>положительные эмоции у ребенка при катании на лыжах</a:t>
            </a:r>
            <a:r>
              <a:rPr lang="ru-RU" dirty="0">
                <a:solidFill>
                  <a:srgbClr val="FF0000"/>
                </a:solidFill>
                <a:latin typeface="Times New Roman" panose="02020603050405020304" pitchFamily="18" charset="0"/>
                <a:cs typeface="Times New Roman" panose="02020603050405020304" pitchFamily="18" charset="0"/>
              </a:rPr>
              <a:t>.</a:t>
            </a:r>
          </a:p>
          <a:p>
            <a:pPr algn="ctr"/>
            <a:r>
              <a:rPr lang="ru-RU" sz="2000" b="1" i="1" dirty="0">
                <a:solidFill>
                  <a:srgbClr val="FF0000"/>
                </a:solidFill>
                <a:latin typeface="Times New Roman" panose="02020603050405020304" pitchFamily="18" charset="0"/>
                <a:cs typeface="Times New Roman" panose="02020603050405020304" pitchFamily="18" charset="0"/>
              </a:rPr>
              <a:t>На что еще следует обратить внимание?</a:t>
            </a:r>
          </a:p>
          <a:p>
            <a:pPr algn="just"/>
            <a:r>
              <a:rPr lang="ru-RU" dirty="0">
                <a:solidFill>
                  <a:srgbClr val="000000"/>
                </a:solidFill>
                <a:latin typeface="Times New Roman" panose="02020603050405020304" pitchFamily="18" charset="0"/>
                <a:cs typeface="Times New Roman" panose="02020603050405020304" pitchFamily="18" charset="0"/>
              </a:rPr>
              <a:t>На одежду. Одевая ребенка, не перекутывайте его. Помните, что дети активны, непоседливы, много двигаются. А вот поваляться на снегу любят все дети!</a:t>
            </a:r>
          </a:p>
        </p:txBody>
      </p:sp>
      <p:pic>
        <p:nvPicPr>
          <p:cNvPr id="6" name="Рисунок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93087" y="6401125"/>
            <a:ext cx="1742942" cy="1189558"/>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438884" y="7448578"/>
            <a:ext cx="2089751" cy="1426255"/>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483760" y="6139363"/>
            <a:ext cx="3101415" cy="2116716"/>
          </a:xfrm>
          <a:prstGeom prst="rect">
            <a:avLst/>
          </a:prstGeom>
        </p:spPr>
      </p:pic>
    </p:spTree>
    <p:extLst>
      <p:ext uri="{BB962C8B-B14F-4D97-AF65-F5344CB8AC3E}">
        <p14:creationId xmlns:p14="http://schemas.microsoft.com/office/powerpoint/2010/main" xmlns="" val="12673763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16632" y="107504"/>
            <a:ext cx="6741368" cy="1080120"/>
          </a:xfrm>
          <a:prstGeom prst="rect">
            <a:avLst/>
          </a:prstGeom>
          <a:solidFill>
            <a:schemeClr val="accent5">
              <a:lumMod val="40000"/>
              <a:lumOff val="60000"/>
            </a:schemeClr>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b="1" dirty="0">
              <a:solidFill>
                <a:srgbClr val="C00000"/>
              </a:solidFill>
            </a:endParaRPr>
          </a:p>
          <a:p>
            <a:pPr algn="ctr"/>
            <a:r>
              <a:rPr lang="ru-RU" sz="2000" b="1" dirty="0">
                <a:solidFill>
                  <a:srgbClr val="C00000"/>
                </a:solidFill>
                <a:latin typeface="Times New Roman" panose="02020603050405020304" pitchFamily="18" charset="0"/>
                <a:cs typeface="Times New Roman" panose="02020603050405020304" pitchFamily="18" charset="0"/>
              </a:rPr>
              <a:t>Рубрика «БУДЬ ЗДОРОВ!»</a:t>
            </a:r>
          </a:p>
          <a:p>
            <a:pPr algn="ctr"/>
            <a:r>
              <a:rPr lang="ru-RU" sz="2000" b="1" dirty="0">
                <a:solidFill>
                  <a:srgbClr val="C00000"/>
                </a:solidFill>
                <a:latin typeface="Times New Roman" panose="02020603050405020304" pitchFamily="18" charset="0"/>
                <a:cs typeface="Times New Roman" panose="02020603050405020304" pitchFamily="18" charset="0"/>
              </a:rPr>
              <a:t>Три витаминных напитка для зимней </a:t>
            </a:r>
          </a:p>
          <a:p>
            <a:pPr algn="ctr"/>
            <a:r>
              <a:rPr lang="ru-RU" sz="2000" b="1" dirty="0">
                <a:solidFill>
                  <a:srgbClr val="C00000"/>
                </a:solidFill>
                <a:latin typeface="Times New Roman" panose="02020603050405020304" pitchFamily="18" charset="0"/>
                <a:cs typeface="Times New Roman" panose="02020603050405020304" pitchFamily="18" charset="0"/>
              </a:rPr>
              <a:t>прогулки.</a:t>
            </a:r>
          </a:p>
          <a:p>
            <a:pPr algn="ctr"/>
            <a:endParaRPr lang="ru-RU" dirty="0"/>
          </a:p>
        </p:txBody>
      </p:sp>
      <p:sp>
        <p:nvSpPr>
          <p:cNvPr id="3" name="Прямоугольник 2"/>
          <p:cNvSpPr/>
          <p:nvPr/>
        </p:nvSpPr>
        <p:spPr>
          <a:xfrm>
            <a:off x="116632" y="1331640"/>
            <a:ext cx="6741368" cy="7571303"/>
          </a:xfrm>
          <a:prstGeom prst="rect">
            <a:avLst/>
          </a:prstGeom>
          <a:solidFill>
            <a:schemeClr val="accent3">
              <a:lumMod val="40000"/>
              <a:lumOff val="60000"/>
            </a:schemeClr>
          </a:solidFill>
          <a:ln w="76200">
            <a:solidFill>
              <a:srgbClr val="FFC000"/>
            </a:solidFill>
          </a:ln>
        </p:spPr>
        <p:txBody>
          <a:bodyPr wrap="square">
            <a:spAutoFit/>
          </a:bodyPr>
          <a:lstStyle/>
          <a:p>
            <a:pPr algn="just"/>
            <a:r>
              <a:rPr lang="ru-RU" dirty="0">
                <a:latin typeface="Times New Roman" panose="02020603050405020304" pitchFamily="18" charset="0"/>
                <a:cs typeface="Times New Roman" panose="02020603050405020304" pitchFamily="18" charset="0"/>
              </a:rPr>
              <a:t>Наслаждаться зимними забавами будет и полезнее, и приятнее, если захватить с собой свежеприготовленный витаминный горячий напиток в термосе. Делимся тремя оригинальными рецептами. </a:t>
            </a:r>
          </a:p>
          <a:p>
            <a:pPr algn="just"/>
            <a:r>
              <a:rPr lang="ru-RU" dirty="0">
                <a:latin typeface="Times New Roman" panose="02020603050405020304" pitchFamily="18" charset="0"/>
                <a:cs typeface="Times New Roman" panose="02020603050405020304" pitchFamily="18" charset="0"/>
              </a:rPr>
              <a:t>Зимой каждый из нас становится немного ребенком - хочется прыгать по сугробам, играть в снежки и делать “снежного ангела”. А еще зимой очень просто заболеть, вернувшись с веселой прогулки с промокшими ногами и со снегом в ботинках. </a:t>
            </a:r>
          </a:p>
          <a:p>
            <a:pPr algn="just"/>
            <a:r>
              <a:rPr lang="ru-RU" dirty="0">
                <a:latin typeface="Times New Roman" panose="02020603050405020304" pitchFamily="18" charset="0"/>
                <a:cs typeface="Times New Roman" panose="02020603050405020304" pitchFamily="18" charset="0"/>
              </a:rPr>
              <a:t>Наслаждаться зимними забавами будет и полезнее, и приятнее, если захватить с собой свежеприготовленный витаминный горячий напиток в термосе. Дополненный специями яркий вкус фруктов и ягод бодрит и тонизирует, одновременно придавая мощный импульс иммунной системе - и простуда нипочем!</a:t>
            </a:r>
          </a:p>
          <a:p>
            <a:pPr algn="just"/>
            <a:r>
              <a:rPr lang="ru-RU" b="1" dirty="0">
                <a:solidFill>
                  <a:srgbClr val="C00000"/>
                </a:solidFill>
                <a:latin typeface="Times New Roman" panose="02020603050405020304" pitchFamily="18" charset="0"/>
                <a:cs typeface="Times New Roman" panose="02020603050405020304" pitchFamily="18" charset="0"/>
              </a:rPr>
              <a:t>Облепиховый чай </a:t>
            </a:r>
          </a:p>
          <a:p>
            <a:pPr algn="just"/>
            <a:r>
              <a:rPr lang="ru-RU" dirty="0">
                <a:latin typeface="Times New Roman" panose="02020603050405020304" pitchFamily="18" charset="0"/>
                <a:cs typeface="Times New Roman" panose="02020603050405020304" pitchFamily="18" charset="0"/>
              </a:rPr>
              <a:t>Облепиха — это вкусное зимнее лекарство, обладающее сильным противовоспалительным и антиоксидантными действием благодаря содержанию витамина С и </a:t>
            </a:r>
            <a:r>
              <a:rPr lang="ru-RU" dirty="0" err="1">
                <a:latin typeface="Times New Roman" panose="02020603050405020304" pitchFamily="18" charset="0"/>
                <a:cs typeface="Times New Roman" panose="02020603050405020304" pitchFamily="18" charset="0"/>
              </a:rPr>
              <a:t>каротиноидов</a:t>
            </a:r>
            <a:r>
              <a:rPr lang="ru-RU" dirty="0">
                <a:latin typeface="Times New Roman" panose="02020603050405020304" pitchFamily="18" charset="0"/>
                <a:cs typeface="Times New Roman" panose="02020603050405020304" pitchFamily="18" charset="0"/>
              </a:rPr>
              <a:t>. Усиливаем целебный эффект чая, дополнив его медом, который полезнее всего есть вприкуску или растворив в теплом напитке. </a:t>
            </a:r>
          </a:p>
          <a:p>
            <a:pPr algn="just"/>
            <a:r>
              <a:rPr lang="ru-RU" b="1" dirty="0">
                <a:solidFill>
                  <a:srgbClr val="7030A0"/>
                </a:solidFill>
                <a:latin typeface="Times New Roman" panose="02020603050405020304" pitchFamily="18" charset="0"/>
                <a:cs typeface="Times New Roman" panose="02020603050405020304" pitchFamily="18" charset="0"/>
              </a:rPr>
              <a:t>Ингредиенты:</a:t>
            </a:r>
          </a:p>
          <a:p>
            <a:pPr algn="just"/>
            <a:r>
              <a:rPr lang="ru-RU" dirty="0">
                <a:latin typeface="Times New Roman" panose="02020603050405020304" pitchFamily="18" charset="0"/>
                <a:cs typeface="Times New Roman" panose="02020603050405020304" pitchFamily="18" charset="0"/>
              </a:rPr>
              <a:t> Облепиха - 150 г  Черный чай - 2 ст. л. Мед - 2 ст. л. Вода - 500 мл </a:t>
            </a:r>
          </a:p>
          <a:p>
            <a:pPr algn="just"/>
            <a:r>
              <a:rPr lang="ru-RU" b="1" dirty="0">
                <a:solidFill>
                  <a:srgbClr val="7030A0"/>
                </a:solidFill>
                <a:latin typeface="Times New Roman" panose="02020603050405020304" pitchFamily="18" charset="0"/>
                <a:cs typeface="Times New Roman" panose="02020603050405020304" pitchFamily="18" charset="0"/>
              </a:rPr>
              <a:t>Способ приготовления: </a:t>
            </a:r>
          </a:p>
          <a:p>
            <a:pPr algn="just"/>
            <a:r>
              <a:rPr lang="ru-RU" dirty="0">
                <a:latin typeface="Times New Roman" panose="02020603050405020304" pitchFamily="18" charset="0"/>
                <a:cs typeface="Times New Roman" panose="02020603050405020304" pitchFamily="18" charset="0"/>
              </a:rPr>
              <a:t>Промываем облепиху под проточной водой, примерно 2/3 ягод разминаем в пюре. В чайник отправляем пюре, черный чай и оставшиеся ягоды, заливаем кипятком и даем настояться 10–15 минут. Готовый чай разливаем по чашкам и едим вприкуску с медом. Напиток также будет хорош и без добавления черного чая. </a:t>
            </a: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517232" y="144973"/>
            <a:ext cx="1196752" cy="1162844"/>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167" y="107504"/>
            <a:ext cx="6669360" cy="5663089"/>
          </a:xfrm>
          <a:prstGeom prst="rect">
            <a:avLst/>
          </a:prstGeom>
          <a:solidFill>
            <a:schemeClr val="accent3">
              <a:lumMod val="40000"/>
              <a:lumOff val="60000"/>
            </a:schemeClr>
          </a:solidFill>
          <a:ln w="76200">
            <a:solidFill>
              <a:srgbClr val="FFC000"/>
            </a:solidFill>
          </a:ln>
        </p:spPr>
        <p:txBody>
          <a:bodyPr wrap="square">
            <a:spAutoFit/>
          </a:bodyPr>
          <a:lstStyle/>
          <a:p>
            <a:pPr algn="just"/>
            <a:r>
              <a:rPr lang="ru-RU" sz="2000" b="1" dirty="0">
                <a:solidFill>
                  <a:srgbClr val="C00000"/>
                </a:solidFill>
                <a:latin typeface="Times New Roman" panose="02020603050405020304" pitchFamily="18" charset="0"/>
                <a:cs typeface="Times New Roman" panose="02020603050405020304" pitchFamily="18" charset="0"/>
              </a:rPr>
              <a:t>Горячий яблочный сидр</a:t>
            </a:r>
          </a:p>
          <a:p>
            <a:pPr algn="just"/>
            <a:r>
              <a:rPr lang="ru-RU" dirty="0">
                <a:latin typeface="Times New Roman" panose="02020603050405020304" pitchFamily="18" charset="0"/>
                <a:cs typeface="Times New Roman" panose="02020603050405020304" pitchFamily="18" charset="0"/>
              </a:rPr>
              <a:t>Отдаем должное старому, доброму яблочному сидру, которым лечили текущие носы и воспаленное горло не одно поколение. Секрет его успеха - это мощный заряд витаминов и фруктовых кислот, содержащихся в цитрусах и в яблочном соке. Берем от этого напитка только лучшее и готовим горячую безалкогольную версию сидра. </a:t>
            </a:r>
          </a:p>
          <a:p>
            <a:pPr algn="just"/>
            <a:r>
              <a:rPr lang="ru-RU" dirty="0">
                <a:solidFill>
                  <a:srgbClr val="7030A0"/>
                </a:solidFill>
                <a:latin typeface="Times New Roman" panose="02020603050405020304" pitchFamily="18" charset="0"/>
                <a:cs typeface="Times New Roman" panose="02020603050405020304" pitchFamily="18" charset="0"/>
              </a:rPr>
              <a:t>Ингредиенты: </a:t>
            </a:r>
          </a:p>
          <a:p>
            <a:pPr algn="just"/>
            <a:r>
              <a:rPr lang="ru-RU" dirty="0">
                <a:latin typeface="Times New Roman" panose="02020603050405020304" pitchFamily="18" charset="0"/>
                <a:cs typeface="Times New Roman" panose="02020603050405020304" pitchFamily="18" charset="0"/>
              </a:rPr>
              <a:t>Яблочный сок - 4 стакана</a:t>
            </a:r>
          </a:p>
          <a:p>
            <a:pPr algn="just"/>
            <a:r>
              <a:rPr lang="ru-RU" dirty="0">
                <a:latin typeface="Times New Roman" panose="02020603050405020304" pitchFamily="18" charset="0"/>
                <a:cs typeface="Times New Roman" panose="02020603050405020304" pitchFamily="18" charset="0"/>
              </a:rPr>
              <a:t> Вода - 1 стакан </a:t>
            </a:r>
          </a:p>
          <a:p>
            <a:pPr algn="just"/>
            <a:r>
              <a:rPr lang="ru-RU" dirty="0">
                <a:latin typeface="Times New Roman" panose="02020603050405020304" pitchFamily="18" charset="0"/>
                <a:cs typeface="Times New Roman" panose="02020603050405020304" pitchFamily="18" charset="0"/>
              </a:rPr>
              <a:t>Коричневый сахар - 0,5 стакана </a:t>
            </a:r>
          </a:p>
          <a:p>
            <a:pPr algn="just"/>
            <a:r>
              <a:rPr lang="ru-RU" dirty="0">
                <a:latin typeface="Times New Roman" panose="02020603050405020304" pitchFamily="18" charset="0"/>
                <a:cs typeface="Times New Roman" panose="02020603050405020304" pitchFamily="18" charset="0"/>
              </a:rPr>
              <a:t>Лимон - 0,5 шт. </a:t>
            </a:r>
          </a:p>
          <a:p>
            <a:pPr algn="just"/>
            <a:r>
              <a:rPr lang="ru-RU" dirty="0">
                <a:latin typeface="Times New Roman" panose="02020603050405020304" pitchFamily="18" charset="0"/>
                <a:cs typeface="Times New Roman" panose="02020603050405020304" pitchFamily="18" charset="0"/>
              </a:rPr>
              <a:t>Апельсин - 0,5 шт. </a:t>
            </a:r>
          </a:p>
          <a:p>
            <a:pPr algn="just"/>
            <a:r>
              <a:rPr lang="ru-RU" dirty="0">
                <a:latin typeface="Times New Roman" panose="02020603050405020304" pitchFamily="18" charset="0"/>
                <a:cs typeface="Times New Roman" panose="02020603050405020304" pitchFamily="18" charset="0"/>
              </a:rPr>
              <a:t>Корица – 1 палочка молотый мускатный орех</a:t>
            </a:r>
          </a:p>
          <a:p>
            <a:pPr algn="just"/>
            <a:r>
              <a:rPr lang="ru-RU" dirty="0">
                <a:latin typeface="Times New Roman" panose="02020603050405020304" pitchFamily="18" charset="0"/>
                <a:cs typeface="Times New Roman" panose="02020603050405020304" pitchFamily="18" charset="0"/>
              </a:rPr>
              <a:t> </a:t>
            </a:r>
            <a:r>
              <a:rPr lang="ru-RU" b="1" dirty="0">
                <a:solidFill>
                  <a:srgbClr val="7030A0"/>
                </a:solidFill>
                <a:latin typeface="Times New Roman" panose="02020603050405020304" pitchFamily="18" charset="0"/>
                <a:cs typeface="Times New Roman" panose="02020603050405020304" pitchFamily="18" charset="0"/>
              </a:rPr>
              <a:t>Способ приготовления: </a:t>
            </a:r>
          </a:p>
          <a:p>
            <a:pPr algn="just"/>
            <a:r>
              <a:rPr lang="ru-RU" dirty="0">
                <a:latin typeface="Times New Roman" panose="02020603050405020304" pitchFamily="18" charset="0"/>
                <a:cs typeface="Times New Roman" panose="02020603050405020304" pitchFamily="18" charset="0"/>
              </a:rPr>
              <a:t>Лимон и апельсин нарезаем дольками. Смешиваем все</a:t>
            </a:r>
          </a:p>
          <a:p>
            <a:pPr algn="just"/>
            <a:r>
              <a:rPr lang="ru-RU" dirty="0">
                <a:latin typeface="Times New Roman" panose="02020603050405020304" pitchFamily="18" charset="0"/>
                <a:cs typeface="Times New Roman" panose="02020603050405020304" pitchFamily="18" charset="0"/>
              </a:rPr>
              <a:t> ингредиенты в большой кастрюле, доводим до кипения, после чего уменьшаем огонь и кипятим 10 минут. Даем готовому напитку настояться, процеживаем и подаем, украсив ломтиками лимона. </a:t>
            </a:r>
          </a:p>
        </p:txBody>
      </p:sp>
      <p:pic>
        <p:nvPicPr>
          <p:cNvPr id="3" name="Рисунок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581128" y="1979712"/>
            <a:ext cx="2120399" cy="2103435"/>
          </a:xfrm>
          <a:prstGeom prst="rect">
            <a:avLst/>
          </a:prstGeom>
        </p:spPr>
      </p:pic>
      <p:pic>
        <p:nvPicPr>
          <p:cNvPr id="4" name="Рисунок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258465" y="5770593"/>
            <a:ext cx="3443062" cy="3299601"/>
          </a:xfrm>
          <a:prstGeom prst="rect">
            <a:avLst/>
          </a:prstGeom>
        </p:spPr>
      </p:pic>
      <p:pic>
        <p:nvPicPr>
          <p:cNvPr id="5" name="Рисунок 4"/>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04664" y="6084168"/>
            <a:ext cx="2727792" cy="1909454"/>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4320" y="311543"/>
            <a:ext cx="6669360" cy="5355312"/>
          </a:xfrm>
          <a:prstGeom prst="rect">
            <a:avLst/>
          </a:prstGeom>
          <a:solidFill>
            <a:schemeClr val="accent2">
              <a:lumMod val="40000"/>
              <a:lumOff val="60000"/>
            </a:schemeClr>
          </a:solidFill>
          <a:ln w="76200">
            <a:solidFill>
              <a:schemeClr val="accent2">
                <a:lumMod val="60000"/>
                <a:lumOff val="40000"/>
              </a:schemeClr>
            </a:solidFill>
          </a:ln>
        </p:spPr>
        <p:txBody>
          <a:bodyPr wrap="square">
            <a:spAutoFit/>
          </a:bodyPr>
          <a:lstStyle/>
          <a:p>
            <a:r>
              <a:rPr lang="ru-RU" b="1" dirty="0">
                <a:solidFill>
                  <a:srgbClr val="C00000"/>
                </a:solidFill>
                <a:latin typeface="Times New Roman" panose="02020603050405020304" pitchFamily="18" charset="0"/>
                <a:cs typeface="Times New Roman" panose="02020603050405020304" pitchFamily="18" charset="0"/>
              </a:rPr>
              <a:t>Клюквенный пунш с имбирем</a:t>
            </a:r>
            <a:endParaRPr lang="ru-RU" dirty="0">
              <a:solidFill>
                <a:srgbClr val="000000"/>
              </a:solidFill>
              <a:latin typeface="Times New Roman" panose="02020603050405020304" pitchFamily="18" charset="0"/>
            </a:endParaRPr>
          </a:p>
          <a:p>
            <a:r>
              <a:rPr lang="ru-RU" dirty="0">
                <a:solidFill>
                  <a:srgbClr val="000000"/>
                </a:solidFill>
                <a:latin typeface="Times New Roman" panose="02020603050405020304" pitchFamily="18" charset="0"/>
              </a:rPr>
              <a:t>В этом напитке мощную поддержку нашему иммунитету</a:t>
            </a:r>
          </a:p>
          <a:p>
            <a:r>
              <a:rPr lang="ru-RU" dirty="0">
                <a:solidFill>
                  <a:srgbClr val="000000"/>
                </a:solidFill>
                <a:latin typeface="Times New Roman" panose="02020603050405020304" pitchFamily="18" charset="0"/>
              </a:rPr>
              <a:t>окажут богатые витамином С соки лайма и клюквы, а также имбирь, обладающий противовирусной и противовоспалительной активностью. Пунш хорошо согреет после зимней прогулки, устранит первые симптомы простуды и порадует своим насыщенным вкусом.</a:t>
            </a:r>
          </a:p>
          <a:p>
            <a:r>
              <a:rPr lang="ru-RU" b="1" dirty="0">
                <a:solidFill>
                  <a:srgbClr val="7030A0"/>
                </a:solidFill>
                <a:latin typeface="Times New Roman" panose="02020603050405020304" pitchFamily="18" charset="0"/>
                <a:cs typeface="Times New Roman" panose="02020603050405020304" pitchFamily="18" charset="0"/>
              </a:rPr>
              <a:t>Ингредиенты:</a:t>
            </a:r>
          </a:p>
          <a:p>
            <a:r>
              <a:rPr lang="ru-RU" dirty="0">
                <a:solidFill>
                  <a:srgbClr val="000000"/>
                </a:solidFill>
                <a:latin typeface="Times New Roman" panose="02020603050405020304" pitchFamily="18" charset="0"/>
              </a:rPr>
              <a:t>Клюквенный сок - 1 л</a:t>
            </a:r>
          </a:p>
          <a:p>
            <a:r>
              <a:rPr lang="ru-RU" dirty="0">
                <a:solidFill>
                  <a:srgbClr val="000000"/>
                </a:solidFill>
                <a:latin typeface="Times New Roman" panose="02020603050405020304" pitchFamily="18" charset="0"/>
              </a:rPr>
              <a:t>Имбирь - 0,25 стакана</a:t>
            </a:r>
          </a:p>
          <a:p>
            <a:r>
              <a:rPr lang="ru-RU" dirty="0">
                <a:solidFill>
                  <a:srgbClr val="000000"/>
                </a:solidFill>
                <a:latin typeface="Times New Roman" panose="02020603050405020304" pitchFamily="18" charset="0"/>
              </a:rPr>
              <a:t>Сок лайма - 0,33 стакана</a:t>
            </a:r>
          </a:p>
          <a:p>
            <a:r>
              <a:rPr lang="ru-RU" b="1" dirty="0">
                <a:solidFill>
                  <a:srgbClr val="7030A0"/>
                </a:solidFill>
                <a:latin typeface="Times New Roman" panose="02020603050405020304" pitchFamily="18" charset="0"/>
                <a:cs typeface="Times New Roman" panose="02020603050405020304" pitchFamily="18" charset="0"/>
              </a:rPr>
              <a:t>Способ приготовления:</a:t>
            </a:r>
          </a:p>
          <a:p>
            <a:r>
              <a:rPr lang="ru-RU" dirty="0">
                <a:solidFill>
                  <a:srgbClr val="000000"/>
                </a:solidFill>
                <a:latin typeface="Times New Roman" panose="02020603050405020304" pitchFamily="18" charset="0"/>
              </a:rPr>
              <a:t>Смешиваем клюквенный сок и нарезанный имбирь в кастрюле, доводим до кипения и варим на среднем огне примерно 20 минут.</a:t>
            </a:r>
          </a:p>
          <a:p>
            <a:r>
              <a:rPr lang="ru-RU" dirty="0">
                <a:solidFill>
                  <a:srgbClr val="000000"/>
                </a:solidFill>
                <a:latin typeface="Times New Roman" panose="02020603050405020304" pitchFamily="18" charset="0"/>
              </a:rPr>
              <a:t>Добавляем сок лайма и 0,33 стакана сахара, перемешиваем до полного растворения сахара. Пробуем на вкус и по желанию дополнительно подслащиваем. Чай процеживаем через мелкое</a:t>
            </a:r>
          </a:p>
          <a:p>
            <a:r>
              <a:rPr lang="ru-RU" dirty="0">
                <a:solidFill>
                  <a:srgbClr val="000000"/>
                </a:solidFill>
                <a:latin typeface="Times New Roman" panose="02020603050405020304" pitchFamily="18" charset="0"/>
              </a:rPr>
              <a:t>ситечко и переливаем в термос или жаропрочный кувшин. Напиток подаем горячим.</a:t>
            </a: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923161" y="1726586"/>
            <a:ext cx="1761782" cy="1655961"/>
          </a:xfrm>
          <a:prstGeom prst="rect">
            <a:avLst/>
          </a:prstGeom>
        </p:spPr>
      </p:pic>
      <p:pic>
        <p:nvPicPr>
          <p:cNvPr id="5" name="Рисунок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flipH="1">
            <a:off x="2708920" y="1607581"/>
            <a:ext cx="2070225" cy="1893970"/>
          </a:xfrm>
          <a:prstGeom prst="rect">
            <a:avLst/>
          </a:prstGeom>
        </p:spPr>
      </p:pic>
      <p:pic>
        <p:nvPicPr>
          <p:cNvPr id="3" name="Рисунок 2"/>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844824" y="5172839"/>
            <a:ext cx="4534292" cy="3599531"/>
          </a:xfrm>
          <a:prstGeom prst="rect">
            <a:avLst/>
          </a:prstGeom>
        </p:spPr>
      </p:pic>
      <p:pic>
        <p:nvPicPr>
          <p:cNvPr id="6" name="Рисунок 5">
            <a:extLst>
              <a:ext uri="{FF2B5EF4-FFF2-40B4-BE49-F238E27FC236}">
                <a16:creationId xmlns:a16="http://schemas.microsoft.com/office/drawing/2014/main" xmlns="" id="{84B546A1-3C8E-B697-C873-7E943B4E37A5}"/>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rot="16200000">
            <a:off x="279747" y="5921054"/>
            <a:ext cx="1761782" cy="1655961"/>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6858000" cy="9144000"/>
          </a:xfrm>
          <a:prstGeom prst="rect">
            <a:avLst/>
          </a:prstGeom>
        </p:spPr>
      </p:pic>
      <p:sp>
        <p:nvSpPr>
          <p:cNvPr id="3" name="Скругленный прямоугольник 2"/>
          <p:cNvSpPr/>
          <p:nvPr/>
        </p:nvSpPr>
        <p:spPr>
          <a:xfrm>
            <a:off x="58316" y="107504"/>
            <a:ext cx="6741368" cy="576064"/>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b="1" dirty="0">
                <a:solidFill>
                  <a:srgbClr val="002060"/>
                </a:solidFill>
                <a:latin typeface="Times New Roman" panose="02020603050405020304" pitchFamily="18" charset="0"/>
                <a:cs typeface="Times New Roman" panose="02020603050405020304" pitchFamily="18" charset="0"/>
              </a:rPr>
              <a:t>Рубрика «Что говорят дети</a:t>
            </a:r>
          </a:p>
        </p:txBody>
      </p:sp>
      <p:sp>
        <p:nvSpPr>
          <p:cNvPr id="6" name="Выноска-облако 5"/>
          <p:cNvSpPr/>
          <p:nvPr/>
        </p:nvSpPr>
        <p:spPr>
          <a:xfrm>
            <a:off x="43731" y="659687"/>
            <a:ext cx="3215206" cy="2304256"/>
          </a:xfrm>
          <a:prstGeom prst="cloudCallou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rgbClr val="FF0000"/>
                </a:solidFill>
                <a:latin typeface="Times New Roman" panose="02020603050405020304" pitchFamily="18" charset="0"/>
                <a:cs typeface="Times New Roman" panose="02020603050405020304" pitchFamily="18" charset="0"/>
              </a:rPr>
              <a:t>Настя , 3 года:</a:t>
            </a:r>
          </a:p>
          <a:p>
            <a:r>
              <a:rPr lang="ru-RU" b="1" dirty="0">
                <a:solidFill>
                  <a:srgbClr val="000000"/>
                </a:solidFill>
                <a:latin typeface="Times New Roman" panose="02020603050405020304" pitchFamily="18" charset="0"/>
              </a:rPr>
              <a:t>Я - принцесса, мама - принцесса, папа-король, а братик -пингвин!`</a:t>
            </a:r>
            <a:endParaRPr lang="ru-RU" b="1" dirty="0"/>
          </a:p>
        </p:txBody>
      </p:sp>
      <p:sp>
        <p:nvSpPr>
          <p:cNvPr id="7" name="Выноска-облако 6"/>
          <p:cNvSpPr/>
          <p:nvPr/>
        </p:nvSpPr>
        <p:spPr>
          <a:xfrm>
            <a:off x="3763886" y="3699696"/>
            <a:ext cx="2952328" cy="2016224"/>
          </a:xfrm>
          <a:prstGeom prst="cloudCallou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rgbClr val="FF0000"/>
                </a:solidFill>
                <a:latin typeface="Times New Roman" panose="02020603050405020304" pitchFamily="18" charset="0"/>
                <a:cs typeface="Times New Roman" panose="02020603050405020304" pitchFamily="18" charset="0"/>
              </a:rPr>
              <a:t>Вадим, 6 лет:</a:t>
            </a:r>
          </a:p>
          <a:p>
            <a:r>
              <a:rPr lang="ru-RU" b="1" dirty="0">
                <a:solidFill>
                  <a:schemeClr val="tx1"/>
                </a:solidFill>
                <a:latin typeface="Times New Roman" panose="02020603050405020304" pitchFamily="18" charset="0"/>
                <a:cs typeface="Times New Roman" panose="02020603050405020304" pitchFamily="18" charset="0"/>
              </a:rPr>
              <a:t>У нас в доме папа-хозяин, а мама – хозяин</a:t>
            </a:r>
          </a:p>
          <a:p>
            <a:r>
              <a:rPr lang="ru-RU" b="1" dirty="0">
                <a:solidFill>
                  <a:schemeClr val="tx1"/>
                </a:solidFill>
                <a:latin typeface="Times New Roman" panose="02020603050405020304" pitchFamily="18" charset="0"/>
                <a:cs typeface="Times New Roman" panose="02020603050405020304" pitchFamily="18" charset="0"/>
              </a:rPr>
              <a:t>Папы.</a:t>
            </a:r>
          </a:p>
        </p:txBody>
      </p:sp>
      <p:sp>
        <p:nvSpPr>
          <p:cNvPr id="8" name="Выноска-облако 7"/>
          <p:cNvSpPr/>
          <p:nvPr/>
        </p:nvSpPr>
        <p:spPr>
          <a:xfrm>
            <a:off x="692696" y="3015001"/>
            <a:ext cx="3071190" cy="2052736"/>
          </a:xfrm>
          <a:prstGeom prst="cloudCallou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rgbClr val="FF0000"/>
                </a:solidFill>
                <a:latin typeface="Times New Roman" panose="02020603050405020304" pitchFamily="18" charset="0"/>
                <a:cs typeface="Times New Roman" panose="02020603050405020304" pitchFamily="18" charset="0"/>
              </a:rPr>
              <a:t>Соня, 4 года:</a:t>
            </a:r>
          </a:p>
          <a:p>
            <a:r>
              <a:rPr lang="ru-RU" b="1" dirty="0">
                <a:solidFill>
                  <a:schemeClr val="tx1"/>
                </a:solidFill>
                <a:latin typeface="Times New Roman" panose="02020603050405020304" pitchFamily="18" charset="0"/>
                <a:cs typeface="Times New Roman" panose="02020603050405020304" pitchFamily="18" charset="0"/>
              </a:rPr>
              <a:t>Зачем меня Соней назвали, если каждое утро в садик будете?</a:t>
            </a:r>
          </a:p>
        </p:txBody>
      </p:sp>
      <p:sp>
        <p:nvSpPr>
          <p:cNvPr id="9" name="Выноска-облако 8"/>
          <p:cNvSpPr/>
          <p:nvPr/>
        </p:nvSpPr>
        <p:spPr>
          <a:xfrm>
            <a:off x="3320921" y="1014166"/>
            <a:ext cx="2952328" cy="2219124"/>
          </a:xfrm>
          <a:prstGeom prst="cloudCallou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b="1" dirty="0"/>
              <a:t>Ваня 3 года:</a:t>
            </a:r>
          </a:p>
          <a:p>
            <a:pPr algn="ctr"/>
            <a:r>
              <a:rPr lang="ru-RU" b="1" dirty="0">
                <a:solidFill>
                  <a:srgbClr val="FF0000"/>
                </a:solidFill>
                <a:latin typeface="Times New Roman" panose="02020603050405020304" pitchFamily="18" charset="0"/>
                <a:cs typeface="Times New Roman" panose="02020603050405020304" pitchFamily="18" charset="0"/>
              </a:rPr>
              <a:t>Ваня, 4 года</a:t>
            </a:r>
          </a:p>
          <a:p>
            <a:r>
              <a:rPr lang="ru-RU" b="1" dirty="0">
                <a:solidFill>
                  <a:srgbClr val="002060"/>
                </a:solidFill>
                <a:latin typeface="Times New Roman" panose="02020603050405020304" pitchFamily="18" charset="0"/>
                <a:cs typeface="Times New Roman" panose="02020603050405020304" pitchFamily="18" charset="0"/>
              </a:rPr>
              <a:t>Если я не буду пить молоко, то на меня коровы обидятся ...</a:t>
            </a:r>
          </a:p>
        </p:txBody>
      </p:sp>
      <p:sp>
        <p:nvSpPr>
          <p:cNvPr id="10" name="Выноска-облако 9"/>
          <p:cNvSpPr/>
          <p:nvPr/>
        </p:nvSpPr>
        <p:spPr>
          <a:xfrm>
            <a:off x="241611" y="5564723"/>
            <a:ext cx="3265515" cy="2304256"/>
          </a:xfrm>
          <a:prstGeom prst="cloudCallou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rgbClr val="FF0000"/>
                </a:solidFill>
                <a:latin typeface="Times New Roman" panose="02020603050405020304" pitchFamily="18" charset="0"/>
                <a:cs typeface="Times New Roman" panose="02020603050405020304" pitchFamily="18" charset="0"/>
              </a:rPr>
              <a:t>Саша, 5 лет:</a:t>
            </a:r>
            <a:endParaRPr lang="ru-RU" b="1" u="sng" dirty="0">
              <a:solidFill>
                <a:srgbClr val="FF0000"/>
              </a:solidFill>
              <a:latin typeface="Times New Roman" panose="02020603050405020304" pitchFamily="18" charset="0"/>
              <a:cs typeface="Times New Roman" panose="02020603050405020304" pitchFamily="18" charset="0"/>
            </a:endParaRPr>
          </a:p>
          <a:p>
            <a:r>
              <a:rPr lang="ru-RU" b="1" u="sng" dirty="0">
                <a:solidFill>
                  <a:schemeClr val="tx1"/>
                </a:solidFill>
                <a:latin typeface="Times New Roman" panose="02020603050405020304" pitchFamily="18" charset="0"/>
                <a:cs typeface="Times New Roman" panose="02020603050405020304" pitchFamily="18" charset="0"/>
              </a:rPr>
              <a:t>Пап, а до того как </a:t>
            </a:r>
            <a:r>
              <a:rPr lang="ru-RU" b="1" dirty="0">
                <a:solidFill>
                  <a:schemeClr val="tx1"/>
                </a:solidFill>
                <a:latin typeface="Times New Roman" panose="02020603050405020304" pitchFamily="18" charset="0"/>
                <a:cs typeface="Times New Roman" panose="02020603050405020304" pitchFamily="18" charset="0"/>
              </a:rPr>
              <a:t>ты женился на маме, кто тебе говорил как надо</a:t>
            </a:r>
          </a:p>
          <a:p>
            <a:r>
              <a:rPr lang="ru-RU" b="1" dirty="0">
                <a:solidFill>
                  <a:schemeClr val="tx1"/>
                </a:solidFill>
                <a:latin typeface="Times New Roman" panose="02020603050405020304" pitchFamily="18" charset="0"/>
                <a:cs typeface="Times New Roman" panose="02020603050405020304" pitchFamily="18" charset="0"/>
              </a:rPr>
              <a:t>водить машину?</a:t>
            </a:r>
          </a:p>
        </p:txBody>
      </p:sp>
      <p:sp>
        <p:nvSpPr>
          <p:cNvPr id="11" name="Выноска-облако 10"/>
          <p:cNvSpPr/>
          <p:nvPr/>
        </p:nvSpPr>
        <p:spPr>
          <a:xfrm>
            <a:off x="3258937" y="6221744"/>
            <a:ext cx="3265515" cy="2304256"/>
          </a:xfrm>
          <a:prstGeom prst="cloudCallou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rgbClr val="FF0000"/>
                </a:solidFill>
                <a:latin typeface="Times New Roman" panose="02020603050405020304" pitchFamily="18" charset="0"/>
                <a:cs typeface="Times New Roman" panose="02020603050405020304" pitchFamily="18" charset="0"/>
              </a:rPr>
              <a:t>Алиса, 6 лет:</a:t>
            </a:r>
          </a:p>
          <a:p>
            <a:r>
              <a:rPr lang="ru-RU" b="1" dirty="0">
                <a:solidFill>
                  <a:schemeClr val="tx1"/>
                </a:solidFill>
                <a:latin typeface="Times New Roman" panose="02020603050405020304" pitchFamily="18" charset="0"/>
                <a:cs typeface="Times New Roman" panose="02020603050405020304" pitchFamily="18" charset="0"/>
              </a:rPr>
              <a:t>Зря ты так красишься, мама, у тебя папа и никто тебя больше не полюбит.</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16632" y="107504"/>
            <a:ext cx="6624736" cy="4801314"/>
          </a:xfrm>
          <a:prstGeom prst="rect">
            <a:avLst/>
          </a:prstGeom>
          <a:solidFill>
            <a:schemeClr val="accent4">
              <a:lumMod val="40000"/>
              <a:lumOff val="60000"/>
            </a:schemeClr>
          </a:solidFill>
          <a:ln w="76200">
            <a:solidFill>
              <a:srgbClr val="7030A0"/>
            </a:solidFill>
          </a:ln>
        </p:spPr>
        <p:txBody>
          <a:bodyPr wrap="square">
            <a:spAutoFit/>
          </a:bodyPr>
          <a:lstStyle/>
          <a:p>
            <a:pPr algn="ctr">
              <a:spcAft>
                <a:spcPts val="0"/>
              </a:spcAft>
            </a:pPr>
            <a:r>
              <a:rPr lang="ru-RU" b="1" dirty="0">
                <a:solidFill>
                  <a:srgbClr val="FF0000"/>
                </a:solidFill>
                <a:latin typeface="Times New Roman" panose="02020603050405020304" pitchFamily="18" charset="0"/>
                <a:ea typeface="Times New Roman" panose="02020603050405020304" pitchFamily="18" charset="0"/>
              </a:rPr>
              <a:t>2022 год для детского сада  - юбилейный.</a:t>
            </a:r>
          </a:p>
          <a:p>
            <a:pPr algn="just">
              <a:spcAft>
                <a:spcPts val="0"/>
              </a:spcAft>
            </a:pPr>
            <a:r>
              <a:rPr lang="ru-RU" b="1" dirty="0">
                <a:latin typeface="Times New Roman" panose="02020603050405020304" pitchFamily="18" charset="0"/>
                <a:ea typeface="Times New Roman" panose="02020603050405020304" pitchFamily="18" charset="0"/>
              </a:rPr>
              <a:t>65 лет рука об руку с родителями дошкольное учреждение воспитывает малышей. Практика, ориентированная на семью, требует от педагогов уважительного отношения к семьям, сотрудничества, понимания ценностей  семейного воспитания.</a:t>
            </a:r>
          </a:p>
          <a:p>
            <a:pPr algn="just"/>
            <a:r>
              <a:rPr lang="ru-RU" b="1" dirty="0">
                <a:latin typeface="Times New Roman" panose="02020603050405020304" pitchFamily="18" charset="0"/>
                <a:cs typeface="Times New Roman" panose="02020603050405020304" pitchFamily="18" charset="0"/>
              </a:rPr>
              <a:t>Дошкольный возраст – особенно важный и ответственный период в жизни ребёнка, в этом возрасте формируется личность, закладываются основы здоровья. Благополучное детство и дальнейшая судьба каждого ребёнка во многом зависят от мудрости воспитателя, его терпения, внимания к внутреннему миру дошкольника    </a:t>
            </a:r>
          </a:p>
          <a:p>
            <a:pPr algn="just"/>
            <a:r>
              <a:rPr lang="ru-RU" b="1" dirty="0">
                <a:latin typeface="Times New Roman" panose="02020603050405020304" pitchFamily="18" charset="0"/>
                <a:cs typeface="Times New Roman" panose="02020603050405020304" pitchFamily="18" charset="0"/>
              </a:rPr>
              <a:t>        С помощью своих воспитателей дети познают окружающий мир, учатся любить и беречь свою Родину. Все педагогам нашего ДОУ желаем здоровья, терпения, удачи, профессиональных успехов в деле воспитания дошкольников!</a:t>
            </a:r>
          </a:p>
        </p:txBody>
      </p:sp>
      <p:sp>
        <p:nvSpPr>
          <p:cNvPr id="3" name="Прямоугольник 2"/>
          <p:cNvSpPr/>
          <p:nvPr/>
        </p:nvSpPr>
        <p:spPr>
          <a:xfrm>
            <a:off x="150906" y="5039988"/>
            <a:ext cx="4550293" cy="3877985"/>
          </a:xfrm>
          <a:prstGeom prst="rect">
            <a:avLst/>
          </a:prstGeom>
          <a:solidFill>
            <a:schemeClr val="accent1">
              <a:lumMod val="40000"/>
              <a:lumOff val="60000"/>
            </a:schemeClr>
          </a:solidFill>
          <a:ln w="76200">
            <a:solidFill>
              <a:srgbClr val="7030A0"/>
            </a:solidFill>
          </a:ln>
        </p:spPr>
        <p:txBody>
          <a:bodyPr wrap="square">
            <a:spAutoFit/>
          </a:bodyPr>
          <a:lstStyle/>
          <a:p>
            <a:pPr algn="just"/>
            <a:r>
              <a:rPr lang="ru-RU" b="1" i="1" dirty="0">
                <a:solidFill>
                  <a:srgbClr val="000000"/>
                </a:solidFill>
                <a:latin typeface="Times New Roman" panose="02020603050405020304" pitchFamily="18" charset="0"/>
                <a:cs typeface="Times New Roman" panose="02020603050405020304" pitchFamily="18" charset="0"/>
              </a:rPr>
              <a:t>Вот и пришла белоснежная красавица зима </a:t>
            </a:r>
            <a:r>
              <a:rPr lang="ru-RU" b="1" i="1" dirty="0">
                <a:solidFill>
                  <a:srgbClr val="C1C1C1"/>
                </a:solidFill>
                <a:latin typeface="Times New Roman" panose="02020603050405020304" pitchFamily="18" charset="0"/>
                <a:cs typeface="Times New Roman" panose="02020603050405020304" pitchFamily="18" charset="0"/>
              </a:rPr>
              <a:t>-</a:t>
            </a:r>
            <a:r>
              <a:rPr lang="ru-RU" b="1" i="1" dirty="0">
                <a:solidFill>
                  <a:srgbClr val="000000"/>
                </a:solidFill>
                <a:latin typeface="Times New Roman" panose="02020603050405020304" pitchFamily="18" charset="0"/>
                <a:cs typeface="Times New Roman" panose="02020603050405020304" pitchFamily="18" charset="0"/>
              </a:rPr>
              <a:t>- любимая пора детей</a:t>
            </a:r>
            <a:r>
              <a:rPr lang="ru-RU" b="1" i="1" dirty="0">
                <a:solidFill>
                  <a:srgbClr val="C1C1C1"/>
                </a:solidFill>
                <a:latin typeface="Times New Roman" panose="02020603050405020304" pitchFamily="18" charset="0"/>
                <a:cs typeface="Times New Roman" panose="02020603050405020304" pitchFamily="18" charset="0"/>
              </a:rPr>
              <a:t>.</a:t>
            </a:r>
            <a:r>
              <a:rPr lang="ru-RU" b="1" i="1" dirty="0">
                <a:solidFill>
                  <a:srgbClr val="000000"/>
                </a:solidFill>
                <a:latin typeface="Times New Roman" panose="02020603050405020304" pitchFamily="18" charset="0"/>
                <a:cs typeface="Times New Roman" panose="02020603050405020304" pitchFamily="18" charset="0"/>
              </a:rPr>
              <a:t>. Катание на санках</a:t>
            </a:r>
            <a:r>
              <a:rPr lang="ru-RU" b="1" i="1" dirty="0">
                <a:solidFill>
                  <a:srgbClr val="C1C1C1"/>
                </a:solidFill>
                <a:latin typeface="Times New Roman" panose="02020603050405020304" pitchFamily="18" charset="0"/>
                <a:cs typeface="Times New Roman" panose="02020603050405020304" pitchFamily="18" charset="0"/>
              </a:rPr>
              <a:t>,</a:t>
            </a:r>
            <a:r>
              <a:rPr lang="ru-RU" b="1" i="1" dirty="0">
                <a:solidFill>
                  <a:srgbClr val="000000"/>
                </a:solidFill>
                <a:latin typeface="Times New Roman" panose="02020603050405020304" pitchFamily="18" charset="0"/>
                <a:cs typeface="Times New Roman" panose="02020603050405020304" pitchFamily="18" charset="0"/>
              </a:rPr>
              <a:t>, лыжах</a:t>
            </a:r>
            <a:r>
              <a:rPr lang="ru-RU" b="1" i="1" dirty="0">
                <a:solidFill>
                  <a:srgbClr val="C1C1C1"/>
                </a:solidFill>
                <a:latin typeface="Times New Roman" panose="02020603050405020304" pitchFamily="18" charset="0"/>
                <a:cs typeface="Times New Roman" panose="02020603050405020304" pitchFamily="18" charset="0"/>
              </a:rPr>
              <a:t>,</a:t>
            </a:r>
            <a:r>
              <a:rPr lang="ru-RU" b="1" i="1" dirty="0">
                <a:solidFill>
                  <a:srgbClr val="000000"/>
                </a:solidFill>
                <a:latin typeface="Times New Roman" panose="02020603050405020304" pitchFamily="18" charset="0"/>
                <a:cs typeface="Times New Roman" panose="02020603050405020304" pitchFamily="18" charset="0"/>
              </a:rPr>
              <a:t>, коньках</a:t>
            </a:r>
            <a:r>
              <a:rPr lang="ru-RU" b="1" i="1" dirty="0">
                <a:solidFill>
                  <a:srgbClr val="C1C1C1"/>
                </a:solidFill>
                <a:latin typeface="Times New Roman" panose="02020603050405020304" pitchFamily="18" charset="0"/>
                <a:cs typeface="Times New Roman" panose="02020603050405020304" pitchFamily="18" charset="0"/>
              </a:rPr>
              <a:t>,</a:t>
            </a:r>
            <a:r>
              <a:rPr lang="ru-RU" b="1" i="1" dirty="0">
                <a:solidFill>
                  <a:srgbClr val="000000"/>
                </a:solidFill>
                <a:latin typeface="Times New Roman" panose="02020603050405020304" pitchFamily="18" charset="0"/>
                <a:cs typeface="Times New Roman" panose="02020603050405020304" pitchFamily="18" charset="0"/>
              </a:rPr>
              <a:t>, снежные баталии</a:t>
            </a:r>
            <a:r>
              <a:rPr lang="ru-RU" b="1" i="1" dirty="0">
                <a:solidFill>
                  <a:srgbClr val="C1C1C1"/>
                </a:solidFill>
                <a:latin typeface="Times New Roman" panose="02020603050405020304" pitchFamily="18" charset="0"/>
                <a:cs typeface="Times New Roman" panose="02020603050405020304" pitchFamily="18" charset="0"/>
              </a:rPr>
              <a:t>,</a:t>
            </a:r>
            <a:r>
              <a:rPr lang="ru-RU" b="1" i="1" dirty="0">
                <a:solidFill>
                  <a:srgbClr val="000000"/>
                </a:solidFill>
                <a:latin typeface="Times New Roman" panose="02020603050405020304" pitchFamily="18" charset="0"/>
                <a:cs typeface="Times New Roman" panose="02020603050405020304" pitchFamily="18" charset="0"/>
              </a:rPr>
              <a:t>, крепости из снега</a:t>
            </a:r>
            <a:r>
              <a:rPr lang="ru-RU" b="1" i="1" dirty="0">
                <a:solidFill>
                  <a:srgbClr val="C1C1C1"/>
                </a:solidFill>
                <a:latin typeface="Times New Roman" panose="02020603050405020304" pitchFamily="18" charset="0"/>
                <a:cs typeface="Times New Roman" panose="02020603050405020304" pitchFamily="18" charset="0"/>
              </a:rPr>
              <a:t>,</a:t>
            </a:r>
            <a:r>
              <a:rPr lang="ru-RU" b="1" i="1" dirty="0">
                <a:solidFill>
                  <a:srgbClr val="000000"/>
                </a:solidFill>
                <a:latin typeface="Times New Roman" panose="02020603050405020304" pitchFamily="18" charset="0"/>
                <a:cs typeface="Times New Roman" panose="02020603050405020304" pitchFamily="18" charset="0"/>
              </a:rPr>
              <a:t>, упитанные сторожа в каждом дворе с морковками вместо любопытного носа – ну как можно не любить эту пору года? </a:t>
            </a:r>
            <a:r>
              <a:rPr lang="ru-RU" sz="2000" b="1" i="1" dirty="0">
                <a:solidFill>
                  <a:srgbClr val="000000"/>
                </a:solidFill>
                <a:latin typeface="Times New Roman" panose="02020603050405020304" pitchFamily="18" charset="0"/>
                <a:cs typeface="Times New Roman" panose="02020603050405020304" pitchFamily="18" charset="0"/>
              </a:rPr>
              <a:t>Наша редакция спешит представить вашему вниманию зимний выпуск нашей газеты и ряд интересных, полезных статей для вас и ваших детей.</a:t>
            </a:r>
          </a:p>
          <a:p>
            <a:pPr algn="just"/>
            <a:r>
              <a:rPr lang="ru-RU" b="1" i="1" dirty="0">
                <a:solidFill>
                  <a:srgbClr val="000000"/>
                </a:solidFill>
                <a:latin typeface="Times New Roman" panose="02020603050405020304" pitchFamily="18" charset="0"/>
                <a:cs typeface="Times New Roman" panose="02020603050405020304" pitchFamily="18" charset="0"/>
              </a:rPr>
              <a:t>С уважением, редакция газеты.</a:t>
            </a:r>
            <a:endParaRPr lang="ru-RU" b="1"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896544" y="5580112"/>
            <a:ext cx="1844824" cy="254286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395536"/>
            <a:ext cx="6858000" cy="8584505"/>
          </a:xfrm>
          <a:prstGeom prst="rect">
            <a:avLst/>
          </a:prstGeom>
          <a:solidFill>
            <a:schemeClr val="tx2">
              <a:lumMod val="20000"/>
              <a:lumOff val="80000"/>
            </a:schemeClr>
          </a:solidFill>
        </p:spPr>
      </p:pic>
      <p:sp>
        <p:nvSpPr>
          <p:cNvPr id="3" name="Прямоугольник 2"/>
          <p:cNvSpPr/>
          <p:nvPr/>
        </p:nvSpPr>
        <p:spPr>
          <a:xfrm>
            <a:off x="440668" y="0"/>
            <a:ext cx="5976664" cy="539552"/>
          </a:xfrm>
          <a:prstGeom prst="rect">
            <a:avLst/>
          </a:prstGeom>
          <a:solidFill>
            <a:schemeClr val="tx2">
              <a:lumMod val="20000"/>
              <a:lumOff val="80000"/>
            </a:schemeClr>
          </a:solid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chemeClr val="tx1"/>
                </a:solidFill>
                <a:latin typeface="Times New Roman" panose="02020603050405020304" pitchFamily="18" charset="0"/>
                <a:cs typeface="Times New Roman" panose="02020603050405020304" pitchFamily="18" charset="0"/>
              </a:rPr>
              <a:t>Задание № 1 «НАЙДИ 10 ОТЛИЧИЙ»</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1004"/>
            <a:ext cx="6858000" cy="9144000"/>
          </a:xfrm>
          <a:prstGeom prst="rect">
            <a:avLst/>
          </a:prstGeom>
        </p:spPr>
      </p:pic>
      <p:pic>
        <p:nvPicPr>
          <p:cNvPr id="5" name="Рисунок 4"/>
          <p:cNvPicPr>
            <a:picLocks noChangeAspect="1"/>
          </p:cNvPicPr>
          <p:nvPr/>
        </p:nvPicPr>
        <p:blipFill>
          <a:blip r:embed="rId3"/>
          <a:stretch>
            <a:fillRect/>
          </a:stretch>
        </p:blipFill>
        <p:spPr>
          <a:xfrm>
            <a:off x="377280" y="355091"/>
            <a:ext cx="6480720" cy="4921904"/>
          </a:xfrm>
          <a:prstGeom prst="rect">
            <a:avLst/>
          </a:prstGeom>
        </p:spPr>
      </p:pic>
      <p:sp>
        <p:nvSpPr>
          <p:cNvPr id="6" name="Прямоугольник 5"/>
          <p:cNvSpPr/>
          <p:nvPr/>
        </p:nvSpPr>
        <p:spPr>
          <a:xfrm>
            <a:off x="1772816" y="179512"/>
            <a:ext cx="3600400" cy="288032"/>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chemeClr val="tx1"/>
                </a:solidFill>
                <a:latin typeface="Times New Roman" panose="02020603050405020304" pitchFamily="18" charset="0"/>
                <a:cs typeface="Times New Roman" panose="02020603050405020304" pitchFamily="18" charset="0"/>
              </a:rPr>
              <a:t>Задание № 2 «На внимание»</a:t>
            </a:r>
          </a:p>
        </p:txBody>
      </p:sp>
      <p:pic>
        <p:nvPicPr>
          <p:cNvPr id="7" name="Рисунок 6"/>
          <p:cNvPicPr>
            <a:picLocks noChangeAspect="1"/>
          </p:cNvPicPr>
          <p:nvPr/>
        </p:nvPicPr>
        <p:blipFill>
          <a:blip r:embed="rId4"/>
          <a:stretch>
            <a:fillRect/>
          </a:stretch>
        </p:blipFill>
        <p:spPr>
          <a:xfrm>
            <a:off x="1027800" y="5402151"/>
            <a:ext cx="5179680" cy="3583426"/>
          </a:xfrm>
          <a:prstGeom prst="rect">
            <a:avLst/>
          </a:prstGeom>
          <a:ln w="76200">
            <a:solidFill>
              <a:srgbClr val="0070C0"/>
            </a:solidFill>
          </a:ln>
        </p:spPr>
      </p:pic>
      <p:sp>
        <p:nvSpPr>
          <p:cNvPr id="8" name="Прямоугольник 7"/>
          <p:cNvSpPr/>
          <p:nvPr/>
        </p:nvSpPr>
        <p:spPr>
          <a:xfrm>
            <a:off x="1308374" y="4923657"/>
            <a:ext cx="4618532" cy="288032"/>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chemeClr val="tx1"/>
                </a:solidFill>
                <a:latin typeface="Times New Roman" panose="02020603050405020304" pitchFamily="18" charset="0"/>
                <a:cs typeface="Times New Roman" panose="02020603050405020304" pitchFamily="18" charset="0"/>
              </a:rPr>
              <a:t>Задание № 3 «Подбери снежинке пару»</a:t>
            </a:r>
          </a:p>
        </p:txBody>
      </p:sp>
    </p:spTree>
    <p:extLst>
      <p:ext uri="{BB962C8B-B14F-4D97-AF65-F5344CB8AC3E}">
        <p14:creationId xmlns:p14="http://schemas.microsoft.com/office/powerpoint/2010/main" xmlns="" val="25588100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94320" y="32826"/>
            <a:ext cx="6669360" cy="936104"/>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b="1" dirty="0">
                <a:solidFill>
                  <a:srgbClr val="7030A0"/>
                </a:solidFill>
                <a:latin typeface="Times New Roman" panose="02020603050405020304" pitchFamily="18" charset="0"/>
                <a:cs typeface="Times New Roman" panose="02020603050405020304" pitchFamily="18" charset="0"/>
              </a:rPr>
              <a:t>Рубрика «Из жизни нашего ДОУ»</a:t>
            </a:r>
          </a:p>
        </p:txBody>
      </p:sp>
      <p:sp>
        <p:nvSpPr>
          <p:cNvPr id="9" name="TextBox 8">
            <a:extLst>
              <a:ext uri="{FF2B5EF4-FFF2-40B4-BE49-F238E27FC236}">
                <a16:creationId xmlns:a16="http://schemas.microsoft.com/office/drawing/2014/main" xmlns="" id="{2D20E014-CE62-8E5A-4CDA-685018D4FE57}"/>
              </a:ext>
            </a:extLst>
          </p:cNvPr>
          <p:cNvSpPr txBox="1"/>
          <p:nvPr/>
        </p:nvSpPr>
        <p:spPr>
          <a:xfrm>
            <a:off x="188640" y="1154676"/>
            <a:ext cx="6575040" cy="3416320"/>
          </a:xfrm>
          <a:prstGeom prst="rect">
            <a:avLst/>
          </a:prstGeom>
          <a:solidFill>
            <a:schemeClr val="accent2">
              <a:lumMod val="40000"/>
              <a:lumOff val="60000"/>
            </a:schemeClr>
          </a:solidFill>
          <a:ln w="76200">
            <a:solidFill>
              <a:srgbClr val="FF0000"/>
            </a:solidFill>
          </a:ln>
        </p:spPr>
        <p:txBody>
          <a:bodyPr wrap="square">
            <a:spAutoFit/>
          </a:bodyPr>
          <a:lstStyle/>
          <a:p>
            <a:pPr algn="ctr"/>
            <a:r>
              <a:rPr lang="ru-RU" b="1" i="0" dirty="0">
                <a:solidFill>
                  <a:srgbClr val="2E2E2E"/>
                </a:solidFill>
                <a:effectLst/>
                <a:latin typeface="Times New Roman" panose="02020603050405020304" pitchFamily="18" charset="0"/>
                <a:cs typeface="Times New Roman" panose="02020603050405020304" pitchFamily="18" charset="0"/>
              </a:rPr>
              <a:t>День Матери в старших группах.</a:t>
            </a:r>
          </a:p>
          <a:p>
            <a:pPr algn="just"/>
            <a:r>
              <a:rPr lang="ru-RU" b="0" i="0" dirty="0">
                <a:solidFill>
                  <a:srgbClr val="2E2E2E"/>
                </a:solidFill>
                <a:effectLst/>
                <a:latin typeface="Times New Roman" panose="02020603050405020304" pitchFamily="18" charset="0"/>
                <a:cs typeface="Times New Roman" panose="02020603050405020304" pitchFamily="18" charset="0"/>
              </a:rPr>
              <a:t>Сколько тепла таит магическое слово, которым называют самого близкого, дорогого и единственного человека. Мама следит за нашей жизненной дорогой. Материнская любовь  греет нас до глубокой старости.</a:t>
            </a:r>
          </a:p>
          <a:p>
            <a:pPr algn="just"/>
            <a:r>
              <a:rPr lang="ru-RU" b="0" i="0" dirty="0">
                <a:solidFill>
                  <a:srgbClr val="2E2E2E"/>
                </a:solidFill>
                <a:effectLst/>
                <a:latin typeface="Times New Roman" panose="02020603050405020304" pitchFamily="18" charset="0"/>
                <a:cs typeface="Times New Roman" panose="02020603050405020304" pitchFamily="18" charset="0"/>
              </a:rPr>
              <a:t>       Есть у нас замечательный праздник  в календаре – День матери, а значит, есть ещё один повод поздравить наших мам, поблагодарить их за доброту и ласку, нежно обнять и поцеловать</a:t>
            </a:r>
            <a:r>
              <a:rPr lang="ru-RU" b="0" i="0" dirty="0">
                <a:solidFill>
                  <a:srgbClr val="2E2E2E"/>
                </a:solidFill>
                <a:effectLst/>
                <a:latin typeface="Georgia" panose="02040502050405020303" pitchFamily="18" charset="0"/>
              </a:rPr>
              <a:t>. В старших группах нашего ДОУ прошли праздники, посвященные этому дню. А воспитатели приготовили с детьми сувениры для милых мамочек своими руками.</a:t>
            </a:r>
          </a:p>
        </p:txBody>
      </p:sp>
      <p:pic>
        <p:nvPicPr>
          <p:cNvPr id="13" name="Рисунок 12">
            <a:extLst>
              <a:ext uri="{FF2B5EF4-FFF2-40B4-BE49-F238E27FC236}">
                <a16:creationId xmlns:a16="http://schemas.microsoft.com/office/drawing/2014/main" xmlns="" id="{EC96885A-9356-77D3-8692-53A4EECBA048}"/>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88640" y="4805099"/>
            <a:ext cx="3026833" cy="2285259"/>
          </a:xfrm>
          <a:prstGeom prst="rect">
            <a:avLst/>
          </a:prstGeom>
          <a:ln w="76200">
            <a:solidFill>
              <a:srgbClr val="FF0000"/>
            </a:solidFill>
          </a:ln>
        </p:spPr>
      </p:pic>
      <p:pic>
        <p:nvPicPr>
          <p:cNvPr id="15" name="Рисунок 14">
            <a:extLst>
              <a:ext uri="{FF2B5EF4-FFF2-40B4-BE49-F238E27FC236}">
                <a16:creationId xmlns:a16="http://schemas.microsoft.com/office/drawing/2014/main" xmlns="" id="{69B043DF-0714-11E1-0108-8290CB1E1547}"/>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933056" y="7044219"/>
            <a:ext cx="2520280" cy="1890210"/>
          </a:xfrm>
          <a:prstGeom prst="rect">
            <a:avLst/>
          </a:prstGeom>
          <a:ln w="76200">
            <a:solidFill>
              <a:srgbClr val="FF0000"/>
            </a:solidFill>
          </a:ln>
        </p:spPr>
      </p:pic>
      <p:pic>
        <p:nvPicPr>
          <p:cNvPr id="17" name="Рисунок 16">
            <a:extLst>
              <a:ext uri="{FF2B5EF4-FFF2-40B4-BE49-F238E27FC236}">
                <a16:creationId xmlns:a16="http://schemas.microsoft.com/office/drawing/2014/main" xmlns="" id="{E852F739-190E-5EBC-2790-5DCA39B24BE5}"/>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36225" y="7324462"/>
            <a:ext cx="3112018" cy="1540449"/>
          </a:xfrm>
          <a:prstGeom prst="rect">
            <a:avLst/>
          </a:prstGeom>
          <a:ln w="76200">
            <a:solidFill>
              <a:srgbClr val="FFC000"/>
            </a:solidFill>
          </a:ln>
        </p:spPr>
      </p:pic>
      <p:pic>
        <p:nvPicPr>
          <p:cNvPr id="19" name="Рисунок 18">
            <a:extLst>
              <a:ext uri="{FF2B5EF4-FFF2-40B4-BE49-F238E27FC236}">
                <a16:creationId xmlns:a16="http://schemas.microsoft.com/office/drawing/2014/main" xmlns="" id="{C232C8CC-205B-4721-780C-4285220FB089}"/>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3429000" y="5068747"/>
            <a:ext cx="3334680" cy="1750707"/>
          </a:xfrm>
          <a:prstGeom prst="rect">
            <a:avLst/>
          </a:prstGeom>
          <a:ln w="76200">
            <a:solidFill>
              <a:srgbClr val="FFC000"/>
            </a:solidFill>
          </a:ln>
        </p:spPr>
      </p:pic>
    </p:spTree>
    <p:extLst>
      <p:ext uri="{BB962C8B-B14F-4D97-AF65-F5344CB8AC3E}">
        <p14:creationId xmlns:p14="http://schemas.microsoft.com/office/powerpoint/2010/main" xmlns="" val="24975027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xmlns="" id="{A6F4A7CB-CE80-F1A5-C83C-19644845F5B6}"/>
              </a:ext>
            </a:extLst>
          </p:cNvPr>
          <p:cNvSpPr/>
          <p:nvPr/>
        </p:nvSpPr>
        <p:spPr>
          <a:xfrm>
            <a:off x="196168" y="179512"/>
            <a:ext cx="6454344" cy="4661540"/>
          </a:xfrm>
          <a:prstGeom prst="rect">
            <a:avLst/>
          </a:prstGeom>
          <a:solidFill>
            <a:schemeClr val="accent1">
              <a:lumMod val="40000"/>
              <a:lumOff val="60000"/>
            </a:schemeClr>
          </a:solid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rgbClr val="FF0000"/>
                </a:solidFill>
                <a:latin typeface="Times New Roman" panose="02020603050405020304" pitchFamily="18" charset="0"/>
                <a:cs typeface="Times New Roman" panose="02020603050405020304" pitchFamily="18" charset="0"/>
              </a:rPr>
              <a:t>Поэтические вечера</a:t>
            </a:r>
          </a:p>
          <a:p>
            <a:pPr algn="just"/>
            <a:r>
              <a:rPr lang="ru-RU" dirty="0">
                <a:solidFill>
                  <a:schemeClr val="tx1"/>
                </a:solidFill>
                <a:latin typeface="Times New Roman" panose="02020603050405020304" pitchFamily="18" charset="0"/>
                <a:cs typeface="Times New Roman" panose="02020603050405020304" pitchFamily="18" charset="0"/>
              </a:rPr>
              <a:t>Детей нашего ДОУ приучают любит художественную литературу различных жанров. Так в старшей группе были организованы воспитателем Логачевой Н.В.  поэтические вечера. </a:t>
            </a:r>
          </a:p>
          <a:p>
            <a:pPr algn="just"/>
            <a:r>
              <a:rPr lang="ru-RU" dirty="0">
                <a:solidFill>
                  <a:schemeClr val="tx1"/>
                </a:solidFill>
                <a:latin typeface="Times New Roman" panose="02020603050405020304" pitchFamily="18" charset="0"/>
                <a:cs typeface="Times New Roman" panose="02020603050405020304" pitchFamily="18" charset="0"/>
              </a:rPr>
              <a:t>23 ноября – День рождения  </a:t>
            </a:r>
            <a:r>
              <a:rPr lang="ru-RU" dirty="0" err="1">
                <a:solidFill>
                  <a:schemeClr val="tx1"/>
                </a:solidFill>
                <a:latin typeface="Times New Roman" panose="02020603050405020304" pitchFamily="18" charset="0"/>
                <a:cs typeface="Times New Roman" panose="02020603050405020304" pitchFamily="18" charset="0"/>
              </a:rPr>
              <a:t>Н.Носова</a:t>
            </a:r>
            <a:r>
              <a:rPr lang="ru-RU" dirty="0">
                <a:solidFill>
                  <a:schemeClr val="tx1"/>
                </a:solidFill>
                <a:latin typeface="Times New Roman" panose="02020603050405020304" pitchFamily="18" charset="0"/>
                <a:cs typeface="Times New Roman" panose="02020603050405020304" pitchFamily="18" charset="0"/>
              </a:rPr>
              <a:t>. </a:t>
            </a:r>
            <a:r>
              <a:rPr lang="ru-RU" b="0" i="0" dirty="0">
                <a:solidFill>
                  <a:srgbClr val="2E2E2E"/>
                </a:solidFill>
                <a:effectLst/>
                <a:latin typeface="Georgia" panose="02040502050405020303" pitchFamily="18" charset="0"/>
              </a:rPr>
              <a:t>Рассказы Н. Носова помогают детям решать с успехом все каверзные вопросы, его произведения помогают смотреть на жизнь оптимистично и решать возникшие проблемы творчески и с юмором, как это делают герои рассказов писателя.</a:t>
            </a:r>
            <a:endParaRPr lang="ru-RU" dirty="0">
              <a:solidFill>
                <a:schemeClr val="tx1"/>
              </a:solidFill>
              <a:latin typeface="Times New Roman" panose="02020603050405020304" pitchFamily="18" charset="0"/>
              <a:cs typeface="Times New Roman" panose="02020603050405020304" pitchFamily="18" charset="0"/>
            </a:endParaRPr>
          </a:p>
          <a:p>
            <a:pPr algn="just"/>
            <a:r>
              <a:rPr lang="ru-RU" i="0" dirty="0">
                <a:solidFill>
                  <a:srgbClr val="2E2E2E"/>
                </a:solidFill>
                <a:effectLst/>
                <a:latin typeface="Times New Roman" panose="02020603050405020304" pitchFamily="18" charset="0"/>
                <a:cs typeface="Times New Roman" panose="02020603050405020304" pitchFamily="18" charset="0"/>
              </a:rPr>
              <a:t>А 28 ноября отмечался День сказки «Три медведя»</a:t>
            </a:r>
            <a:r>
              <a:rPr lang="ru-RU" i="0" dirty="0">
                <a:solidFill>
                  <a:schemeClr val="tx1"/>
                </a:solidFill>
                <a:effectLst/>
                <a:latin typeface="Times New Roman" panose="02020603050405020304" pitchFamily="18" charset="0"/>
                <a:cs typeface="Times New Roman" panose="02020603050405020304" pitchFamily="18" charset="0"/>
              </a:rPr>
              <a:t>. </a:t>
            </a:r>
            <a:r>
              <a:rPr lang="ru-RU" b="0" i="0" dirty="0">
                <a:solidFill>
                  <a:srgbClr val="2E2E2E"/>
                </a:solidFill>
                <a:effectLst/>
                <a:latin typeface="Georgia" panose="02040502050405020303" pitchFamily="18" charset="0"/>
              </a:rPr>
              <a:t> совершили познавательное и увлекательное путешествие в мир сказки. Дошкольники вспомнили содержание сказки «Три медведя», внимательно рассмотрели к ней иллюстрации. Закрепили содержание сказки в своих творческих рисунках.</a:t>
            </a:r>
            <a:endParaRPr lang="ru-RU" dirty="0">
              <a:solidFill>
                <a:schemeClr val="tx1"/>
              </a:solidFill>
              <a:latin typeface="Times New Roman" panose="02020603050405020304" pitchFamily="18" charset="0"/>
              <a:cs typeface="Times New Roman" panose="02020603050405020304" pitchFamily="18" charset="0"/>
            </a:endParaRPr>
          </a:p>
        </p:txBody>
      </p:sp>
      <p:pic>
        <p:nvPicPr>
          <p:cNvPr id="8" name="Рисунок 7">
            <a:extLst>
              <a:ext uri="{FF2B5EF4-FFF2-40B4-BE49-F238E27FC236}">
                <a16:creationId xmlns:a16="http://schemas.microsoft.com/office/drawing/2014/main" xmlns="" id="{A39FC653-56C1-4DD0-0EF5-D192A6B528E5}"/>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926192" y="5122684"/>
            <a:ext cx="2724320" cy="2206699"/>
          </a:xfrm>
          <a:prstGeom prst="rect">
            <a:avLst/>
          </a:prstGeom>
          <a:ln w="76200">
            <a:solidFill>
              <a:srgbClr val="00B050"/>
            </a:solidFill>
          </a:ln>
        </p:spPr>
      </p:pic>
      <p:pic>
        <p:nvPicPr>
          <p:cNvPr id="10" name="Рисунок 9">
            <a:extLst>
              <a:ext uri="{FF2B5EF4-FFF2-40B4-BE49-F238E27FC236}">
                <a16:creationId xmlns:a16="http://schemas.microsoft.com/office/drawing/2014/main" xmlns="" id="{40D95154-F216-8924-B9F0-009967732C0B}"/>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07488" y="5063281"/>
            <a:ext cx="2386551" cy="2088232"/>
          </a:xfrm>
          <a:prstGeom prst="rect">
            <a:avLst/>
          </a:prstGeom>
          <a:ln w="76200">
            <a:solidFill>
              <a:srgbClr val="00B050"/>
            </a:solidFill>
          </a:ln>
        </p:spPr>
      </p:pic>
      <p:pic>
        <p:nvPicPr>
          <p:cNvPr id="11" name="Рисунок 10">
            <a:extLst>
              <a:ext uri="{FF2B5EF4-FFF2-40B4-BE49-F238E27FC236}">
                <a16:creationId xmlns:a16="http://schemas.microsoft.com/office/drawing/2014/main" xmlns="" id="{8D9D957C-A911-69A6-AA1F-7CEB7749E955}"/>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2091735" y="6442802"/>
            <a:ext cx="2336762" cy="2521686"/>
          </a:xfrm>
          <a:prstGeom prst="rect">
            <a:avLst/>
          </a:prstGeom>
          <a:ln w="76200">
            <a:solidFill>
              <a:srgbClr val="7030A0"/>
            </a:solidFill>
          </a:ln>
        </p:spPr>
      </p:pic>
    </p:spTree>
    <p:extLst>
      <p:ext uri="{BB962C8B-B14F-4D97-AF65-F5344CB8AC3E}">
        <p14:creationId xmlns:p14="http://schemas.microsoft.com/office/powerpoint/2010/main" xmlns="" val="24379269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xmlns="" id="{2CE66286-7EEE-65B3-1EE0-6A0719135F4E}"/>
              </a:ext>
            </a:extLst>
          </p:cNvPr>
          <p:cNvSpPr/>
          <p:nvPr/>
        </p:nvSpPr>
        <p:spPr>
          <a:xfrm>
            <a:off x="94320" y="179511"/>
            <a:ext cx="6669360" cy="3600401"/>
          </a:xfrm>
          <a:prstGeom prst="rect">
            <a:avLst/>
          </a:prstGeom>
          <a:solidFill>
            <a:schemeClr val="accent3">
              <a:lumMod val="40000"/>
              <a:lumOff val="60000"/>
            </a:schemeClr>
          </a:solid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rgbClr val="FF0000"/>
                </a:solidFill>
                <a:latin typeface="Times New Roman" panose="02020603050405020304" pitchFamily="18" charset="0"/>
                <a:cs typeface="Times New Roman" panose="02020603050405020304" pitchFamily="18" charset="0"/>
              </a:rPr>
              <a:t>Я помню, я горжусь!</a:t>
            </a:r>
          </a:p>
          <a:p>
            <a:pPr algn="just"/>
            <a:r>
              <a:rPr lang="ru-RU" dirty="0">
                <a:solidFill>
                  <a:schemeClr val="tx1"/>
                </a:solidFill>
                <a:latin typeface="Times New Roman" panose="02020603050405020304" pitchFamily="18" charset="0"/>
                <a:cs typeface="Times New Roman" panose="02020603050405020304" pitchFamily="18" charset="0"/>
              </a:rPr>
              <a:t>В</a:t>
            </a:r>
            <a:r>
              <a:rPr lang="ru-RU" dirty="0">
                <a:latin typeface="Times New Roman" panose="02020603050405020304" pitchFamily="18" charset="0"/>
                <a:cs typeface="Times New Roman" panose="02020603050405020304" pitchFamily="18" charset="0"/>
              </a:rPr>
              <a:t> </a:t>
            </a:r>
            <a:r>
              <a:rPr lang="ru-RU" dirty="0">
                <a:solidFill>
                  <a:schemeClr val="tx1"/>
                </a:solidFill>
                <a:latin typeface="Times New Roman" panose="02020603050405020304" pitchFamily="18" charset="0"/>
                <a:cs typeface="Times New Roman" panose="02020603050405020304" pitchFamily="18" charset="0"/>
              </a:rPr>
              <a:t>нашем ДОУ большое значение придается патриотическому воспитанию дошколят. С детьми проводятся много мероприятий патриотического содержания. Так </a:t>
            </a:r>
            <a:r>
              <a:rPr lang="ru-RU" b="1" dirty="0">
                <a:solidFill>
                  <a:srgbClr val="FF0000"/>
                </a:solidFill>
                <a:latin typeface="Times New Roman" panose="02020603050405020304" pitchFamily="18" charset="0"/>
                <a:cs typeface="Times New Roman" panose="02020603050405020304" pitchFamily="18" charset="0"/>
              </a:rPr>
              <a:t>30 ноября </a:t>
            </a:r>
            <a:r>
              <a:rPr lang="ru-RU" dirty="0">
                <a:solidFill>
                  <a:schemeClr val="tx1"/>
                </a:solidFill>
                <a:latin typeface="Times New Roman" panose="02020603050405020304" pitchFamily="18" charset="0"/>
                <a:cs typeface="Times New Roman" panose="02020603050405020304" pitchFamily="18" charset="0"/>
              </a:rPr>
              <a:t>отмечался День Государственного герба. </a:t>
            </a:r>
            <a:r>
              <a:rPr lang="ru-RU" b="0" i="0" dirty="0">
                <a:solidFill>
                  <a:srgbClr val="2E2E2E"/>
                </a:solidFill>
                <a:effectLst/>
                <a:latin typeface="Times New Roman" panose="02020603050405020304" pitchFamily="18" charset="0"/>
                <a:cs typeface="Times New Roman" panose="02020603050405020304" pitchFamily="18" charset="0"/>
              </a:rPr>
              <a:t>С целью формирования патриотических чувств, любви к семье, к детскому саду, родному городу, родной природе, соотечественникам, осознание себя как гражданина своей страны в подготовительной группе прошел тематический вечер, посвященный этой дате. Дошкольники узнали, что герб России изображается на самых важных документах, используется на государственных печатях, официальных документах. Они рассмотрели гербовые бумаги с изображением герба РФ.</a:t>
            </a:r>
          </a:p>
        </p:txBody>
      </p:sp>
      <p:pic>
        <p:nvPicPr>
          <p:cNvPr id="9" name="Рисунок 8">
            <a:extLst>
              <a:ext uri="{FF2B5EF4-FFF2-40B4-BE49-F238E27FC236}">
                <a16:creationId xmlns:a16="http://schemas.microsoft.com/office/drawing/2014/main" xmlns="" id="{FF4EC076-5C6A-CA8D-E557-479973A17635}"/>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402181" y="4009957"/>
            <a:ext cx="2979641" cy="2160240"/>
          </a:xfrm>
          <a:prstGeom prst="rect">
            <a:avLst/>
          </a:prstGeom>
          <a:ln w="76200">
            <a:solidFill>
              <a:srgbClr val="7030A0"/>
            </a:solidFill>
          </a:ln>
        </p:spPr>
      </p:pic>
      <p:pic>
        <p:nvPicPr>
          <p:cNvPr id="10" name="Рисунок 9">
            <a:extLst>
              <a:ext uri="{FF2B5EF4-FFF2-40B4-BE49-F238E27FC236}">
                <a16:creationId xmlns:a16="http://schemas.microsoft.com/office/drawing/2014/main" xmlns="" id="{CF6F8FB3-A165-9836-CC0D-FD2A6E7F5916}"/>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98340" y="6400242"/>
            <a:ext cx="2304256" cy="2367386"/>
          </a:xfrm>
          <a:prstGeom prst="rect">
            <a:avLst/>
          </a:prstGeom>
          <a:ln w="76200">
            <a:solidFill>
              <a:srgbClr val="7030A0"/>
            </a:solidFill>
          </a:ln>
        </p:spPr>
      </p:pic>
      <p:pic>
        <p:nvPicPr>
          <p:cNvPr id="11" name="Рисунок 10">
            <a:extLst>
              <a:ext uri="{FF2B5EF4-FFF2-40B4-BE49-F238E27FC236}">
                <a16:creationId xmlns:a16="http://schemas.microsoft.com/office/drawing/2014/main" xmlns="" id="{26A5EE1A-5337-A07E-EEE9-F7E717D81C28}"/>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3645024" y="4296122"/>
            <a:ext cx="2913711" cy="4162444"/>
          </a:xfrm>
          <a:prstGeom prst="rect">
            <a:avLst/>
          </a:prstGeom>
          <a:ln w="76200">
            <a:solidFill>
              <a:srgbClr val="7030A0"/>
            </a:solidFill>
          </a:ln>
        </p:spPr>
      </p:pic>
    </p:spTree>
    <p:extLst>
      <p:ext uri="{BB962C8B-B14F-4D97-AF65-F5344CB8AC3E}">
        <p14:creationId xmlns:p14="http://schemas.microsoft.com/office/powerpoint/2010/main" xmlns="" val="30913057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xmlns="" id="{ABDD3E70-FA08-024B-702F-C0251EDAC8DE}"/>
              </a:ext>
            </a:extLst>
          </p:cNvPr>
          <p:cNvSpPr/>
          <p:nvPr/>
        </p:nvSpPr>
        <p:spPr>
          <a:xfrm>
            <a:off x="116632" y="107504"/>
            <a:ext cx="6552728" cy="4464496"/>
          </a:xfrm>
          <a:prstGeom prst="rect">
            <a:avLst/>
          </a:prstGeom>
          <a:solidFill>
            <a:schemeClr val="accent3">
              <a:lumMod val="40000"/>
              <a:lumOff val="60000"/>
            </a:schemeClr>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a:extLst>
              <a:ext uri="{FF2B5EF4-FFF2-40B4-BE49-F238E27FC236}">
                <a16:creationId xmlns:a16="http://schemas.microsoft.com/office/drawing/2014/main" xmlns="" id="{BB2DE355-1696-17F1-0D9E-D0869017957C}"/>
              </a:ext>
            </a:extLst>
          </p:cNvPr>
          <p:cNvSpPr txBox="1"/>
          <p:nvPr/>
        </p:nvSpPr>
        <p:spPr>
          <a:xfrm>
            <a:off x="167215" y="345510"/>
            <a:ext cx="6408712" cy="4247317"/>
          </a:xfrm>
          <a:prstGeom prst="rect">
            <a:avLst/>
          </a:prstGeom>
          <a:noFill/>
        </p:spPr>
        <p:txBody>
          <a:bodyPr wrap="square">
            <a:spAutoFit/>
          </a:bodyPr>
          <a:lstStyle/>
          <a:p>
            <a:pPr algn="just"/>
            <a:r>
              <a:rPr lang="ru-RU" b="1" i="0" dirty="0">
                <a:solidFill>
                  <a:srgbClr val="FF0000"/>
                </a:solidFill>
                <a:effectLst/>
                <a:latin typeface="Times New Roman" panose="02020603050405020304" pitchFamily="18" charset="0"/>
                <a:cs typeface="Times New Roman" panose="02020603050405020304" pitchFamily="18" charset="0"/>
              </a:rPr>
              <a:t>11 декабря </a:t>
            </a:r>
            <a:r>
              <a:rPr lang="ru-RU" b="0" i="0" dirty="0">
                <a:solidFill>
                  <a:srgbClr val="2E2E2E"/>
                </a:solidFill>
                <a:effectLst/>
                <a:latin typeface="Times New Roman" panose="02020603050405020304" pitchFamily="18" charset="0"/>
                <a:cs typeface="Times New Roman" panose="02020603050405020304" pitchFamily="18" charset="0"/>
              </a:rPr>
              <a:t>отмечался День памяти погибших в вооруженном конфликте в Чечне. С целью ознакомления дошкольников с историей Чеченской войны, а также воспитания чувства патриотического долга и уважительного отношения к ратным подвигам защитников Отечества, с детьми подготовительной группы был проведен час мужества на тему ''Чеченская война. Как это было?‘’.</a:t>
            </a:r>
          </a:p>
          <a:p>
            <a:pPr algn="just"/>
            <a:r>
              <a:rPr lang="ru-RU" b="1" dirty="0">
                <a:solidFill>
                  <a:srgbClr val="FF0000"/>
                </a:solidFill>
                <a:latin typeface="Times New Roman" panose="02020603050405020304" pitchFamily="18" charset="0"/>
                <a:cs typeface="Times New Roman" panose="02020603050405020304" pitchFamily="18" charset="0"/>
              </a:rPr>
              <a:t>14 Декабря </a:t>
            </a:r>
            <a:r>
              <a:rPr lang="ru-RU" dirty="0">
                <a:solidFill>
                  <a:srgbClr val="2E2E2E"/>
                </a:solidFill>
                <a:latin typeface="Times New Roman" panose="02020603050405020304" pitchFamily="18" charset="0"/>
                <a:cs typeface="Times New Roman" panose="02020603050405020304" pitchFamily="18" charset="0"/>
              </a:rPr>
              <a:t>- д</a:t>
            </a:r>
            <a:r>
              <a:rPr lang="ru-RU" b="0" i="0" dirty="0">
                <a:solidFill>
                  <a:srgbClr val="2E2E2E"/>
                </a:solidFill>
                <a:effectLst/>
                <a:latin typeface="Times New Roman" panose="02020603050405020304" pitchFamily="18" charset="0"/>
                <a:cs typeface="Times New Roman" panose="02020603050405020304" pitchFamily="18" charset="0"/>
              </a:rPr>
              <a:t>ля жителей  Узловского района не просто декабрьский день. В этот день 81 год назад советские войска освободили город от немецко-фашистских захватчиков. В ДОУ прошли различные мероприятия: дети слушали песни военных времен. С ребятами рассмотрели </a:t>
            </a:r>
            <a:r>
              <a:rPr lang="ru-RU" b="0" i="0" dirty="0" err="1">
                <a:solidFill>
                  <a:srgbClr val="2E2E2E"/>
                </a:solidFill>
                <a:effectLst/>
                <a:latin typeface="Times New Roman" panose="02020603050405020304" pitchFamily="18" charset="0"/>
                <a:cs typeface="Times New Roman" panose="02020603050405020304" pitchFamily="18" charset="0"/>
              </a:rPr>
              <a:t>лепбук</a:t>
            </a:r>
            <a:r>
              <a:rPr lang="ru-RU" b="0" i="0" dirty="0">
                <a:solidFill>
                  <a:srgbClr val="2E2E2E"/>
                </a:solidFill>
                <a:effectLst/>
                <a:latin typeface="Times New Roman" panose="02020603050405020304" pitchFamily="18" charset="0"/>
                <a:cs typeface="Times New Roman" panose="02020603050405020304" pitchFamily="18" charset="0"/>
              </a:rPr>
              <a:t> «Моя Узловая» и иллюстрации с изображением памятных мест. Играли в дидактические игры «Найди герб </a:t>
            </a:r>
            <a:r>
              <a:rPr lang="ru-RU" b="0" i="0" dirty="0" err="1">
                <a:solidFill>
                  <a:srgbClr val="2E2E2E"/>
                </a:solidFill>
                <a:effectLst/>
                <a:latin typeface="Times New Roman" panose="02020603050405020304" pitchFamily="18" charset="0"/>
                <a:cs typeface="Times New Roman" panose="02020603050405020304" pitchFamily="18" charset="0"/>
              </a:rPr>
              <a:t>г.Узловая</a:t>
            </a:r>
            <a:r>
              <a:rPr lang="ru-RU" b="0" i="0" dirty="0">
                <a:solidFill>
                  <a:srgbClr val="2E2E2E"/>
                </a:solidFill>
                <a:effectLst/>
                <a:latin typeface="Times New Roman" panose="02020603050405020304" pitchFamily="18" charset="0"/>
                <a:cs typeface="Times New Roman" panose="02020603050405020304" pitchFamily="18" charset="0"/>
              </a:rPr>
              <a:t>», «Собери герб </a:t>
            </a:r>
            <a:r>
              <a:rPr lang="ru-RU" b="0" i="0" dirty="0" err="1">
                <a:solidFill>
                  <a:srgbClr val="2E2E2E"/>
                </a:solidFill>
                <a:effectLst/>
                <a:latin typeface="Times New Roman" panose="02020603050405020304" pitchFamily="18" charset="0"/>
                <a:cs typeface="Times New Roman" panose="02020603050405020304" pitchFamily="18" charset="0"/>
              </a:rPr>
              <a:t>г.Узловая</a:t>
            </a:r>
            <a:r>
              <a:rPr lang="ru-RU" b="0" i="0" dirty="0">
                <a:solidFill>
                  <a:srgbClr val="2E2E2E"/>
                </a:solidFill>
                <a:effectLst/>
                <a:latin typeface="Times New Roman" panose="02020603050405020304" pitchFamily="18" charset="0"/>
                <a:cs typeface="Times New Roman" panose="02020603050405020304" pitchFamily="18" charset="0"/>
              </a:rPr>
              <a:t>», «Собери флаг </a:t>
            </a:r>
            <a:r>
              <a:rPr lang="ru-RU" b="0" i="0" dirty="0" err="1">
                <a:solidFill>
                  <a:srgbClr val="2E2E2E"/>
                </a:solidFill>
                <a:effectLst/>
                <a:latin typeface="Times New Roman" panose="02020603050405020304" pitchFamily="18" charset="0"/>
                <a:cs typeface="Times New Roman" panose="02020603050405020304" pitchFamily="18" charset="0"/>
              </a:rPr>
              <a:t>г.Узловая</a:t>
            </a:r>
            <a:r>
              <a:rPr lang="ru-RU" b="0" i="0" dirty="0">
                <a:solidFill>
                  <a:srgbClr val="2E2E2E"/>
                </a:solidFill>
                <a:effectLst/>
                <a:latin typeface="Times New Roman" panose="02020603050405020304" pitchFamily="18" charset="0"/>
                <a:cs typeface="Times New Roman" panose="02020603050405020304" pitchFamily="18" charset="0"/>
              </a:rPr>
              <a:t>».</a:t>
            </a:r>
          </a:p>
        </p:txBody>
      </p:sp>
      <p:pic>
        <p:nvPicPr>
          <p:cNvPr id="10" name="Рисунок 9">
            <a:extLst>
              <a:ext uri="{FF2B5EF4-FFF2-40B4-BE49-F238E27FC236}">
                <a16:creationId xmlns:a16="http://schemas.microsoft.com/office/drawing/2014/main" xmlns="" id="{A69C4FA9-428E-960C-717E-86E1732F9D60}"/>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435201" y="7050598"/>
            <a:ext cx="2647864" cy="1985898"/>
          </a:xfrm>
          <a:prstGeom prst="rect">
            <a:avLst/>
          </a:prstGeom>
          <a:ln w="76200">
            <a:solidFill>
              <a:schemeClr val="accent1"/>
            </a:solidFill>
          </a:ln>
        </p:spPr>
      </p:pic>
      <p:pic>
        <p:nvPicPr>
          <p:cNvPr id="11" name="Рисунок 10">
            <a:extLst>
              <a:ext uri="{FF2B5EF4-FFF2-40B4-BE49-F238E27FC236}">
                <a16:creationId xmlns:a16="http://schemas.microsoft.com/office/drawing/2014/main" xmlns="" id="{00353592-D267-783E-F13F-7A6C84F09AB8}"/>
              </a:ext>
            </a:extLst>
          </p:cNvPr>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623875" y="4787804"/>
            <a:ext cx="1944307" cy="1983987"/>
          </a:xfrm>
          <a:prstGeom prst="rect">
            <a:avLst/>
          </a:prstGeom>
          <a:ln w="76200">
            <a:solidFill>
              <a:schemeClr val="accent1"/>
            </a:solidFill>
          </a:ln>
        </p:spPr>
      </p:pic>
      <p:pic>
        <p:nvPicPr>
          <p:cNvPr id="12" name="Рисунок 11">
            <a:extLst>
              <a:ext uri="{FF2B5EF4-FFF2-40B4-BE49-F238E27FC236}">
                <a16:creationId xmlns:a16="http://schemas.microsoft.com/office/drawing/2014/main" xmlns="" id="{4E6F8983-E6CB-4430-BCF4-904DF92E3C10}"/>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88640" y="5407780"/>
            <a:ext cx="2101180" cy="2814080"/>
          </a:xfrm>
          <a:prstGeom prst="rect">
            <a:avLst/>
          </a:prstGeom>
          <a:ln w="76200">
            <a:solidFill>
              <a:schemeClr val="accent1"/>
            </a:solidFill>
          </a:ln>
        </p:spPr>
      </p:pic>
      <p:pic>
        <p:nvPicPr>
          <p:cNvPr id="13" name="Рисунок 12">
            <a:extLst>
              <a:ext uri="{FF2B5EF4-FFF2-40B4-BE49-F238E27FC236}">
                <a16:creationId xmlns:a16="http://schemas.microsoft.com/office/drawing/2014/main" xmlns="" id="{505B00F4-92D5-D063-D2BE-AF28B5E1773E}"/>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5083065" y="4810006"/>
            <a:ext cx="1586295" cy="2124502"/>
          </a:xfrm>
          <a:prstGeom prst="rect">
            <a:avLst/>
          </a:prstGeom>
          <a:ln w="76200">
            <a:solidFill>
              <a:schemeClr val="accent1"/>
            </a:solidFill>
          </a:ln>
        </p:spPr>
      </p:pic>
    </p:spTree>
    <p:extLst>
      <p:ext uri="{BB962C8B-B14F-4D97-AF65-F5344CB8AC3E}">
        <p14:creationId xmlns:p14="http://schemas.microsoft.com/office/powerpoint/2010/main" xmlns="" val="31433089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B2E10F93-53DC-32E2-138E-49191C5E88E3}"/>
              </a:ext>
            </a:extLst>
          </p:cNvPr>
          <p:cNvSpPr txBox="1"/>
          <p:nvPr/>
        </p:nvSpPr>
        <p:spPr>
          <a:xfrm>
            <a:off x="116632" y="179512"/>
            <a:ext cx="6552728" cy="2585323"/>
          </a:xfrm>
          <a:prstGeom prst="rect">
            <a:avLst/>
          </a:prstGeom>
          <a:solidFill>
            <a:schemeClr val="accent6">
              <a:lumMod val="40000"/>
              <a:lumOff val="60000"/>
            </a:schemeClr>
          </a:solidFill>
          <a:ln w="76200">
            <a:solidFill>
              <a:srgbClr val="FFC000"/>
            </a:solidFill>
          </a:ln>
        </p:spPr>
        <p:txBody>
          <a:bodyPr wrap="square">
            <a:spAutoFit/>
          </a:bodyPr>
          <a:lstStyle/>
          <a:p>
            <a:pPr algn="ctr"/>
            <a:r>
              <a:rPr lang="ru-RU" b="0" i="0" dirty="0">
                <a:solidFill>
                  <a:srgbClr val="FF0000"/>
                </a:solidFill>
                <a:effectLst/>
                <a:latin typeface="Times New Roman" panose="02020603050405020304" pitchFamily="18" charset="0"/>
                <a:cs typeface="Times New Roman" panose="02020603050405020304" pitchFamily="18" charset="0"/>
              </a:rPr>
              <a:t>Ярмарка «Золотая хохлома»</a:t>
            </a:r>
          </a:p>
          <a:p>
            <a:pPr algn="just"/>
            <a:r>
              <a:rPr lang="ru-RU" b="0" i="0" dirty="0">
                <a:solidFill>
                  <a:srgbClr val="2E2E2E"/>
                </a:solidFill>
                <a:effectLst/>
                <a:latin typeface="Times New Roman" panose="02020603050405020304" pitchFamily="18" charset="0"/>
                <a:cs typeface="Times New Roman" panose="02020603050405020304" pitchFamily="18" charset="0"/>
              </a:rPr>
              <a:t>2022 год объявлен годом народного искусства и нематериального культурного наследия народов России. Одним из ярчайших направлений народного искусства является хохломская роспись. И в честь закрытия этого года в нашем детском саду воспитателем Логачевой Н.В. и музыкальным руководителем Шабановой О.А. с детьми подготовительной группы было организовано красочное интегрированное мероприятие – фольклорное развлечение «Ярмарка Золотая хохлома».</a:t>
            </a:r>
          </a:p>
        </p:txBody>
      </p:sp>
      <p:pic>
        <p:nvPicPr>
          <p:cNvPr id="1030" name="Picture 6" descr="3">
            <a:extLst>
              <a:ext uri="{FF2B5EF4-FFF2-40B4-BE49-F238E27FC236}">
                <a16:creationId xmlns:a16="http://schemas.microsoft.com/office/drawing/2014/main" xmlns="" id="{717A8B4B-C885-B633-C9C6-3BE643C289E0}"/>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00793" y="2950338"/>
            <a:ext cx="3544788" cy="2605419"/>
          </a:xfrm>
          <a:prstGeom prst="rect">
            <a:avLst/>
          </a:prstGeom>
          <a:noFill/>
          <a:ln w="76200">
            <a:solidFill>
              <a:srgbClr val="FFC000"/>
            </a:solidFill>
          </a:ln>
          <a:extLst>
            <a:ext uri="{909E8E84-426E-40DD-AFC4-6F175D3DCCD1}">
              <a14:hiddenFill xmlns:a14="http://schemas.microsoft.com/office/drawing/2010/main" xmlns="">
                <a:solidFill>
                  <a:srgbClr val="FFFFFF"/>
                </a:solidFill>
              </a14:hiddenFill>
            </a:ext>
          </a:extLst>
        </p:spPr>
      </p:pic>
      <p:pic>
        <p:nvPicPr>
          <p:cNvPr id="6" name="Picture 2" descr="Изображение WhatsApp 2022-12-15 в 14.40.18">
            <a:extLst>
              <a:ext uri="{FF2B5EF4-FFF2-40B4-BE49-F238E27FC236}">
                <a16:creationId xmlns:a16="http://schemas.microsoft.com/office/drawing/2014/main" xmlns="" id="{DCEB9138-3AD7-2709-8B84-E0FC185C67F1}"/>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691927" y="4504150"/>
            <a:ext cx="3977433" cy="2474220"/>
          </a:xfrm>
          <a:prstGeom prst="rect">
            <a:avLst/>
          </a:prstGeom>
          <a:noFill/>
          <a:ln w="76200">
            <a:solidFill>
              <a:srgbClr val="FFC000"/>
            </a:solidFill>
          </a:ln>
          <a:extLst>
            <a:ext uri="{909E8E84-426E-40DD-AFC4-6F175D3DCCD1}">
              <a14:hiddenFill xmlns:a14="http://schemas.microsoft.com/office/drawing/2010/main" xmlns="">
                <a:solidFill>
                  <a:srgbClr val="FFFFFF"/>
                </a:solidFill>
              </a14:hiddenFill>
            </a:ext>
          </a:extLst>
        </p:spPr>
      </p:pic>
      <p:pic>
        <p:nvPicPr>
          <p:cNvPr id="7" name="Picture 4" descr="IMG_20221215_100108">
            <a:extLst>
              <a:ext uri="{FF2B5EF4-FFF2-40B4-BE49-F238E27FC236}">
                <a16:creationId xmlns:a16="http://schemas.microsoft.com/office/drawing/2014/main" xmlns="" id="{BF613807-1E40-745C-7533-F33D97487D2B}"/>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92426" y="6268508"/>
            <a:ext cx="3456384" cy="2695980"/>
          </a:xfrm>
          <a:prstGeom prst="rect">
            <a:avLst/>
          </a:prstGeom>
          <a:noFill/>
          <a:ln w="76200">
            <a:solidFill>
              <a:srgbClr val="FFC000"/>
            </a:solidFill>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8736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F7D49FE0-40C9-D5B8-1F5E-F4E7FFCF683A}"/>
              </a:ext>
            </a:extLst>
          </p:cNvPr>
          <p:cNvSpPr txBox="1"/>
          <p:nvPr/>
        </p:nvSpPr>
        <p:spPr>
          <a:xfrm>
            <a:off x="188640" y="179512"/>
            <a:ext cx="6480720" cy="2862322"/>
          </a:xfrm>
          <a:prstGeom prst="rect">
            <a:avLst/>
          </a:prstGeom>
          <a:solidFill>
            <a:schemeClr val="accent6">
              <a:lumMod val="40000"/>
              <a:lumOff val="60000"/>
            </a:schemeClr>
          </a:solidFill>
          <a:ln w="76200">
            <a:solidFill>
              <a:srgbClr val="FFC000"/>
            </a:solidFill>
          </a:ln>
        </p:spPr>
        <p:txBody>
          <a:bodyPr wrap="square">
            <a:spAutoFit/>
          </a:bodyPr>
          <a:lstStyle/>
          <a:p>
            <a:pPr algn="just"/>
            <a:r>
              <a:rPr lang="ru-RU" b="1" i="0" dirty="0">
                <a:solidFill>
                  <a:srgbClr val="FF0000"/>
                </a:solidFill>
                <a:effectLst/>
                <a:latin typeface="Times New Roman" panose="02020603050405020304" pitchFamily="18" charset="0"/>
                <a:cs typeface="Times New Roman" panose="02020603050405020304" pitchFamily="18" charset="0"/>
              </a:rPr>
              <a:t>Встреча с сотрудниками ГИБДД в детском саду</a:t>
            </a:r>
          </a:p>
          <a:p>
            <a:pPr algn="just"/>
            <a:r>
              <a:rPr lang="ru-RU" b="0" i="0" dirty="0">
                <a:solidFill>
                  <a:srgbClr val="2E2E2E"/>
                </a:solidFill>
                <a:effectLst/>
                <a:latin typeface="Times New Roman" panose="02020603050405020304" pitchFamily="18" charset="0"/>
                <a:cs typeface="Times New Roman" panose="02020603050405020304" pitchFamily="18" charset="0"/>
              </a:rPr>
              <a:t>21 декабря для наших воспитанников была организована очередная  встреча с сотрудниками ГИБДД. Инспекторы ДПС еще раз объяснили ПДД для ребят, какие правила необходимо соблюдать пешеходам при движении по улицам и дорогам, почему нужно использовать светоотражающие элементы в одежде, как залог личной безопасности. В очередной раз напомнили, о необходимости фиксации ремнями безопасности после посадки в транспортное средство и конечно продемонстрировали оснащение спец. машины</a:t>
            </a:r>
          </a:p>
        </p:txBody>
      </p:sp>
      <p:pic>
        <p:nvPicPr>
          <p:cNvPr id="2050" name="Picture 2" descr="IMG_20221221_115219">
            <a:extLst>
              <a:ext uri="{FF2B5EF4-FFF2-40B4-BE49-F238E27FC236}">
                <a16:creationId xmlns:a16="http://schemas.microsoft.com/office/drawing/2014/main" xmlns="" id="{78CE9445-1594-72E1-0C7F-4DE6A4978A3D}"/>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92823" y="3251959"/>
            <a:ext cx="2724627" cy="2520280"/>
          </a:xfrm>
          <a:prstGeom prst="rect">
            <a:avLst/>
          </a:prstGeom>
          <a:noFill/>
          <a:ln w="76200">
            <a:solidFill>
              <a:srgbClr val="C00000"/>
            </a:solidFill>
          </a:ln>
          <a:extLst>
            <a:ext uri="{909E8E84-426E-40DD-AFC4-6F175D3DCCD1}">
              <a14:hiddenFill xmlns:a14="http://schemas.microsoft.com/office/drawing/2010/main" xmlns="">
                <a:solidFill>
                  <a:srgbClr val="FFFFFF"/>
                </a:solidFill>
              </a14:hiddenFill>
            </a:ext>
          </a:extLst>
        </p:spPr>
      </p:pic>
      <p:pic>
        <p:nvPicPr>
          <p:cNvPr id="2052" name="Picture 4" descr="IMG_20221221_115234">
            <a:extLst>
              <a:ext uri="{FF2B5EF4-FFF2-40B4-BE49-F238E27FC236}">
                <a16:creationId xmlns:a16="http://schemas.microsoft.com/office/drawing/2014/main" xmlns="" id="{3D9E58C2-8B20-E53D-FB05-48F523850823}"/>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512687" y="3256663"/>
            <a:ext cx="3072341" cy="2304256"/>
          </a:xfrm>
          <a:prstGeom prst="rect">
            <a:avLst/>
          </a:prstGeom>
          <a:noFill/>
          <a:ln w="76200">
            <a:solidFill>
              <a:srgbClr val="C00000"/>
            </a:solidFill>
          </a:ln>
          <a:extLst>
            <a:ext uri="{909E8E84-426E-40DD-AFC4-6F175D3DCCD1}">
              <a14:hiddenFill xmlns:a14="http://schemas.microsoft.com/office/drawing/2010/main" xmlns="">
                <a:solidFill>
                  <a:srgbClr val="FFFFFF"/>
                </a:solidFill>
              </a14:hiddenFill>
            </a:ext>
          </a:extLst>
        </p:spPr>
      </p:pic>
      <p:pic>
        <p:nvPicPr>
          <p:cNvPr id="2054" name="Picture 6" descr="IMG_20221221_115254">
            <a:extLst>
              <a:ext uri="{FF2B5EF4-FFF2-40B4-BE49-F238E27FC236}">
                <a16:creationId xmlns:a16="http://schemas.microsoft.com/office/drawing/2014/main" xmlns="" id="{C6330FF9-2935-BF8C-1E2F-5DED1CFCA6F4}"/>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19841" y="6059574"/>
            <a:ext cx="3168352" cy="2376264"/>
          </a:xfrm>
          <a:prstGeom prst="rect">
            <a:avLst/>
          </a:prstGeom>
          <a:noFill/>
          <a:ln w="76200">
            <a:solidFill>
              <a:srgbClr val="C00000"/>
            </a:solidFill>
          </a:ln>
          <a:extLst>
            <a:ext uri="{909E8E84-426E-40DD-AFC4-6F175D3DCCD1}">
              <a14:hiddenFill xmlns:a14="http://schemas.microsoft.com/office/drawing/2010/main" xmlns="">
                <a:solidFill>
                  <a:srgbClr val="FFFFFF"/>
                </a:solidFill>
              </a14:hiddenFill>
            </a:ext>
          </a:extLst>
        </p:spPr>
      </p:pic>
      <p:pic>
        <p:nvPicPr>
          <p:cNvPr id="2056" name="Picture 8" descr="IMG_20221221_114918">
            <a:extLst>
              <a:ext uri="{FF2B5EF4-FFF2-40B4-BE49-F238E27FC236}">
                <a16:creationId xmlns:a16="http://schemas.microsoft.com/office/drawing/2014/main" xmlns="" id="{5FC2BFBB-3A89-02BA-B65A-097AB69D4B5A}"/>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3737500" y="6179883"/>
            <a:ext cx="2847528" cy="2135646"/>
          </a:xfrm>
          <a:prstGeom prst="rect">
            <a:avLst/>
          </a:prstGeom>
          <a:noFill/>
          <a:ln w="76200">
            <a:solidFill>
              <a:srgbClr val="C00000"/>
            </a:solidFill>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9264067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a:extLst>
              <a:ext uri="{FF2B5EF4-FFF2-40B4-BE49-F238E27FC236}">
                <a16:creationId xmlns:a16="http://schemas.microsoft.com/office/drawing/2014/main" xmlns="" id="{05248FA0-377B-0D4E-B14F-4781EEFBBF4A}"/>
              </a:ext>
            </a:extLst>
          </p:cNvPr>
          <p:cNvSpPr/>
          <p:nvPr/>
        </p:nvSpPr>
        <p:spPr>
          <a:xfrm>
            <a:off x="233264" y="251520"/>
            <a:ext cx="6436096" cy="2376264"/>
          </a:xfrm>
          <a:prstGeom prst="rect">
            <a:avLst/>
          </a:prstGeom>
          <a:solidFill>
            <a:schemeClr val="accent6">
              <a:lumMod val="40000"/>
              <a:lumOff val="60000"/>
            </a:schemeClr>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solidFill>
                  <a:srgbClr val="FF0000"/>
                </a:solidFill>
                <a:latin typeface="Times New Roman" panose="02020603050405020304" pitchFamily="18" charset="0"/>
                <a:cs typeface="Times New Roman" panose="02020603050405020304" pitchFamily="18" charset="0"/>
              </a:rPr>
              <a:t>Новогодние праздники.</a:t>
            </a:r>
          </a:p>
          <a:p>
            <a:pPr algn="just"/>
            <a:r>
              <a:rPr lang="ru-RU" dirty="0">
                <a:solidFill>
                  <a:schemeClr val="tx1"/>
                </a:solidFill>
                <a:latin typeface="Times New Roman" panose="02020603050405020304" pitchFamily="18" charset="0"/>
                <a:cs typeface="Times New Roman" panose="02020603050405020304" pitchFamily="18" charset="0"/>
              </a:rPr>
              <a:t>В нашем ДОУ с 22 по 28 декабря прошли новогодние праздники. </a:t>
            </a:r>
            <a:r>
              <a:rPr lang="ru-RU" b="0" i="0" dirty="0">
                <a:solidFill>
                  <a:srgbClr val="2E2E2E"/>
                </a:solidFill>
                <a:effectLst/>
                <a:latin typeface="Georgia" panose="02040502050405020303" pitchFamily="18" charset="0"/>
              </a:rPr>
              <a:t>Праздники удались на славу, прошли весело и задорно. Новогодние утренники оставили самые яркие впечатления в памяти детей! Родители благодарили участников новогодних представлений за доставленную радость и хорошее настроение!</a:t>
            </a:r>
            <a:r>
              <a:rPr lang="ru-RU" dirty="0"/>
              <a:t>.</a:t>
            </a:r>
          </a:p>
        </p:txBody>
      </p:sp>
      <p:pic>
        <p:nvPicPr>
          <p:cNvPr id="5" name="Рисунок 4">
            <a:extLst>
              <a:ext uri="{FF2B5EF4-FFF2-40B4-BE49-F238E27FC236}">
                <a16:creationId xmlns:a16="http://schemas.microsoft.com/office/drawing/2014/main" xmlns="" id="{85932052-1F35-3CB1-7B97-C7FDA23ED820}"/>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769614" y="4572000"/>
            <a:ext cx="1460121" cy="2057648"/>
          </a:xfrm>
          <a:prstGeom prst="rect">
            <a:avLst/>
          </a:prstGeom>
        </p:spPr>
      </p:pic>
      <p:pic>
        <p:nvPicPr>
          <p:cNvPr id="3074" name="Picture 2" descr="IMG_20221228_093557">
            <a:extLst>
              <a:ext uri="{FF2B5EF4-FFF2-40B4-BE49-F238E27FC236}">
                <a16:creationId xmlns:a16="http://schemas.microsoft.com/office/drawing/2014/main" xmlns="" id="{0B8AC6E7-5695-F4B6-57A3-8968B95AC0FF}"/>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47973" y="2800175"/>
            <a:ext cx="2473278" cy="1854959"/>
          </a:xfrm>
          <a:prstGeom prst="rect">
            <a:avLst/>
          </a:prstGeom>
          <a:noFill/>
          <a:ln w="76200">
            <a:solidFill>
              <a:srgbClr val="00B050"/>
            </a:solidFill>
          </a:ln>
          <a:extLst>
            <a:ext uri="{909E8E84-426E-40DD-AFC4-6F175D3DCCD1}">
              <a14:hiddenFill xmlns:a14="http://schemas.microsoft.com/office/drawing/2010/main" xmlns="">
                <a:solidFill>
                  <a:srgbClr val="FFFFFF"/>
                </a:solidFill>
              </a14:hiddenFill>
            </a:ext>
          </a:extLst>
        </p:spPr>
      </p:pic>
      <p:pic>
        <p:nvPicPr>
          <p:cNvPr id="3076" name="Picture 4" descr="IMG_20221228_101059">
            <a:extLst>
              <a:ext uri="{FF2B5EF4-FFF2-40B4-BE49-F238E27FC236}">
                <a16:creationId xmlns:a16="http://schemas.microsoft.com/office/drawing/2014/main" xmlns="" id="{D223F34F-006B-F36B-52C2-5ED04DB75370}"/>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736080" y="2768159"/>
            <a:ext cx="2606032" cy="1967554"/>
          </a:xfrm>
          <a:prstGeom prst="rect">
            <a:avLst/>
          </a:prstGeom>
          <a:noFill/>
          <a:ln w="76200">
            <a:solidFill>
              <a:srgbClr val="00B050"/>
            </a:solidFill>
          </a:ln>
          <a:extLst>
            <a:ext uri="{909E8E84-426E-40DD-AFC4-6F175D3DCCD1}">
              <a14:hiddenFill xmlns:a14="http://schemas.microsoft.com/office/drawing/2010/main" xmlns="">
                <a:solidFill>
                  <a:srgbClr val="FFFFFF"/>
                </a:solidFill>
              </a14:hiddenFill>
            </a:ext>
          </a:extLst>
        </p:spPr>
      </p:pic>
      <p:pic>
        <p:nvPicPr>
          <p:cNvPr id="3078" name="Picture 6" descr="IMG_20221226_100532">
            <a:extLst>
              <a:ext uri="{FF2B5EF4-FFF2-40B4-BE49-F238E27FC236}">
                <a16:creationId xmlns:a16="http://schemas.microsoft.com/office/drawing/2014/main" xmlns="" id="{2E2EA160-C905-F3F2-D739-435304B978B0}"/>
              </a:ext>
            </a:extLst>
          </p:cNvPr>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233264" y="4912868"/>
            <a:ext cx="2632685" cy="1974514"/>
          </a:xfrm>
          <a:prstGeom prst="rect">
            <a:avLst/>
          </a:prstGeom>
          <a:noFill/>
          <a:ln w="76200">
            <a:solidFill>
              <a:srgbClr val="00B050"/>
            </a:solidFill>
          </a:ln>
          <a:extLst>
            <a:ext uri="{909E8E84-426E-40DD-AFC4-6F175D3DCCD1}">
              <a14:hiddenFill xmlns:a14="http://schemas.microsoft.com/office/drawing/2010/main" xmlns="">
                <a:solidFill>
                  <a:srgbClr val="FFFFFF"/>
                </a:solidFill>
              </a14:hiddenFill>
            </a:ext>
          </a:extLst>
        </p:spPr>
      </p:pic>
      <p:pic>
        <p:nvPicPr>
          <p:cNvPr id="3080" name="Picture 8" descr="IMG_20221222_101317">
            <a:extLst>
              <a:ext uri="{FF2B5EF4-FFF2-40B4-BE49-F238E27FC236}">
                <a16:creationId xmlns:a16="http://schemas.microsoft.com/office/drawing/2014/main" xmlns="" id="{7EC3ECB1-3E0B-C99C-C407-15857EBCEF2D}"/>
              </a:ext>
            </a:extLst>
          </p:cNvPr>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4262241" y="4944008"/>
            <a:ext cx="2362495" cy="1771871"/>
          </a:xfrm>
          <a:prstGeom prst="rect">
            <a:avLst/>
          </a:prstGeom>
          <a:noFill/>
          <a:ln w="76200">
            <a:solidFill>
              <a:srgbClr val="00B050"/>
            </a:solidFill>
          </a:ln>
          <a:extLst>
            <a:ext uri="{909E8E84-426E-40DD-AFC4-6F175D3DCCD1}">
              <a14:hiddenFill xmlns:a14="http://schemas.microsoft.com/office/drawing/2010/main" xmlns="">
                <a:solidFill>
                  <a:srgbClr val="FFFFFF"/>
                </a:solidFill>
              </a14:hiddenFill>
            </a:ext>
          </a:extLst>
        </p:spPr>
      </p:pic>
      <p:pic>
        <p:nvPicPr>
          <p:cNvPr id="3082" name="Picture 10" descr="IMG_20221222_102352">
            <a:extLst>
              <a:ext uri="{FF2B5EF4-FFF2-40B4-BE49-F238E27FC236}">
                <a16:creationId xmlns:a16="http://schemas.microsoft.com/office/drawing/2014/main" xmlns="" id="{6BB4F9D1-2A96-35E6-F897-4DFDFA8FEA3B}"/>
              </a:ext>
            </a:extLst>
          </p:cNvPr>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268366" y="7120786"/>
            <a:ext cx="2497472" cy="1873104"/>
          </a:xfrm>
          <a:prstGeom prst="rect">
            <a:avLst/>
          </a:prstGeom>
          <a:noFill/>
          <a:ln w="76200">
            <a:solidFill>
              <a:srgbClr val="00B050"/>
            </a:solidFill>
          </a:ln>
          <a:extLst>
            <a:ext uri="{909E8E84-426E-40DD-AFC4-6F175D3DCCD1}">
              <a14:hiddenFill xmlns:a14="http://schemas.microsoft.com/office/drawing/2010/main" xmlns="">
                <a:solidFill>
                  <a:srgbClr val="FFFFFF"/>
                </a:solidFill>
              </a14:hiddenFill>
            </a:ext>
          </a:extLst>
        </p:spPr>
      </p:pic>
      <p:pic>
        <p:nvPicPr>
          <p:cNvPr id="3084" name="Picture 12" descr="IMG-20221222-WA0009">
            <a:extLst>
              <a:ext uri="{FF2B5EF4-FFF2-40B4-BE49-F238E27FC236}">
                <a16:creationId xmlns:a16="http://schemas.microsoft.com/office/drawing/2014/main" xmlns="" id="{DF8933E4-249B-FC3B-B012-B529A07D9355}"/>
              </a:ext>
            </a:extLst>
          </p:cNvPr>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3788689" y="6933466"/>
            <a:ext cx="2678040" cy="2008530"/>
          </a:xfrm>
          <a:prstGeom prst="rect">
            <a:avLst/>
          </a:prstGeom>
          <a:noFill/>
          <a:ln w="76200">
            <a:solidFill>
              <a:srgbClr val="00B050"/>
            </a:solidFill>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1476728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4164" y="107504"/>
            <a:ext cx="6858000" cy="8956298"/>
          </a:xfrm>
          <a:prstGeom prst="rect">
            <a:avLst/>
          </a:prstGeom>
          <a:solidFill>
            <a:schemeClr val="tx2">
              <a:lumMod val="20000"/>
              <a:lumOff val="80000"/>
            </a:schemeClr>
          </a:solidFill>
          <a:ln w="76200">
            <a:solidFill>
              <a:schemeClr val="accent1"/>
            </a:solidFill>
          </a:ln>
        </p:spPr>
        <p:txBody>
          <a:bodyPr wrap="square">
            <a:spAutoFit/>
          </a:bodyPr>
          <a:lstStyle/>
          <a:p>
            <a:pPr algn="ctr"/>
            <a:r>
              <a:rPr lang="ru-RU" sz="24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Здравствуй, Зимушка - Зима!</a:t>
            </a:r>
            <a:endParaRPr lang="ru-RU" sz="240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gn="just"/>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Пришел декабрь – первый зимний месяц. Летят с небес легкие белые снежинки и украшают землю пушистым ковром. Деревья и кустарники в лесу стоят без листьев, на голых ветках лежит снег, только ель и сосна остаются по-прежнему зелеными. Сквозь низкие серые облака редко проглядывает солнышко, поэтому и называют декабрь в народе «</a:t>
            </a:r>
            <a:r>
              <a:rPr lang="ru-RU"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хмурень</a:t>
            </a: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хмурый, бессолнечный месяц, дни короткие, ночи длинные, смеркается рано.</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gn="just"/>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Холодно в декабре зверям и птицам. Зайцы, одетые в белоснежные пушистые шубки, чтобы ни волк, ни лиса, ни охотники не заметили их на белом снегу, грызут кору осины и ольхи, прячутся в ямках под кустами.</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gn="just"/>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Медведи сладко спят в берлогах.</a:t>
            </a:r>
            <a:r>
              <a:rPr lang="ru-RU" sz="1400" dirty="0">
                <a:latin typeface="Calibri" panose="020F0502020204030204" pitchFamily="34" charset="0"/>
                <a:ea typeface="Times New Roman" panose="02020603050405020304" pitchFamily="18" charset="0"/>
                <a:cs typeface="Times New Roman" panose="02020603050405020304" pitchFamily="18" charset="0"/>
              </a:rPr>
              <a:t> </a:t>
            </a: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Белки прыгают по веткам деревьев, грызут еловые шишки, добывая из них семена, а в сильные морозы прячутся в теплом дупле укрывшись пушистым хвостом.</a:t>
            </a:r>
            <a:r>
              <a:rPr lang="ru-RU" sz="1400" dirty="0">
                <a:latin typeface="Calibri" panose="020F0502020204030204" pitchFamily="34" charset="0"/>
                <a:ea typeface="Times New Roman" panose="02020603050405020304" pitchFamily="18" charset="0"/>
                <a:cs typeface="Times New Roman" panose="02020603050405020304" pitchFamily="18" charset="0"/>
              </a:rPr>
              <a:t> </a:t>
            </a: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Лиса ищет мышиные норки, выслеживает мышей – «мышкует». Бродит по лесу злой и голодный волк. В декабре все звери попрятались в норы, зарылись в снег – волку трудно отыскать добычу.</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gn="just"/>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Холодно и голодно зимой птицам. Они перебираются из леса поближе к жилью, прячутся от морозов и метелей под крышами и за ставнями домов.</a:t>
            </a:r>
          </a:p>
          <a:p>
            <a:pPr marL="342900" lvl="0" indent="-342900" algn="just">
              <a:buFont typeface="Wingdings" panose="05000000000000000000" pitchFamily="2" charset="2"/>
              <a:buChar char=""/>
            </a:pPr>
            <a:r>
              <a:rPr lang="ru-RU"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Побеседуйте с ребенком на тему, какое время года наступило «Пришла зима»;</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Wingdings" panose="05000000000000000000" pitchFamily="2" charset="2"/>
              <a:buChar char=""/>
            </a:pPr>
            <a:r>
              <a:rPr lang="ru-RU"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Закрепляйте признаки зимы (изменение температуры, выпадает снег, солнце светит, но не греет) сравнить позднюю осень и зиму;</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Wingdings" panose="05000000000000000000" pitchFamily="2" charset="2"/>
              <a:buChar char=""/>
            </a:pPr>
            <a:r>
              <a:rPr lang="ru-RU"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Расскажите о том, как готовятся к зиме животные, люди.</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Wingdings" panose="05000000000000000000" pitchFamily="2" charset="2"/>
              <a:buChar char=""/>
            </a:pPr>
            <a:r>
              <a:rPr lang="ru-RU"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Расскажите о зимующих птицах, как люди участвуют в жизни птиц.</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Wingdings" panose="05000000000000000000" pitchFamily="2" charset="2"/>
              <a:buChar char=""/>
            </a:pPr>
            <a:r>
              <a:rPr lang="ru-RU"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Рассмотрите сюжетные картинки о том какие развлечения, игры зимой у детей.</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Wingdings" panose="05000000000000000000" pitchFamily="2" charset="2"/>
              <a:buChar char=""/>
            </a:pPr>
            <a:r>
              <a:rPr lang="ru-RU"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Загадайте загадки о зиме, явлениях природы (снегопад, мороз и т.п.)</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Wingdings" panose="05000000000000000000" pitchFamily="2" charset="2"/>
              <a:buChar char=""/>
            </a:pPr>
            <a:r>
              <a:rPr lang="ru-RU"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Предложите раскрасить сюжетные картинки по теме.</a:t>
            </a:r>
            <a:endParaRPr lang="ru-RU" sz="16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xmlns="" val="23421270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16632" y="107504"/>
            <a:ext cx="6624736" cy="8125301"/>
          </a:xfrm>
          <a:prstGeom prst="rect">
            <a:avLst/>
          </a:prstGeom>
          <a:solidFill>
            <a:schemeClr val="accent5">
              <a:lumMod val="40000"/>
              <a:lumOff val="60000"/>
            </a:schemeClr>
          </a:solidFill>
          <a:ln w="76200">
            <a:solidFill>
              <a:srgbClr val="FFC000"/>
            </a:solidFill>
          </a:ln>
        </p:spPr>
        <p:txBody>
          <a:bodyPr wrap="square">
            <a:spAutoFit/>
          </a:bodyPr>
          <a:lstStyle/>
          <a:p>
            <a:pPr algn="ctr">
              <a:spcAft>
                <a:spcPts val="0"/>
              </a:spcAft>
            </a:pPr>
            <a:r>
              <a:rPr lang="ru-RU"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Рубрика </a:t>
            </a:r>
            <a:r>
              <a:rPr lang="ru-RU" sz="1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«ПОИГРАЙТЕ С ДЕТЬМИ В </a:t>
            </a:r>
          </a:p>
          <a:p>
            <a:pPr algn="ctr">
              <a:spcAft>
                <a:spcPts val="0"/>
              </a:spcAft>
            </a:pPr>
            <a:r>
              <a:rPr lang="ru-RU" sz="1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ДИДАКТИЧЕСКИЕ ИГРЫ»</a:t>
            </a:r>
            <a:endParaRPr lang="ru-RU" sz="1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r>
              <a:rPr lang="ru-RU"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Один -много»</a:t>
            </a:r>
            <a:endParaRPr lang="ru-RU" sz="1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Снежинка-снежинки, снеговик -снеговики, мороз-морозы…</a:t>
            </a:r>
            <a:endParaRPr lang="ru-RU" sz="1400" dirty="0">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0"/>
              </a:spcAft>
            </a:pPr>
            <a:r>
              <a:rPr lang="ru-RU"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«Назови ласково»</a:t>
            </a:r>
            <a:endParaRPr lang="ru-RU" sz="1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Снег-снежок, снеговик- </a:t>
            </a:r>
            <a:r>
              <a:rPr lang="ru-RU"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снеговичок</a:t>
            </a: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санки-саночки, горка — горочка и т.д.</a:t>
            </a:r>
            <a:endParaRPr lang="ru-RU" sz="1400" dirty="0">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0"/>
              </a:spcAft>
            </a:pPr>
            <a:r>
              <a:rPr lang="ru-RU"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Забавы</a:t>
            </a:r>
            <a:endParaRPr lang="ru-RU" sz="1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Раз, два, три, четыре, пять </a:t>
            </a:r>
            <a:r>
              <a:rPr lang="ru-RU"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(Загибаем пальчики по одному)</a:t>
            </a:r>
            <a:endParaRPr lang="ru-RU" sz="1400"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Мы во двор пришли гулять. </a:t>
            </a:r>
            <a:r>
              <a:rPr lang="ru-RU"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(«Идём» по столу указательным и средним пальчиками)</a:t>
            </a:r>
            <a:endParaRPr lang="ru-RU" sz="1400"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Бабу снежную лепили, </a:t>
            </a:r>
            <a:r>
              <a:rPr lang="ru-RU"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(«Лепим» комочек двумя ладонями)</a:t>
            </a:r>
            <a:endParaRPr lang="ru-RU" sz="1400"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Птичек крошками кормили, </a:t>
            </a:r>
            <a:r>
              <a:rPr lang="ru-RU"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(Крошащие движения всеми пальцами)</a:t>
            </a:r>
            <a:endParaRPr lang="ru-RU" sz="1400"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С горки мы потом катались, </a:t>
            </a:r>
            <a:r>
              <a:rPr lang="ru-RU"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(Проводим указательным пальцем правой руки по ладони левой руки)</a:t>
            </a:r>
            <a:endParaRPr lang="ru-RU" sz="1400"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А ещё в снегу валялись. </a:t>
            </a:r>
            <a:r>
              <a:rPr lang="ru-RU"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(Кладём ладошки на стол то одной стороной, то другой)</a:t>
            </a:r>
            <a:endParaRPr lang="ru-RU" sz="1400"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Все в снегу домой пришли</a:t>
            </a:r>
            <a:r>
              <a:rPr lang="ru-RU"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(Отряхиваем ладошки)</a:t>
            </a:r>
            <a:endParaRPr lang="ru-RU" sz="1400"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Съели суп и спать легли. </a:t>
            </a:r>
            <a:r>
              <a:rPr lang="ru-RU"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(Движения воображаемой ложкой, руки под щёки)</a:t>
            </a:r>
            <a:endParaRPr lang="ru-RU" sz="1400" dirty="0">
              <a:latin typeface="Times New Roman" panose="02020603050405020304" pitchFamily="18" charset="0"/>
              <a:ea typeface="Calibri" panose="020F0502020204030204" pitchFamily="34" charset="0"/>
              <a:cs typeface="Times New Roman" panose="02020603050405020304" pitchFamily="18" charset="0"/>
            </a:endParaRPr>
          </a:p>
          <a:p>
            <a:pPr algn="ctr">
              <a:spcAft>
                <a:spcPts val="0"/>
              </a:spcAft>
            </a:pPr>
            <a:r>
              <a:rPr lang="ru-RU"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Строитель</a:t>
            </a:r>
            <a:endParaRPr lang="ru-RU" sz="1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Копаю, копаю лопаткой снежок. </a:t>
            </a:r>
            <a:r>
              <a:rPr lang="ru-RU"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(Имитируем движения)</a:t>
            </a: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ru-RU" sz="1400"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Построю из снега домок-теремок. </a:t>
            </a:r>
            <a:r>
              <a:rPr lang="ru-RU"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(Над головой из ладошек делаем крышу)</a:t>
            </a:r>
            <a:endParaRPr lang="ru-RU" sz="1400"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И окна, и двери я вырублю в нем</a:t>
            </a:r>
            <a:r>
              <a:rPr lang="ru-RU"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(Ребром ладоней «вырубаем»)</a:t>
            </a:r>
            <a:endParaRPr lang="ru-RU" sz="1400"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Почищу дорожки, посыплю песком. </a:t>
            </a:r>
            <a:r>
              <a:rPr lang="ru-RU"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(Имитируем движения)</a:t>
            </a: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ru-RU" sz="1400"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А зайке скажу: «Приходи ко мне жить! </a:t>
            </a:r>
            <a:r>
              <a:rPr lang="ru-RU"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(Изображаем зайчика) </a:t>
            </a:r>
            <a:endParaRPr lang="ru-RU" sz="1400"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Мы будем, зайчишка, с тобою дружить!» </a:t>
            </a:r>
            <a:r>
              <a:rPr lang="ru-RU"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(Пожимаем свои руки)</a:t>
            </a:r>
            <a:endParaRPr lang="ru-RU" sz="1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Рисунок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224644" y="7668344"/>
            <a:ext cx="6408712" cy="1331640"/>
          </a:xfrm>
          <a:prstGeom prst="rect">
            <a:avLst/>
          </a:prstGeom>
        </p:spPr>
      </p:pic>
    </p:spTree>
    <p:extLst>
      <p:ext uri="{BB962C8B-B14F-4D97-AF65-F5344CB8AC3E}">
        <p14:creationId xmlns:p14="http://schemas.microsoft.com/office/powerpoint/2010/main" xmlns="" val="127565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6858000" cy="9144000"/>
          </a:xfrm>
          <a:prstGeom prst="rect">
            <a:avLst/>
          </a:prstGeom>
        </p:spPr>
      </p:pic>
      <p:sp>
        <p:nvSpPr>
          <p:cNvPr id="5" name="Прямоугольник 4"/>
          <p:cNvSpPr/>
          <p:nvPr/>
        </p:nvSpPr>
        <p:spPr>
          <a:xfrm>
            <a:off x="36004" y="109240"/>
            <a:ext cx="6785992" cy="8925520"/>
          </a:xfrm>
          <a:prstGeom prst="rect">
            <a:avLst/>
          </a:prstGeom>
          <a:solidFill>
            <a:schemeClr val="accent1">
              <a:lumMod val="40000"/>
              <a:lumOff val="60000"/>
            </a:schemeClr>
          </a:solidFill>
          <a:ln w="76200">
            <a:solidFill>
              <a:schemeClr val="accent1"/>
            </a:solidFill>
          </a:ln>
        </p:spPr>
        <p:txBody>
          <a:bodyPr wrap="square">
            <a:spAutoFit/>
          </a:bodyPr>
          <a:lstStyle/>
          <a:p>
            <a:pPr algn="ctr"/>
            <a:r>
              <a:rPr lang="ru-RU" sz="2400" b="1" i="1" dirty="0">
                <a:solidFill>
                  <a:srgbClr val="0070C0"/>
                </a:solidFill>
                <a:latin typeface="Times New Roman" panose="02020603050405020304" pitchFamily="18" charset="0"/>
              </a:rPr>
              <a:t>Памятка для родителей: </a:t>
            </a:r>
            <a:endParaRPr lang="ru-RU" sz="2400" dirty="0">
              <a:solidFill>
                <a:srgbClr val="0070C0"/>
              </a:solidFill>
              <a:latin typeface="Times New Roman" panose="02020603050405020304" pitchFamily="18" charset="0"/>
            </a:endParaRPr>
          </a:p>
          <a:p>
            <a:pPr algn="ctr"/>
            <a:r>
              <a:rPr lang="ru-RU" sz="2400" b="1" i="1" dirty="0">
                <a:solidFill>
                  <a:srgbClr val="0070C0"/>
                </a:solidFill>
                <a:latin typeface="Times New Roman" panose="02020603050405020304" pitchFamily="18" charset="0"/>
              </a:rPr>
              <a:t>"ЗИМУШКА-ЗИМА! </a:t>
            </a:r>
            <a:endParaRPr lang="ru-RU" sz="2400" dirty="0">
              <a:solidFill>
                <a:srgbClr val="0070C0"/>
              </a:solidFill>
              <a:latin typeface="Times New Roman" panose="02020603050405020304" pitchFamily="18" charset="0"/>
            </a:endParaRPr>
          </a:p>
          <a:p>
            <a:pPr algn="just"/>
            <a:r>
              <a:rPr lang="ru-RU" dirty="0">
                <a:solidFill>
                  <a:srgbClr val="000000"/>
                </a:solidFill>
                <a:latin typeface="Times New Roman" panose="02020603050405020304" pitchFamily="18" charset="0"/>
              </a:rPr>
              <a:t>Зима – особое время для любого ребенка: каникулы, новогодние подарки, елка, Рождество. С приходом зимы в жизни ребенка и его родителей становится намного больше положительных эмоций. </a:t>
            </a:r>
          </a:p>
          <a:p>
            <a:pPr algn="just"/>
            <a:r>
              <a:rPr lang="ru-RU" dirty="0">
                <a:solidFill>
                  <a:srgbClr val="000000"/>
                </a:solidFill>
                <a:latin typeface="Times New Roman" panose="02020603050405020304" pitchFamily="18" charset="0"/>
              </a:rPr>
              <a:t>Дети с удовольствием катаются</a:t>
            </a:r>
          </a:p>
          <a:p>
            <a:pPr algn="just"/>
            <a:r>
              <a:rPr lang="ru-RU" dirty="0">
                <a:solidFill>
                  <a:srgbClr val="000000"/>
                </a:solidFill>
                <a:latin typeface="Times New Roman" panose="02020603050405020304" pitchFamily="18" charset="0"/>
              </a:rPr>
              <a:t> на санках, кидают снежки, </a:t>
            </a:r>
          </a:p>
          <a:p>
            <a:pPr algn="just"/>
            <a:r>
              <a:rPr lang="ru-RU" dirty="0">
                <a:solidFill>
                  <a:srgbClr val="000000"/>
                </a:solidFill>
                <a:latin typeface="Times New Roman" panose="02020603050405020304" pitchFamily="18" charset="0"/>
              </a:rPr>
              <a:t>лепят снеговика или «снежную</a:t>
            </a:r>
          </a:p>
          <a:p>
            <a:pPr algn="just"/>
            <a:r>
              <a:rPr lang="ru-RU" dirty="0">
                <a:solidFill>
                  <a:srgbClr val="000000"/>
                </a:solidFill>
                <a:latin typeface="Times New Roman" panose="02020603050405020304" pitchFamily="18" charset="0"/>
              </a:rPr>
              <a:t> бабу», строят снежные замки и </a:t>
            </a:r>
          </a:p>
          <a:p>
            <a:pPr algn="just"/>
            <a:r>
              <a:rPr lang="ru-RU" dirty="0">
                <a:solidFill>
                  <a:srgbClr val="000000"/>
                </a:solidFill>
                <a:latin typeface="Times New Roman" panose="02020603050405020304" pitchFamily="18" charset="0"/>
              </a:rPr>
              <a:t>крепости. Даже игра в догонялки</a:t>
            </a:r>
          </a:p>
          <a:p>
            <a:pPr algn="just"/>
            <a:r>
              <a:rPr lang="ru-RU" dirty="0">
                <a:solidFill>
                  <a:srgbClr val="000000"/>
                </a:solidFill>
                <a:latin typeface="Times New Roman" panose="02020603050405020304" pitchFamily="18" charset="0"/>
              </a:rPr>
              <a:t> становится более интересной </a:t>
            </a:r>
          </a:p>
          <a:p>
            <a:pPr algn="just"/>
            <a:r>
              <a:rPr lang="ru-RU" dirty="0">
                <a:solidFill>
                  <a:srgbClr val="000000"/>
                </a:solidFill>
                <a:latin typeface="Times New Roman" panose="02020603050405020304" pitchFamily="18" charset="0"/>
              </a:rPr>
              <a:t>в случае наличия снега и </a:t>
            </a:r>
          </a:p>
          <a:p>
            <a:pPr algn="just"/>
            <a:r>
              <a:rPr lang="ru-RU" dirty="0">
                <a:solidFill>
                  <a:srgbClr val="000000"/>
                </a:solidFill>
                <a:latin typeface="Times New Roman" panose="02020603050405020304" pitchFamily="18" charset="0"/>
              </a:rPr>
              <a:t>труднопроходимых заснеженных </a:t>
            </a:r>
          </a:p>
          <a:p>
            <a:pPr algn="just"/>
            <a:r>
              <a:rPr lang="ru-RU" dirty="0">
                <a:solidFill>
                  <a:srgbClr val="000000"/>
                </a:solidFill>
                <a:latin typeface="Times New Roman" panose="02020603050405020304" pitchFamily="18" charset="0"/>
              </a:rPr>
              <a:t>мест. Зимой малышу интересно</a:t>
            </a:r>
          </a:p>
          <a:p>
            <a:pPr algn="just"/>
            <a:r>
              <a:rPr lang="ru-RU" dirty="0">
                <a:solidFill>
                  <a:srgbClr val="000000"/>
                </a:solidFill>
                <a:latin typeface="Times New Roman" panose="02020603050405020304" pitchFamily="18" charset="0"/>
              </a:rPr>
              <a:t>играть на улице даже одному, но гораздо больше радости приносят совместные занятия. </a:t>
            </a:r>
          </a:p>
          <a:p>
            <a:pPr algn="ctr"/>
            <a:r>
              <a:rPr lang="ru-RU" sz="2000" b="1" i="1" dirty="0">
                <a:solidFill>
                  <a:srgbClr val="0070C0"/>
                </a:solidFill>
                <a:latin typeface="Times New Roman" panose="02020603050405020304" pitchFamily="18" charset="0"/>
              </a:rPr>
              <a:t>Зимние опыты </a:t>
            </a:r>
            <a:endParaRPr lang="ru-RU" sz="2000" dirty="0">
              <a:solidFill>
                <a:srgbClr val="0070C0"/>
              </a:solidFill>
              <a:latin typeface="Times New Roman" panose="02020603050405020304" pitchFamily="18" charset="0"/>
            </a:endParaRPr>
          </a:p>
          <a:p>
            <a:pPr algn="just"/>
            <a:r>
              <a:rPr lang="ru-RU" dirty="0">
                <a:solidFill>
                  <a:srgbClr val="000000"/>
                </a:solidFill>
                <a:latin typeface="Times New Roman" panose="02020603050405020304" pitchFamily="18" charset="0"/>
              </a:rPr>
              <a:t>Зимняя прогулка может быть очень познавательной. Во время прогулки удобно рассказать детям о природных явлениях, свойствах живой и неживой природы. Рассмотрев снег в лупу, ребенок увидит, что все снежинки разные. Обратите внимание ребенка, как легко дышится в морозный день. Объясните, что это происходит потому, что падающий снег забирает из воздуха мельчайшие частицы пыли, которая есть и зимой, и воздух становится чистым, свежим. </a:t>
            </a:r>
          </a:p>
          <a:p>
            <a:pPr marL="342900" indent="-342900" algn="just">
              <a:buFont typeface="Wingdings" panose="05000000000000000000" pitchFamily="2" charset="2"/>
              <a:buChar char="q"/>
            </a:pPr>
            <a:r>
              <a:rPr lang="ru-RU" sz="2000" b="1" i="1" dirty="0">
                <a:solidFill>
                  <a:srgbClr val="0070C0"/>
                </a:solidFill>
                <a:latin typeface="Times New Roman" panose="02020603050405020304" pitchFamily="18" charset="0"/>
              </a:rPr>
              <a:t>Как образуются осадки </a:t>
            </a:r>
            <a:endParaRPr lang="ru-RU" sz="2000" dirty="0">
              <a:solidFill>
                <a:srgbClr val="0070C0"/>
              </a:solidFill>
              <a:latin typeface="Times New Roman" panose="02020603050405020304" pitchFamily="18" charset="0"/>
            </a:endParaRPr>
          </a:p>
          <a:p>
            <a:pPr algn="just"/>
            <a:r>
              <a:rPr lang="ru-RU" dirty="0">
                <a:solidFill>
                  <a:srgbClr val="000000"/>
                </a:solidFill>
                <a:latin typeface="Times New Roman" panose="02020603050405020304" pitchFamily="18" charset="0"/>
              </a:rPr>
              <a:t>Для этого опыта на прогулку надо взять термос с горячей водой и тарелку. Открыв термос, ребенок видит пар. Подержав над паром холодную тарелку, он видит, что пар превращается в капельки воды. Затем эту запотевшую тарелку оставляют до конца прогулки, и ребенок увидит на ней образование инея. </a:t>
            </a:r>
          </a:p>
        </p:txBody>
      </p:sp>
      <p:pic>
        <p:nvPicPr>
          <p:cNvPr id="6" name="Рисунок 5"/>
          <p:cNvPicPr>
            <a:picLocks noChangeAspect="1"/>
          </p:cNvPicPr>
          <p:nvPr/>
        </p:nvPicPr>
        <p:blipFill>
          <a:blip r:embed="rId3"/>
          <a:stretch>
            <a:fillRect/>
          </a:stretch>
        </p:blipFill>
        <p:spPr>
          <a:xfrm>
            <a:off x="3373855" y="1691680"/>
            <a:ext cx="3370684" cy="2304256"/>
          </a:xfrm>
          <a:prstGeom prst="rect">
            <a:avLst/>
          </a:prstGeom>
        </p:spPr>
      </p:pic>
    </p:spTree>
    <p:extLst>
      <p:ext uri="{BB962C8B-B14F-4D97-AF65-F5344CB8AC3E}">
        <p14:creationId xmlns:p14="http://schemas.microsoft.com/office/powerpoint/2010/main" xmlns="" val="38742973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6858000" cy="9144000"/>
          </a:xfrm>
          <a:prstGeom prst="rect">
            <a:avLst/>
          </a:prstGeom>
          <a:solidFill>
            <a:schemeClr val="accent5">
              <a:lumMod val="40000"/>
              <a:lumOff val="60000"/>
            </a:schemeClr>
          </a:solidFill>
        </p:spPr>
      </p:pic>
      <p:sp>
        <p:nvSpPr>
          <p:cNvPr id="5" name="Прямоугольник 4"/>
          <p:cNvSpPr/>
          <p:nvPr/>
        </p:nvSpPr>
        <p:spPr>
          <a:xfrm>
            <a:off x="116632" y="107504"/>
            <a:ext cx="6624736" cy="4862870"/>
          </a:xfrm>
          <a:prstGeom prst="rect">
            <a:avLst/>
          </a:prstGeom>
          <a:solidFill>
            <a:schemeClr val="accent5">
              <a:lumMod val="40000"/>
              <a:lumOff val="60000"/>
            </a:schemeClr>
          </a:solidFill>
          <a:ln w="76200">
            <a:solidFill>
              <a:schemeClr val="accent1"/>
            </a:solidFill>
          </a:ln>
        </p:spPr>
        <p:txBody>
          <a:bodyPr wrap="square">
            <a:spAutoFit/>
          </a:bodyPr>
          <a:lstStyle/>
          <a:p>
            <a:pPr marL="342900" indent="-342900" algn="just">
              <a:buFont typeface="Wingdings" panose="05000000000000000000" pitchFamily="2" charset="2"/>
              <a:buChar char="q"/>
            </a:pPr>
            <a:r>
              <a:rPr lang="ru-RU" sz="2000" b="1" i="1" dirty="0">
                <a:solidFill>
                  <a:srgbClr val="0070C0"/>
                </a:solidFill>
                <a:latin typeface="Times New Roman" panose="02020603050405020304" pitchFamily="18" charset="0"/>
              </a:rPr>
              <a:t>Как снег согревает землю? </a:t>
            </a:r>
            <a:endParaRPr lang="ru-RU" sz="2000" dirty="0">
              <a:solidFill>
                <a:srgbClr val="0070C0"/>
              </a:solidFill>
              <a:latin typeface="Times New Roman" panose="02020603050405020304" pitchFamily="18" charset="0"/>
            </a:endParaRPr>
          </a:p>
          <a:p>
            <a:pPr algn="just"/>
            <a:r>
              <a:rPr lang="ru-RU" dirty="0">
                <a:solidFill>
                  <a:srgbClr val="000000"/>
                </a:solidFill>
                <a:latin typeface="Times New Roman" panose="02020603050405020304" pitchFamily="18" charset="0"/>
              </a:rPr>
              <a:t>Перед прогулкой налейте в две одинаковые бутылки теплую воду. Затем одну из бутылок надо поставить на открытое место, а другую закопать в снег, не утрамбовывая его. Через некоторое время можно сравнить, в какой бутылке вода остыла меньше (в той, что была под снегом, и ребенок выяснит, что снег сохраняет тепло. </a:t>
            </a:r>
          </a:p>
          <a:p>
            <a:pPr marL="342900" indent="-342900" algn="just">
              <a:buFont typeface="Wingdings" panose="05000000000000000000" pitchFamily="2" charset="2"/>
              <a:buChar char="q"/>
            </a:pPr>
            <a:r>
              <a:rPr lang="ru-RU" sz="2000" b="1" i="1" dirty="0">
                <a:solidFill>
                  <a:srgbClr val="0070C0"/>
                </a:solidFill>
                <a:latin typeface="Times New Roman" panose="02020603050405020304" pitchFamily="18" charset="0"/>
              </a:rPr>
              <a:t>Мыльные пузыри на морозе. </a:t>
            </a:r>
            <a:endParaRPr lang="ru-RU" sz="2000" dirty="0">
              <a:solidFill>
                <a:srgbClr val="0070C0"/>
              </a:solidFill>
              <a:latin typeface="Times New Roman" panose="02020603050405020304" pitchFamily="18" charset="0"/>
            </a:endParaRPr>
          </a:p>
          <a:p>
            <a:pPr algn="just"/>
            <a:r>
              <a:rPr lang="ru-RU" dirty="0">
                <a:solidFill>
                  <a:srgbClr val="000000"/>
                </a:solidFill>
                <a:latin typeface="Times New Roman" panose="02020603050405020304" pitchFamily="18" charset="0"/>
              </a:rPr>
              <a:t>Возьмите на прогулку жидкость для мыльных пузырей: разведенный в снеговой воде шампунь или мыло, в который добавлено небольшое количество чистого глицерина, и пластмассовую трубку от шариковой ручки. Выдувая мыльные пузыри на морозе, ребенок рассмотрит мелкие кристаллики, возникающие на поверхности пузырей, которые быстро разрастаются. Если дать возможность закристаллизовавшемуся пузырю упасть, он не разобьется, на нем появятся вмятины. Пластичность пленки – следствие малости ее толщины. </a:t>
            </a:r>
            <a:endParaRPr lang="ru-RU" dirty="0"/>
          </a:p>
        </p:txBody>
      </p:sp>
      <p:pic>
        <p:nvPicPr>
          <p:cNvPr id="6" name="Рисунок 5"/>
          <p:cNvPicPr>
            <a:picLocks noChangeAspect="1"/>
          </p:cNvPicPr>
          <p:nvPr/>
        </p:nvPicPr>
        <p:blipFill>
          <a:blip r:embed="rId3"/>
          <a:stretch>
            <a:fillRect/>
          </a:stretch>
        </p:blipFill>
        <p:spPr>
          <a:xfrm>
            <a:off x="2351615" y="5148064"/>
            <a:ext cx="4359678" cy="3290322"/>
          </a:xfrm>
          <a:prstGeom prst="rect">
            <a:avLst/>
          </a:prstGeom>
        </p:spPr>
      </p:pic>
      <p:pic>
        <p:nvPicPr>
          <p:cNvPr id="2" name="Рисунок 1">
            <a:extLst>
              <a:ext uri="{FF2B5EF4-FFF2-40B4-BE49-F238E27FC236}">
                <a16:creationId xmlns:a16="http://schemas.microsoft.com/office/drawing/2014/main" xmlns="" id="{82C2D14A-2C5F-6588-48F9-C150201E9625}"/>
              </a:ext>
            </a:extLst>
          </p:cNvPr>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04664" y="5500871"/>
            <a:ext cx="2665160" cy="3290322"/>
          </a:xfrm>
          <a:prstGeom prst="rect">
            <a:avLst/>
          </a:prstGeom>
        </p:spPr>
      </p:pic>
    </p:spTree>
    <p:extLst>
      <p:ext uri="{BB962C8B-B14F-4D97-AF65-F5344CB8AC3E}">
        <p14:creationId xmlns:p14="http://schemas.microsoft.com/office/powerpoint/2010/main" xmlns="" val="21633477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00040" y="6732240"/>
            <a:ext cx="6597352" cy="2031325"/>
          </a:xfrm>
          <a:prstGeom prst="rect">
            <a:avLst/>
          </a:prstGeom>
          <a:solidFill>
            <a:schemeClr val="accent3">
              <a:lumMod val="40000"/>
              <a:lumOff val="60000"/>
            </a:schemeClr>
          </a:solidFill>
          <a:ln w="76200">
            <a:solidFill>
              <a:srgbClr val="FFC000"/>
            </a:solidFill>
          </a:ln>
        </p:spPr>
        <p:txBody>
          <a:bodyPr wrap="square">
            <a:spAutoFit/>
          </a:bodyPr>
          <a:lstStyle/>
          <a:p>
            <a:pPr algn="ctr">
              <a:spcAft>
                <a:spcPts val="0"/>
              </a:spcAft>
            </a:pPr>
            <a:r>
              <a:rPr lang="ru-RU"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Снеговик</a:t>
            </a:r>
            <a:endParaRPr lang="ru-RU" sz="1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Мы слепили снежный ком </a:t>
            </a:r>
            <a:r>
              <a:rPr lang="ru-RU"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(Лепим двумя руками комок,) </a:t>
            </a:r>
            <a:endParaRPr lang="ru-RU" sz="1400"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Шляпу сделали на нем </a:t>
            </a:r>
            <a:r>
              <a:rPr lang="ru-RU"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(Соединяем руки в кольцо и кладем на голову,)</a:t>
            </a: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ru-RU" sz="1400"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Нос приделали и вмиг </a:t>
            </a:r>
            <a:r>
              <a:rPr lang="ru-RU"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(Приставляем кулачки к носу,) </a:t>
            </a:r>
            <a:endParaRPr lang="ru-RU" sz="1400"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Получился снеговик </a:t>
            </a:r>
            <a:r>
              <a:rPr lang="ru-RU"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(Обрисовываем двумя руками фигуру снеговика.)</a:t>
            </a:r>
            <a:endParaRPr lang="ru-RU" sz="1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Прямоугольник 4"/>
          <p:cNvSpPr/>
          <p:nvPr/>
        </p:nvSpPr>
        <p:spPr>
          <a:xfrm>
            <a:off x="202332" y="164411"/>
            <a:ext cx="6453336" cy="368755"/>
          </a:xfrm>
          <a:prstGeom prst="rect">
            <a:avLst/>
          </a:prstGeom>
        </p:spPr>
        <p:txBody>
          <a:bodyPr wrap="square">
            <a:spAutoFit/>
          </a:bodyPr>
          <a:lstStyle/>
          <a:p>
            <a:pPr algn="ctr">
              <a:lnSpc>
                <a:spcPct val="107000"/>
              </a:lnSpc>
              <a:spcAft>
                <a:spcPts val="0"/>
              </a:spcAft>
            </a:pPr>
            <a:r>
              <a:rPr lang="ru-RU"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Рубрика «Литературная страничка»</a:t>
            </a:r>
          </a:p>
        </p:txBody>
      </p:sp>
      <p:graphicFrame>
        <p:nvGraphicFramePr>
          <p:cNvPr id="7" name="Таблица 6"/>
          <p:cNvGraphicFramePr>
            <a:graphicFrameLocks noGrp="1"/>
          </p:cNvGraphicFramePr>
          <p:nvPr>
            <p:extLst>
              <p:ext uri="{D42A27DB-BD31-4B8C-83A1-F6EECF244321}">
                <p14:modId xmlns:p14="http://schemas.microsoft.com/office/powerpoint/2010/main" xmlns="" val="4110488147"/>
              </p:ext>
            </p:extLst>
          </p:nvPr>
        </p:nvGraphicFramePr>
        <p:xfrm>
          <a:off x="200040" y="567162"/>
          <a:ext cx="6453336" cy="5885815"/>
        </p:xfrm>
        <a:graphic>
          <a:graphicData uri="http://schemas.openxmlformats.org/drawingml/2006/table">
            <a:tbl>
              <a:tblPr firstRow="1" bandRow="1">
                <a:tableStyleId>{5C22544A-7EE6-4342-B048-85BDC9FD1C3A}</a:tableStyleId>
              </a:tblPr>
              <a:tblGrid>
                <a:gridCol w="3226668">
                  <a:extLst>
                    <a:ext uri="{9D8B030D-6E8A-4147-A177-3AD203B41FA5}">
                      <a16:colId xmlns:a16="http://schemas.microsoft.com/office/drawing/2014/main" xmlns="" val="20000"/>
                    </a:ext>
                  </a:extLst>
                </a:gridCol>
                <a:gridCol w="3226668">
                  <a:extLst>
                    <a:ext uri="{9D8B030D-6E8A-4147-A177-3AD203B41FA5}">
                      <a16:colId xmlns:a16="http://schemas.microsoft.com/office/drawing/2014/main" xmlns="" val="20001"/>
                    </a:ext>
                  </a:extLst>
                </a:gridCol>
              </a:tblGrid>
              <a:tr h="370840">
                <a:tc>
                  <a:txBody>
                    <a:bodyPr/>
                    <a:lstStyle/>
                    <a:p>
                      <a:pPr algn="ctr">
                        <a:lnSpc>
                          <a:spcPct val="107000"/>
                        </a:lnSpc>
                        <a:spcAft>
                          <a:spcPts val="0"/>
                        </a:spcAft>
                      </a:pPr>
                      <a:r>
                        <a:rPr lang="ru-RU" sz="2000" b="1" dirty="0">
                          <a:solidFill>
                            <a:schemeClr val="tx2">
                              <a:lumMod val="60000"/>
                              <a:lumOff val="40000"/>
                            </a:schemeClr>
                          </a:solidFill>
                          <a:latin typeface="Times New Roman" panose="02020603050405020304" pitchFamily="18" charset="0"/>
                          <a:ea typeface="Times New Roman" panose="02020603050405020304" pitchFamily="18" charset="0"/>
                          <a:cs typeface="Times New Roman" panose="02020603050405020304" pitchFamily="18" charset="0"/>
                        </a:rPr>
                        <a:t>Снег</a:t>
                      </a:r>
                      <a:endParaRPr lang="ru-RU" sz="2000" dirty="0">
                        <a:solidFill>
                          <a:schemeClr val="tx2">
                            <a:lumMod val="60000"/>
                            <a:lumOff val="40000"/>
                          </a:schemeClr>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Закружился первый снег — </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Заметает снегом всех!</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Падают снежинки</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Прямо на тропинку,</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На собачку, и на кошку,</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И на Дашину ладошку!</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(О. Теплякова)</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endParaRPr lang="ru-RU" dirty="0"/>
                    </a:p>
                  </a:txBody>
                  <a:tcPr>
                    <a:solidFill>
                      <a:schemeClr val="accent5">
                        <a:lumMod val="40000"/>
                        <a:lumOff val="60000"/>
                      </a:schemeClr>
                    </a:solidFill>
                  </a:tcPr>
                </a:tc>
                <a:tc>
                  <a:txBody>
                    <a:bodyPr/>
                    <a:lstStyle/>
                    <a:p>
                      <a:pPr algn="ctr">
                        <a:lnSpc>
                          <a:spcPct val="107000"/>
                        </a:lnSpc>
                        <a:spcAft>
                          <a:spcPts val="0"/>
                        </a:spcAft>
                      </a:pPr>
                      <a:r>
                        <a:rPr lang="ru-RU" sz="2000" b="1" dirty="0">
                          <a:solidFill>
                            <a:schemeClr val="tx2">
                              <a:lumMod val="60000"/>
                              <a:lumOff val="40000"/>
                            </a:schemeClr>
                          </a:solidFill>
                          <a:latin typeface="Times New Roman" panose="02020603050405020304" pitchFamily="18" charset="0"/>
                          <a:ea typeface="Times New Roman" panose="02020603050405020304" pitchFamily="18" charset="0"/>
                          <a:cs typeface="Times New Roman" panose="02020603050405020304" pitchFamily="18" charset="0"/>
                        </a:rPr>
                        <a:t>Снежинки</a:t>
                      </a:r>
                      <a:endParaRPr lang="ru-RU" sz="2000" dirty="0">
                        <a:solidFill>
                          <a:schemeClr val="tx2">
                            <a:lumMod val="60000"/>
                            <a:lumOff val="40000"/>
                          </a:schemeClr>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У сестренки, у Маринки,</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На ладошке две снежинки.</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Всем хотела показать, </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Глядь – снежинок не видать!</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Кто же взял снежинки</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У моей Маринки?</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М.Родионова</a:t>
                      </a: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endParaRPr lang="ru-RU" dirty="0"/>
                    </a:p>
                  </a:txBody>
                  <a:tcPr>
                    <a:solidFill>
                      <a:schemeClr val="accent1">
                        <a:lumMod val="40000"/>
                        <a:lumOff val="60000"/>
                      </a:schemeClr>
                    </a:solidFill>
                  </a:tcPr>
                </a:tc>
                <a:extLst>
                  <a:ext uri="{0D108BD9-81ED-4DB2-BD59-A6C34878D82A}">
                    <a16:rowId xmlns:a16="http://schemas.microsoft.com/office/drawing/2014/main" xmlns="" val="10000"/>
                  </a:ext>
                </a:extLst>
              </a:tr>
              <a:tr h="370840">
                <a:tc>
                  <a:txBody>
                    <a:bodyPr/>
                    <a:lstStyle/>
                    <a:p>
                      <a:pPr algn="ctr"/>
                      <a:r>
                        <a:rPr lang="ru-RU" sz="2000" b="1" kern="1200" dirty="0">
                          <a:solidFill>
                            <a:schemeClr val="tx2">
                              <a:lumMod val="60000"/>
                              <a:lumOff val="40000"/>
                            </a:schemeClr>
                          </a:solidFill>
                          <a:effectLst/>
                          <a:latin typeface="Times New Roman" panose="02020603050405020304" pitchFamily="18" charset="0"/>
                          <a:ea typeface="+mn-ea"/>
                          <a:cs typeface="Times New Roman" panose="02020603050405020304" pitchFamily="18" charset="0"/>
                        </a:rPr>
                        <a:t>Встали девочки в кружок</a:t>
                      </a:r>
                      <a:endParaRPr lang="ru-RU" sz="2000" kern="1200" dirty="0">
                        <a:solidFill>
                          <a:schemeClr val="tx2">
                            <a:lumMod val="60000"/>
                            <a:lumOff val="40000"/>
                          </a:schemeClr>
                        </a:solidFill>
                        <a:effectLst/>
                        <a:latin typeface="Times New Roman" panose="02020603050405020304" pitchFamily="18" charset="0"/>
                        <a:ea typeface="+mn-ea"/>
                        <a:cs typeface="Times New Roman" panose="02020603050405020304" pitchFamily="18" charset="0"/>
                      </a:endParaRPr>
                    </a:p>
                    <a:p>
                      <a:r>
                        <a:rPr lang="ru-RU" sz="1800" b="1" kern="1200" dirty="0">
                          <a:solidFill>
                            <a:schemeClr val="dk1"/>
                          </a:solidFill>
                          <a:effectLst/>
                          <a:latin typeface="Times New Roman" panose="02020603050405020304" pitchFamily="18" charset="0"/>
                          <a:ea typeface="+mn-ea"/>
                          <a:cs typeface="Times New Roman" panose="02020603050405020304" pitchFamily="18" charset="0"/>
                        </a:rPr>
                        <a:t>Встали девочки в кружок,</a:t>
                      </a:r>
                    </a:p>
                    <a:p>
                      <a:r>
                        <a:rPr lang="ru-RU" sz="1800" b="1" kern="1200" dirty="0">
                          <a:solidFill>
                            <a:schemeClr val="dk1"/>
                          </a:solidFill>
                          <a:effectLst/>
                          <a:latin typeface="Times New Roman" panose="02020603050405020304" pitchFamily="18" charset="0"/>
                          <a:ea typeface="+mn-ea"/>
                          <a:cs typeface="Times New Roman" panose="02020603050405020304" pitchFamily="18" charset="0"/>
                        </a:rPr>
                        <a:t>Встали и примолкли.</a:t>
                      </a:r>
                    </a:p>
                    <a:p>
                      <a:r>
                        <a:rPr lang="ru-RU" sz="1800" b="1" kern="1200" dirty="0">
                          <a:solidFill>
                            <a:schemeClr val="dk1"/>
                          </a:solidFill>
                          <a:effectLst/>
                          <a:latin typeface="Times New Roman" panose="02020603050405020304" pitchFamily="18" charset="0"/>
                          <a:ea typeface="+mn-ea"/>
                          <a:cs typeface="Times New Roman" panose="02020603050405020304" pitchFamily="18" charset="0"/>
                        </a:rPr>
                        <a:t>Дед-Мороз огни зажёг</a:t>
                      </a:r>
                    </a:p>
                    <a:p>
                      <a:r>
                        <a:rPr lang="ru-RU" sz="1800" b="1" kern="1200" dirty="0">
                          <a:solidFill>
                            <a:schemeClr val="dk1"/>
                          </a:solidFill>
                          <a:effectLst/>
                          <a:latin typeface="Times New Roman" panose="02020603050405020304" pitchFamily="18" charset="0"/>
                          <a:ea typeface="+mn-ea"/>
                          <a:cs typeface="Times New Roman" panose="02020603050405020304" pitchFamily="18" charset="0"/>
                        </a:rPr>
                        <a:t>На высокой ёлке.</a:t>
                      </a:r>
                    </a:p>
                    <a:p>
                      <a:r>
                        <a:rPr lang="ru-RU" sz="1800" b="1" kern="1200" dirty="0">
                          <a:solidFill>
                            <a:schemeClr val="dk1"/>
                          </a:solidFill>
                          <a:effectLst/>
                          <a:latin typeface="Times New Roman" panose="02020603050405020304" pitchFamily="18" charset="0"/>
                          <a:ea typeface="+mn-ea"/>
                          <a:cs typeface="Times New Roman" panose="02020603050405020304" pitchFamily="18" charset="0"/>
                        </a:rPr>
                        <a:t>Наверху звезда,</a:t>
                      </a:r>
                    </a:p>
                    <a:p>
                      <a:r>
                        <a:rPr lang="ru-RU" sz="1800" b="1" kern="1200" dirty="0">
                          <a:solidFill>
                            <a:schemeClr val="dk1"/>
                          </a:solidFill>
                          <a:effectLst/>
                          <a:latin typeface="Times New Roman" panose="02020603050405020304" pitchFamily="18" charset="0"/>
                          <a:ea typeface="+mn-ea"/>
                          <a:cs typeface="Times New Roman" panose="02020603050405020304" pitchFamily="18" charset="0"/>
                        </a:rPr>
                        <a:t>Бусы в два ряда.</a:t>
                      </a:r>
                    </a:p>
                    <a:p>
                      <a:r>
                        <a:rPr lang="ru-RU" sz="1800" b="1" kern="1200" dirty="0">
                          <a:solidFill>
                            <a:schemeClr val="dk1"/>
                          </a:solidFill>
                          <a:effectLst/>
                          <a:latin typeface="Times New Roman" panose="02020603050405020304" pitchFamily="18" charset="0"/>
                          <a:ea typeface="+mn-ea"/>
                          <a:cs typeface="Times New Roman" panose="02020603050405020304" pitchFamily="18" charset="0"/>
                        </a:rPr>
                        <a:t>Пусть не гаснет ёлка,</a:t>
                      </a:r>
                    </a:p>
                    <a:p>
                      <a:r>
                        <a:rPr lang="ru-RU" sz="1800" b="1" kern="1200" dirty="0">
                          <a:solidFill>
                            <a:schemeClr val="dk1"/>
                          </a:solidFill>
                          <a:effectLst/>
                          <a:latin typeface="Times New Roman" panose="02020603050405020304" pitchFamily="18" charset="0"/>
                          <a:ea typeface="+mn-ea"/>
                          <a:cs typeface="Times New Roman" panose="02020603050405020304" pitchFamily="18" charset="0"/>
                        </a:rPr>
                        <a:t>Пусть горит всегда!</a:t>
                      </a:r>
                    </a:p>
                    <a:p>
                      <a:r>
                        <a:rPr lang="ru-RU" sz="1800" b="1" kern="1200" dirty="0">
                          <a:solidFill>
                            <a:schemeClr val="dk1"/>
                          </a:solidFill>
                          <a:effectLst/>
                          <a:latin typeface="Times New Roman" panose="02020603050405020304" pitchFamily="18" charset="0"/>
                          <a:ea typeface="+mn-ea"/>
                          <a:cs typeface="Times New Roman" panose="02020603050405020304" pitchFamily="18" charset="0"/>
                        </a:rPr>
                        <a:t>                  (А. </a:t>
                      </a:r>
                      <a:r>
                        <a:rPr lang="ru-RU" sz="1800" b="1" kern="1200" dirty="0" err="1">
                          <a:solidFill>
                            <a:schemeClr val="dk1"/>
                          </a:solidFill>
                          <a:effectLst/>
                          <a:latin typeface="Times New Roman" panose="02020603050405020304" pitchFamily="18" charset="0"/>
                          <a:ea typeface="+mn-ea"/>
                          <a:cs typeface="Times New Roman" panose="02020603050405020304" pitchFamily="18" charset="0"/>
                        </a:rPr>
                        <a:t>Барто</a:t>
                      </a:r>
                      <a:r>
                        <a:rPr lang="ru-RU" sz="1800" b="1" kern="1200" dirty="0">
                          <a:solidFill>
                            <a:schemeClr val="dk1"/>
                          </a:solidFill>
                          <a:effectLst/>
                          <a:latin typeface="Times New Roman" panose="02020603050405020304" pitchFamily="18" charset="0"/>
                          <a:ea typeface="+mn-ea"/>
                          <a:cs typeface="Times New Roman" panose="02020603050405020304" pitchFamily="18" charset="0"/>
                        </a:rPr>
                        <a:t>)</a:t>
                      </a:r>
                    </a:p>
                    <a:p>
                      <a:endParaRPr lang="ru-RU" dirty="0"/>
                    </a:p>
                  </a:txBody>
                  <a:tcPr>
                    <a:solidFill>
                      <a:schemeClr val="bg2">
                        <a:lumMod val="75000"/>
                      </a:schemeClr>
                    </a:solidFill>
                  </a:tcPr>
                </a:tc>
                <a:tc>
                  <a:txBody>
                    <a:bodyPr/>
                    <a:lstStyle/>
                    <a:p>
                      <a:endParaRPr lang="ru-RU" dirty="0"/>
                    </a:p>
                  </a:txBody>
                  <a:tcPr/>
                </a:tc>
                <a:extLst>
                  <a:ext uri="{0D108BD9-81ED-4DB2-BD59-A6C34878D82A}">
                    <a16:rowId xmlns:a16="http://schemas.microsoft.com/office/drawing/2014/main" xmlns="" val="10001"/>
                  </a:ext>
                </a:extLst>
              </a:tr>
            </a:tbl>
          </a:graphicData>
        </a:graphic>
      </p:graphicFrame>
      <p:pic>
        <p:nvPicPr>
          <p:cNvPr id="2" name="Рисунок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515059" y="3510946"/>
            <a:ext cx="3171410" cy="2638895"/>
          </a:xfrm>
          <a:prstGeom prst="rect">
            <a:avLst/>
          </a:prstGeom>
          <a:ln w="76200">
            <a:solidFill>
              <a:schemeClr val="accent1"/>
            </a:solidFill>
          </a:ln>
        </p:spPr>
      </p:pic>
    </p:spTree>
    <p:extLst>
      <p:ext uri="{BB962C8B-B14F-4D97-AF65-F5344CB8AC3E}">
        <p14:creationId xmlns:p14="http://schemas.microsoft.com/office/powerpoint/2010/main" xmlns="" val="40138149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6858000" cy="9144000"/>
          </a:xfrm>
          <a:prstGeom prst="rect">
            <a:avLst/>
          </a:prstGeom>
        </p:spPr>
      </p:pic>
      <p:sp>
        <p:nvSpPr>
          <p:cNvPr id="5" name="Прямоугольник 4"/>
          <p:cNvSpPr/>
          <p:nvPr/>
        </p:nvSpPr>
        <p:spPr>
          <a:xfrm>
            <a:off x="166328" y="107504"/>
            <a:ext cx="6525344" cy="8423460"/>
          </a:xfrm>
          <a:prstGeom prst="rect">
            <a:avLst/>
          </a:prstGeom>
          <a:solidFill>
            <a:schemeClr val="accent5">
              <a:lumMod val="40000"/>
              <a:lumOff val="60000"/>
            </a:schemeClr>
          </a:solidFill>
          <a:ln w="76200">
            <a:solidFill>
              <a:schemeClr val="accent1"/>
            </a:solidFill>
          </a:ln>
        </p:spPr>
        <p:txBody>
          <a:bodyPr wrap="square">
            <a:spAutoFit/>
          </a:bodyPr>
          <a:lstStyle/>
          <a:p>
            <a:pPr algn="ctr">
              <a:lnSpc>
                <a:spcPct val="107000"/>
              </a:lnSpc>
              <a:spcAft>
                <a:spcPts val="0"/>
              </a:spcAft>
            </a:pPr>
            <a:r>
              <a:rPr lang="ru-RU" sz="20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Рубрика «Все о зимних прогулках с детьми»</a:t>
            </a:r>
          </a:p>
          <a:p>
            <a:pPr algn="just">
              <a:lnSpc>
                <a:spcPct val="107000"/>
              </a:lnSpc>
              <a:spcAft>
                <a:spcPts val="0"/>
              </a:spcAft>
            </a:pP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Зимние прогулки всегда приносят огромную радость детям. Многие дети с осени начинают с нетерпением ждать снега, чтобы покататься на санках, скатиться с горки на ледянке, покидаться снежками и построить снежные башни и лабиринты.</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Но зимнее время омрачает радость детей и родителей очень распространенными травмами. Обезопасить себя от неприятных последствий зимних прогулок помогут простые и, казалось бы, само собой разумеющиеся правила.</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ru-RU"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ОДЕЖДА ДЛЯ ЗИМНЕЙ ПРОГУЛКИ</a:t>
            </a:r>
            <a:endParaRPr lang="ru-RU" sz="1400" dirty="0">
              <a:solidFill>
                <a:srgbClr val="C0000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Собираясь на прогулку, заботливых родителей всегда мучает вопрос: как одеть ребенка, чтоб он и не замерз, и не перегрелся?</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Надо помнить главное: ребенка не надо кутать! Перегрев не лучше, чем охлаждение. Найдите золотую середину! Кроме того, одежда не должна сковывать движения, она должна быть удобной, легкой и теплой одновременно. Зимняя обувь, как и любая другая, должна быть удобной. Даже теплым, но все равно собирающим снег,</a:t>
            </a:r>
            <a:r>
              <a:rPr lang="ru-RU" sz="1400" dirty="0">
                <a:latin typeface="Calibri" panose="020F0502020204030204" pitchFamily="34" charset="0"/>
                <a:ea typeface="Times New Roman" panose="02020603050405020304" pitchFamily="18" charset="0"/>
                <a:cs typeface="Times New Roman" panose="02020603050405020304" pitchFamily="18" charset="0"/>
              </a:rPr>
              <a:t> </a:t>
            </a: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ботинкам лучше предпочесть сапожки, в которые можно</a:t>
            </a:r>
            <a:endParaRPr lang="ru-RU"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заправить штаны, изолировав от попадания снега. Проследите, чтобы подошвы были</a:t>
            </a:r>
          </a:p>
          <a:p>
            <a:pPr algn="just">
              <a:lnSpc>
                <a:spcPct val="107000"/>
              </a:lnSpc>
              <a:spcAft>
                <a:spcPts val="0"/>
              </a:spcAft>
            </a:pP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рельефными - ребенок меньше будет </a:t>
            </a:r>
          </a:p>
          <a:p>
            <a:pPr algn="just">
              <a:lnSpc>
                <a:spcPct val="107000"/>
              </a:lnSpc>
              <a:spcAft>
                <a:spcPts val="0"/>
              </a:spcAft>
            </a:pP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скользить по снегу и льду. </a:t>
            </a:r>
          </a:p>
          <a:p>
            <a:pPr algn="just">
              <a:lnSpc>
                <a:spcPct val="107000"/>
              </a:lnSpc>
              <a:spcAft>
                <a:spcPts val="0"/>
              </a:spcAft>
            </a:pP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Чтобы застраховаться от</a:t>
            </a:r>
          </a:p>
          <a:p>
            <a:pPr algn="just">
              <a:lnSpc>
                <a:spcPct val="107000"/>
              </a:lnSpc>
              <a:spcAft>
                <a:spcPts val="0"/>
              </a:spcAft>
            </a:pP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потери варежек или</a:t>
            </a:r>
          </a:p>
          <a:p>
            <a:pPr algn="just">
              <a:lnSpc>
                <a:spcPct val="107000"/>
              </a:lnSpc>
              <a:spcAft>
                <a:spcPts val="0"/>
              </a:spcAft>
            </a:pP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перчаток, пришейте </a:t>
            </a:r>
          </a:p>
          <a:p>
            <a:pPr algn="just">
              <a:lnSpc>
                <a:spcPct val="107000"/>
              </a:lnSpc>
              <a:spcAft>
                <a:spcPts val="0"/>
              </a:spcAft>
            </a:pPr>
            <a:r>
              <a:rPr lang="ru-RU"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к ним резинку.</a:t>
            </a:r>
          </a:p>
        </p:txBody>
      </p:sp>
      <p:pic>
        <p:nvPicPr>
          <p:cNvPr id="6" name="Рисунок 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2916424" y="6223219"/>
            <a:ext cx="3775248" cy="2888065"/>
          </a:xfrm>
          <a:prstGeom prst="rect">
            <a:avLst/>
          </a:prstGeom>
        </p:spPr>
      </p:pic>
    </p:spTree>
    <p:extLst>
      <p:ext uri="{BB962C8B-B14F-4D97-AF65-F5344CB8AC3E}">
        <p14:creationId xmlns:p14="http://schemas.microsoft.com/office/powerpoint/2010/main" xmlns="" val="27146091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6858000" cy="9144000"/>
          </a:xfrm>
          <a:prstGeom prst="rect">
            <a:avLst/>
          </a:prstGeom>
        </p:spPr>
      </p:pic>
      <p:sp>
        <p:nvSpPr>
          <p:cNvPr id="5" name="Прямоугольник 4"/>
          <p:cNvSpPr/>
          <p:nvPr/>
        </p:nvSpPr>
        <p:spPr>
          <a:xfrm>
            <a:off x="116632" y="107504"/>
            <a:ext cx="6624736" cy="5078313"/>
          </a:xfrm>
          <a:prstGeom prst="rect">
            <a:avLst/>
          </a:prstGeom>
          <a:solidFill>
            <a:schemeClr val="accent5">
              <a:lumMod val="40000"/>
              <a:lumOff val="60000"/>
            </a:schemeClr>
          </a:solidFill>
          <a:ln w="76200">
            <a:solidFill>
              <a:schemeClr val="accent1"/>
            </a:solidFill>
          </a:ln>
        </p:spPr>
        <p:txBody>
          <a:bodyPr wrap="square">
            <a:spAutoFit/>
          </a:bodyPr>
          <a:lstStyle/>
          <a:p>
            <a:pPr algn="ctr"/>
            <a:r>
              <a:rPr lang="ru-RU" b="1" dirty="0">
                <a:solidFill>
                  <a:srgbClr val="C00000"/>
                </a:solidFill>
                <a:latin typeface="Times New Roman" panose="02020603050405020304" pitchFamily="18" charset="0"/>
                <a:cs typeface="Times New Roman" panose="02020603050405020304" pitchFamily="18" charset="0"/>
              </a:rPr>
              <a:t>ИГРЫ ОКОЛО «ДОМА»</a:t>
            </a:r>
            <a:endParaRPr lang="ru-RU" dirty="0">
              <a:solidFill>
                <a:srgbClr val="C00000"/>
              </a:solidFill>
              <a:latin typeface="Times New Roman" panose="02020603050405020304" pitchFamily="18" charset="0"/>
              <a:cs typeface="Times New Roman" panose="02020603050405020304" pitchFamily="18" charset="0"/>
            </a:endParaRPr>
          </a:p>
          <a:p>
            <a:pPr marL="285750" lvl="0" indent="-285750">
              <a:buFont typeface="Wingdings" panose="05000000000000000000" pitchFamily="2" charset="2"/>
              <a:buChar char="q"/>
            </a:pPr>
            <a:r>
              <a:rPr lang="ru-RU" dirty="0">
                <a:latin typeface="Times New Roman" panose="02020603050405020304" pitchFamily="18" charset="0"/>
                <a:cs typeface="Times New Roman" panose="02020603050405020304" pitchFamily="18" charset="0"/>
              </a:rPr>
              <a:t>Не разрешайте детям играть у дороги. Учите детей, что нельзя выбегать на проезжую часть.</a:t>
            </a:r>
          </a:p>
          <a:p>
            <a:pPr marL="285750" lvl="0" indent="-285750">
              <a:buFont typeface="Wingdings" panose="05000000000000000000" pitchFamily="2" charset="2"/>
              <a:buChar char="q"/>
            </a:pPr>
            <a:r>
              <a:rPr lang="ru-RU" dirty="0">
                <a:latin typeface="Times New Roman" panose="02020603050405020304" pitchFamily="18" charset="0"/>
                <a:cs typeface="Times New Roman" panose="02020603050405020304" pitchFamily="18" charset="0"/>
              </a:rPr>
              <a:t>Нежелательно валяться и играть в сугробах, которые находятся, например, под окнами домов или около подъезда. И, конечно, не позволяйте прыгать в сугроб с высоты. Неизвестно, что таит в нем пушистый снежок: под свежевыпавшим снегом может быть все что угодно: разбитые бутылки, камень, либо проволока, может там оказаться и мусор, который кто-то не донес до «</a:t>
            </a:r>
            <a:r>
              <a:rPr lang="ru-RU" dirty="0" err="1">
                <a:latin typeface="Times New Roman" panose="02020603050405020304" pitchFamily="18" charset="0"/>
                <a:cs typeface="Times New Roman" panose="02020603050405020304" pitchFamily="18" charset="0"/>
              </a:rPr>
              <a:t>мусорки</a:t>
            </a:r>
            <a:r>
              <a:rPr lang="ru-RU" dirty="0">
                <a:latin typeface="Times New Roman" panose="02020603050405020304" pitchFamily="18" charset="0"/>
                <a:cs typeface="Times New Roman" panose="02020603050405020304" pitchFamily="18" charset="0"/>
              </a:rPr>
              <a:t>» – да все что угодно!</a:t>
            </a:r>
          </a:p>
          <a:p>
            <a:pPr marL="285750" lvl="0" indent="-285750">
              <a:buFont typeface="Wingdings" panose="05000000000000000000" pitchFamily="2" charset="2"/>
              <a:buChar char="q"/>
            </a:pPr>
            <a:r>
              <a:rPr lang="ru-RU" dirty="0">
                <a:latin typeface="Times New Roman" panose="02020603050405020304" pitchFamily="18" charset="0"/>
                <a:cs typeface="Times New Roman" panose="02020603050405020304" pitchFamily="18" charset="0"/>
              </a:rPr>
              <a:t>Объясните детям, что нельзя брать в рот снег, ледяные корочки, сосульки: в них много невидимой для глаз грязи и микробов, которые могут вызвать болезнь.</a:t>
            </a:r>
          </a:p>
          <a:p>
            <a:pPr marL="285750" lvl="0" indent="-285750">
              <a:buFont typeface="Wingdings" panose="05000000000000000000" pitchFamily="2" charset="2"/>
              <a:buChar char="q"/>
            </a:pPr>
            <a:r>
              <a:rPr lang="ru-RU" dirty="0">
                <a:latin typeface="Times New Roman" panose="02020603050405020304" pitchFamily="18" charset="0"/>
                <a:cs typeface="Times New Roman" panose="02020603050405020304" pitchFamily="18" charset="0"/>
              </a:rPr>
              <a:t>При игре в снежки расскажите ребенку, что кидаться в лицо нельзя, и вообще кидать нужно не с силой! И не позволяйте детям строить глубокие снежные туннели, которые могут обвалиться!</a:t>
            </a:r>
          </a:p>
        </p:txBody>
      </p:sp>
      <p:pic>
        <p:nvPicPr>
          <p:cNvPr id="6" name="Рисунок 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71857" y="5293321"/>
            <a:ext cx="5714286" cy="3266667"/>
          </a:xfrm>
          <a:prstGeom prst="rect">
            <a:avLst/>
          </a:prstGeom>
        </p:spPr>
      </p:pic>
      <p:pic>
        <p:nvPicPr>
          <p:cNvPr id="2" name="Рисунок 1">
            <a:extLst>
              <a:ext uri="{FF2B5EF4-FFF2-40B4-BE49-F238E27FC236}">
                <a16:creationId xmlns:a16="http://schemas.microsoft.com/office/drawing/2014/main" xmlns="" id="{4308346D-6A28-ACB8-1F74-5C693EE5EE59}"/>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32596" y="5293321"/>
            <a:ext cx="1105774" cy="880933"/>
          </a:xfrm>
          <a:prstGeom prst="rect">
            <a:avLst/>
          </a:prstGeom>
        </p:spPr>
      </p:pic>
    </p:spTree>
    <p:extLst>
      <p:ext uri="{BB962C8B-B14F-4D97-AF65-F5344CB8AC3E}">
        <p14:creationId xmlns:p14="http://schemas.microsoft.com/office/powerpoint/2010/main" xmlns="" val="1576612213"/>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387</TotalTime>
  <Words>4272</Words>
  <Application>Microsoft Office PowerPoint</Application>
  <PresentationFormat>Экран (4:3)</PresentationFormat>
  <Paragraphs>293</Paragraphs>
  <Slides>28</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28</vt:i4>
      </vt:variant>
    </vt:vector>
  </HeadingPairs>
  <TitlesOfParts>
    <vt:vector size="29" baseType="lpstr">
      <vt:lpstr>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asus</dc:creator>
  <cp:lastModifiedBy>User</cp:lastModifiedBy>
  <cp:revision>34</cp:revision>
  <dcterms:created xsi:type="dcterms:W3CDTF">2022-11-29T05:31:19Z</dcterms:created>
  <dcterms:modified xsi:type="dcterms:W3CDTF">2023-01-09T11:19:09Z</dcterms:modified>
</cp:coreProperties>
</file>