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6" r:id="rId3"/>
    <p:sldId id="260" r:id="rId4"/>
    <p:sldId id="287" r:id="rId5"/>
    <p:sldId id="291" r:id="rId6"/>
    <p:sldId id="288" r:id="rId7"/>
    <p:sldId id="289" r:id="rId8"/>
    <p:sldId id="292" r:id="rId9"/>
    <p:sldId id="300" r:id="rId10"/>
    <p:sldId id="293" r:id="rId11"/>
    <p:sldId id="258" r:id="rId12"/>
    <p:sldId id="263" r:id="rId13"/>
    <p:sldId id="264" r:id="rId14"/>
    <p:sldId id="270" r:id="rId15"/>
    <p:sldId id="265" r:id="rId16"/>
    <p:sldId id="295" r:id="rId17"/>
    <p:sldId id="297" r:id="rId18"/>
    <p:sldId id="266" r:id="rId19"/>
    <p:sldId id="296" r:id="rId20"/>
    <p:sldId id="277" r:id="rId21"/>
    <p:sldId id="298" r:id="rId22"/>
    <p:sldId id="279" r:id="rId23"/>
    <p:sldId id="299" r:id="rId24"/>
    <p:sldId id="281" r:id="rId25"/>
    <p:sldId id="285" r:id="rId26"/>
    <p:sldId id="284" r:id="rId27"/>
    <p:sldId id="275" r:id="rId28"/>
    <p:sldId id="282" r:id="rId29"/>
    <p:sldId id="283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693C-9E1D-49AB-B424-963749894FAC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041D2-EC7C-43FE-AB7D-C45BC6945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268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693C-9E1D-49AB-B424-963749894FAC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041D2-EC7C-43FE-AB7D-C45BC6945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9733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693C-9E1D-49AB-B424-963749894FAC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041D2-EC7C-43FE-AB7D-C45BC6945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993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693C-9E1D-49AB-B424-963749894FAC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041D2-EC7C-43FE-AB7D-C45BC6945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05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693C-9E1D-49AB-B424-963749894FAC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041D2-EC7C-43FE-AB7D-C45BC6945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6372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693C-9E1D-49AB-B424-963749894FAC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041D2-EC7C-43FE-AB7D-C45BC6945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11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693C-9E1D-49AB-B424-963749894FAC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041D2-EC7C-43FE-AB7D-C45BC6945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8192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693C-9E1D-49AB-B424-963749894FAC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041D2-EC7C-43FE-AB7D-C45BC6945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36168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693C-9E1D-49AB-B424-963749894FAC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041D2-EC7C-43FE-AB7D-C45BC6945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24664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693C-9E1D-49AB-B424-963749894FAC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041D2-EC7C-43FE-AB7D-C45BC6945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287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F693C-9E1D-49AB-B424-963749894FAC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041D2-EC7C-43FE-AB7D-C45BC6945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4657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F693C-9E1D-49AB-B424-963749894FAC}" type="datetimeFigureOut">
              <a:rPr lang="ru-RU" smtClean="0"/>
              <a:t>14.12.2022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041D2-EC7C-43FE-AB7D-C45BC69458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434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8.jpg"/><Relationship Id="rId4" Type="http://schemas.openxmlformats.org/officeDocument/2006/relationships/image" Target="../media/image2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52151" y="263611"/>
            <a:ext cx="9572368" cy="65902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 образовательное учреждение детский сад № 3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012441" y="5872294"/>
            <a:ext cx="5034150" cy="7885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  <a:r>
              <a:rPr lang="ru-RU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Логачева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Н.В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1 квалификационной категории </a:t>
            </a:r>
          </a:p>
          <a:p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692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7" y="148281"/>
            <a:ext cx="4245318" cy="6399513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84" y="148281"/>
            <a:ext cx="6959917" cy="5838489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87">
            <a:off x="262365" y="4706413"/>
            <a:ext cx="1417732" cy="188961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77722" y="4744146"/>
            <a:ext cx="1277970" cy="188961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247503" y="6168326"/>
            <a:ext cx="5866428" cy="46543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Экспонаты художественного музея «Золотая хохлома»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05751" y="5021156"/>
            <a:ext cx="1090625" cy="161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562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5243648" y="225058"/>
            <a:ext cx="6792174" cy="145546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этап – заготовка.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изделий используют лиственные деревья местных пород — берёзу, липу, осину. Дерево просушивают, вытёсывают и обрабатывают на токарном станке. Затем снова сушат от 3 до 20 дней, чтобы в будущем лак не пузырился. Получают «бельё», так называют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расписанные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заготовки.</a:t>
            </a:r>
            <a:endParaRPr lang="ru-RU" sz="16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648" y="1914654"/>
            <a:ext cx="3774200" cy="34603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865" y="3855308"/>
            <a:ext cx="3179883" cy="2888913"/>
          </a:xfrm>
          <a:prstGeom prst="rect">
            <a:avLst/>
          </a:prstGeom>
        </p:spPr>
      </p:pic>
      <p:sp>
        <p:nvSpPr>
          <p:cNvPr id="2" name="Стрелка вниз 1"/>
          <p:cNvSpPr/>
          <p:nvPr/>
        </p:nvSpPr>
        <p:spPr>
          <a:xfrm>
            <a:off x="208640" y="107091"/>
            <a:ext cx="4861912" cy="1807563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изготовления хохломских изделий сложен и интересен.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40" y="1914654"/>
            <a:ext cx="4768446" cy="4755641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23864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70" y="214184"/>
            <a:ext cx="8633254" cy="6404392"/>
          </a:xfrm>
          <a:prstGeom prst="rect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9036908" y="214184"/>
            <a:ext cx="3080951" cy="450609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этап – обработка «</a:t>
            </a:r>
            <a:r>
              <a:rPr lang="ru-RU" sz="2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вапой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just"/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Вапа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разновидность глины. Её раствор смешивают с мелом и с помощью шерстяной материи смазывают им изделие. Затем просушивают и вновь обрабатывают. После процедуры заготовку ставят на несколько часов в сушильный шкаф. Затем охлаждают и немного шлифуют.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605319" y="4648171"/>
            <a:ext cx="1754659" cy="218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89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44" y="214184"/>
            <a:ext cx="8515309" cy="6128951"/>
          </a:xfrm>
          <a:prstGeom prst="rect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8822724" y="156518"/>
            <a:ext cx="3245708" cy="64749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этап – покрытие олифой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Сначала из льняного масла варят олифу. Потом покрывают ею заготовку в несколько слоёв: окунают тампон из вывернутой овечьей или телячьей кожи и быстрыми движениями втирают олифу в поверхность, поворачивая изделие. После покрытия заготовку сушат несколько часов, затем наносят следующий слой. Эта процедура определяет качество изделия и прочность росписи. Когда заготовка приобретает ровный блеск, переходят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следующему этапу.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8960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649961" y="1640102"/>
            <a:ext cx="2298357" cy="14004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Изделия на просушке</a:t>
            </a:r>
            <a:endParaRPr lang="ru-RU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531" y="4512423"/>
            <a:ext cx="2068783" cy="21388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798662" y="793152"/>
            <a:ext cx="1602165" cy="27396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741" y="3250647"/>
            <a:ext cx="5818835" cy="3499439"/>
          </a:xfrm>
          <a:prstGeom prst="rect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461" y="4512423"/>
            <a:ext cx="2018365" cy="21388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080" y="87014"/>
            <a:ext cx="6979920" cy="13959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086" y="152773"/>
            <a:ext cx="6088280" cy="4060882"/>
          </a:xfrm>
          <a:prstGeom prst="rect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83048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33" y="275044"/>
            <a:ext cx="4260597" cy="6387702"/>
          </a:xfrm>
          <a:prstGeom prst="rect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4488110" y="139892"/>
            <a:ext cx="8038430" cy="20412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– лужение.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лужении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втирают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алюминиевый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порошок (полуда),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дарит хохломе знаменитую позолоту. Полуду наносят специальными приспособлениями — куколками. Они представляют собой кожаный тампон с пришитым кусочком натурального меха, который для удобства подстригают. После лужения заготовки становятся почти зеркально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блестящими, предмет становился похож на серебряный.  Затем изделие передается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роспись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795" y="2441300"/>
            <a:ext cx="3624649" cy="2927976"/>
          </a:xfrm>
          <a:prstGeom prst="rect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0464" y="3397541"/>
            <a:ext cx="4208065" cy="3230480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64320" y="1620578"/>
            <a:ext cx="1560351" cy="2337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580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090" y="142782"/>
            <a:ext cx="11961341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этап – роспись.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Расписывают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изделия обычно женщины и делают они это на весу. Чтобы было удобнее, мастерицы сидят на специальных низких табуретах и используют невысокие столы. Художницы опирают заготовку о колено, слегка фиксируют её левой рукой и расписывают правой. Это позволяет легко поворачивать и наклонять изделие. Украшают заготовки только вручную, поэтому рисунок никогда не повторяется.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539" y="1606378"/>
            <a:ext cx="7583257" cy="5058033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8846" y="1606378"/>
            <a:ext cx="3686344" cy="505803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614609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25" y="210830"/>
            <a:ext cx="11046940" cy="6457699"/>
          </a:xfrm>
          <a:prstGeom prst="rect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54110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9608" y="131805"/>
            <a:ext cx="9328677" cy="106467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 – лакировка.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росписи изделия 4–5 раз пропитывают лаком и просушивают перед каждым новым слоем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b="1" dirty="0">
              <a:solidFill>
                <a:srgbClr val="33333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0127905" y="3262026"/>
            <a:ext cx="1355256" cy="23276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08" y="1359243"/>
            <a:ext cx="9220200" cy="5363104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4170" y="230660"/>
            <a:ext cx="1882726" cy="330659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003729" y="5464218"/>
            <a:ext cx="2965622" cy="120032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Славим руки золотые</a:t>
            </a:r>
            <a:b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Те, что пишут хохлому,</a:t>
            </a:r>
            <a:b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Вкладывают сердце, душу</a:t>
            </a:r>
            <a:b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В эту дивную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красоту.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085264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2995" y="165440"/>
            <a:ext cx="11746896" cy="1466334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этап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 закалка.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зделие отправляли в печь. Как правило, изделия находилось в печи 3-4 часа. Процесс закалки проходил в печи 150-160 градусов. Под влиянием высокой температуры лаковая пленка желтела, «серебро» превращалось в «золото». </a:t>
            </a:r>
            <a:r>
              <a:rPr lang="ru-RU" b="1" dirty="0" smtClean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</a:t>
            </a:r>
            <a:r>
              <a:rPr lang="ru-RU" b="1" dirty="0" smtClean="0">
                <a:solidFill>
                  <a:srgbClr val="333333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огда и появляется этот восхитительный блеск. Деревянные изделия становятся похожими на драгоценную позолоченную посуду.</a:t>
            </a:r>
            <a:endParaRPr lang="ru-RU" sz="14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5" y="1837189"/>
            <a:ext cx="6120176" cy="4806892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22" y="1837190"/>
            <a:ext cx="5668161" cy="4806892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13304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48874" y="858283"/>
            <a:ext cx="11694252" cy="4097917"/>
          </a:xfrm>
          <a:prstGeom prst="rect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обобщить знания детей о хохломской росписи, научить выполнять орнамент хохломской росписи.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Задачи: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                                              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Образовательные: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приобщить детей к декоративно – прикладному искусству;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учить приемам рисования декоративных элементов растительного узора хохломской росписи на модели деревянной ложки;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учить составлять орнамент;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знания об особенностях производства посуды с хохломской росписью.</a:t>
            </a:r>
            <a:endParaRPr lang="ru-RU" sz="1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Развивающие: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развивать цветовое восприятие и творческое воображение, чувство композиции, способствовать развитию мелкой моторики рук.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ru-RU" b="1" i="1" u="sng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Воспитательные:</a:t>
            </a:r>
            <a:r>
              <a:rPr lang="ru-RU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воспитывать любовь и уважение к труду народных мастеров - умельцев, аккуратность в работе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6401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199"/>
            <a:ext cx="10025449" cy="6666924"/>
          </a:xfrm>
          <a:prstGeom prst="rect">
            <a:avLst/>
          </a:prstGeom>
          <a:ln w="76200">
            <a:solidFill>
              <a:schemeClr val="accent6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0124303" y="112199"/>
            <a:ext cx="2001794" cy="425007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Художественный салон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горы и моря, 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Восхищается весь мир –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Ай да русский сувенир! 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Ах, какие чудо – краски!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 свету бродят сказки, 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улыбки Хохломы.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4979" y="4637348"/>
            <a:ext cx="1480442" cy="171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5155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23" y="142613"/>
            <a:ext cx="10012193" cy="6518246"/>
          </a:xfrm>
          <a:prstGeom prst="rect">
            <a:avLst/>
          </a:prstGeom>
          <a:ln w="76200">
            <a:solidFill>
              <a:schemeClr val="accent4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0335237" y="201336"/>
            <a:ext cx="1728132" cy="651824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6287" y="3129093"/>
            <a:ext cx="2031397" cy="31960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603" y="453006"/>
            <a:ext cx="1856763" cy="1935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410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96" y="90617"/>
            <a:ext cx="9316994" cy="6672648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9679459" y="642551"/>
            <a:ext cx="2438400" cy="612071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6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Самым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любимым мотивом остается орнамент «травка», изогнутая кустиком или одной былинкой.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«Травка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или травяная роспись, наносится отрывистыми мазками. Крупными мазками выполняют листья, более мелкими – травинки или капельки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росы.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ы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Травку» обычно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пишут красным или черным цветом. Она обязательный элемент хохломской росписи.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Самые замысловатые узоры называются «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кудрины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 Травка превращается здесь в кудри-завитки, похожие на перья жар-птицы.</a:t>
            </a:r>
          </a:p>
          <a:p>
            <a:pPr algn="ctr"/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9284043" y="90617"/>
            <a:ext cx="2833816" cy="650788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 Хохломской росписи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41194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55373" y="168894"/>
            <a:ext cx="11829534" cy="1261884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spc="3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«КУДРИНЫ» 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b="1" spc="30" dirty="0">
                <a:solidFill>
                  <a:srgbClr val="1F1F1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«Кудрины» характерна некая витиеватость растительных узоров. При этом орнамент выполняют золотой краской. Особенность нанесения — в работе </a:t>
            </a:r>
            <a:r>
              <a:rPr lang="ru-RU" b="1" spc="30" dirty="0" smtClean="0">
                <a:solidFill>
                  <a:srgbClr val="1F1F1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используется очень тонкая кисточка.</a:t>
            </a:r>
            <a:r>
              <a:rPr lang="ru-RU" sz="20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«Кудрина» — рисунок в виде листьев, цветов и ягод, которые образуют ковёр из завитков.</a:t>
            </a: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73" y="1667353"/>
            <a:ext cx="7642093" cy="4968223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7222" y="1927229"/>
            <a:ext cx="3863546" cy="1969823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272" y="4471466"/>
            <a:ext cx="3896496" cy="1832168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4777878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4" y="255373"/>
            <a:ext cx="8487840" cy="6357591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7" name="Прямоугольник 6"/>
          <p:cNvSpPr/>
          <p:nvPr/>
        </p:nvSpPr>
        <p:spPr>
          <a:xfrm>
            <a:off x="8839200" y="129765"/>
            <a:ext cx="3204518" cy="660880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хохломской росписи художники рисуют растительные орнаменты: листики, изогнутые веточки, ягодки, сердечки цветов.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Узоры то тянутся вверх, то бегут по кругу, то извиваются.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Цветущие кусты, цветы и плоды (ягодки землянички, брусники, малинки, крыжовника, рябины).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 техника под названием «Ягодка». Однако стиль выглядит богаче и более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декоративнее чем «травка».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его основе переплетение из крупных ягод и разнотравья. Как правило, мастера 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изображают разные ягоды,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из цветов — ромашку и колокольчик.</a:t>
            </a:r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Пион.</a:t>
            </a:r>
          </a:p>
          <a:p>
            <a:pPr algn="just"/>
            <a:r>
              <a:rPr lang="ru-RU" sz="16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Руси цветущие кусты и плоды считались пожеланием добра и благополучия. Поэтому их так много в хохломской росписи.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3147" y="300681"/>
            <a:ext cx="1508677" cy="171014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8324" y="300681"/>
            <a:ext cx="2833816" cy="650788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 Хохломской росписи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46296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0" y="0"/>
            <a:ext cx="9144000" cy="6858000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9440562" y="90617"/>
            <a:ext cx="2627870" cy="256196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Узор «листочки» включает в себя листики одиночные, трилистник из листьев липы, трилистник розовый клеверный и сочетание «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криуля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в черном цвете с ними поочередно.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6049" y="2652584"/>
            <a:ext cx="2838288" cy="403746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81232" y="90617"/>
            <a:ext cx="2833816" cy="650788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 Хохломской росписи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691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27" y="247135"/>
            <a:ext cx="7990133" cy="6132213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114" y="196804"/>
            <a:ext cx="3349274" cy="3116437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4895" y="3564232"/>
            <a:ext cx="3263493" cy="3182580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5239264" y="5626444"/>
            <a:ext cx="2833816" cy="650788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Элементы Хохломской росписи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247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378" y="1672281"/>
            <a:ext cx="12019006" cy="359169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8" y="1458611"/>
            <a:ext cx="5358714" cy="401903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708822" y="1773827"/>
            <a:ext cx="3707027" cy="140961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каждом доме это есть,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Ей удобно очень есть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Кашу, щи, кисель, окрошку.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Нужно взять к обеду… </a:t>
            </a:r>
            <a:r>
              <a:rPr lang="ru-RU" sz="2000" b="1" i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ложку.</a:t>
            </a:r>
            <a:endParaRPr lang="ru-RU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621280" y="1900889"/>
            <a:ext cx="2274672" cy="305622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Наши ложки расписные,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Посмотрите, вот какие!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Простые по форме, а радуют взор,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Богат и наряден чудесный узор!</a:t>
            </a: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58763" y="3345618"/>
            <a:ext cx="3607143" cy="166633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Ложки, ложки, расписные!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Ложки золоченые,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Узоры крученные.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Хоть щи хлебай,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хоть музыку играй!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1747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1461" y="-2426044"/>
            <a:ext cx="6499653" cy="11664778"/>
          </a:xfrm>
          <a:prstGeom prst="rect">
            <a:avLst/>
          </a:prstGeom>
          <a:ln w="762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59200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4038702" y="1629032"/>
            <a:ext cx="7781111" cy="3599935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  <a:latin typeface="Century Schoolbook" panose="02040604050505020304" pitchFamily="18" charset="0"/>
              </a:rPr>
              <a:t>СПАСИБО ЗА ВНИМАНИЕ</a:t>
            </a:r>
            <a:endParaRPr lang="ru-RU" sz="6000" b="1" dirty="0">
              <a:solidFill>
                <a:srgbClr val="FF0000"/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3" y="1738184"/>
            <a:ext cx="3866656" cy="341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76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1565189"/>
            <a:ext cx="12192000" cy="369055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0142" y="1674966"/>
            <a:ext cx="7620000" cy="352579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же начиналось это удивительное художество? Разное рассказывают старики. Говорят, будто полторы тысячи лет назад поселился в лесу за рекой Волгой веселый мужичок – умелец. Избу себе построил, стол да лавку сладил, посуду деревянную вырезал. Варил себе пшеничную кашу и птицам не забывал насыпать. И как-то раз прилетела птица-Жар. Он её угостил. И в благодарность птица-Жар задела золотым крылом чашку с кашей, и чашка стала золотой.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Вот мол откуда пошла на Руси золотая посуда.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это, конечно, сказка. А начало золотой росписи ведут от древних мастеров – иконописцев.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283" y="1657239"/>
            <a:ext cx="2592666" cy="35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089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30660" y="164757"/>
            <a:ext cx="11755395" cy="88144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 smtClean="0">
                <a:solidFill>
                  <a:srgbClr val="FF0000"/>
                </a:solidFill>
                <a:latin typeface="Arial Black" panose="020B0A04020102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ИСТОРИЯ ХОХЛОМЫ</a:t>
            </a:r>
            <a:endParaRPr lang="ru-RU" sz="4800" b="1" dirty="0">
              <a:solidFill>
                <a:srgbClr val="FF0000"/>
              </a:solidFill>
              <a:latin typeface="Arial Black" panose="020B0A04020102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0660" y="1317072"/>
            <a:ext cx="8485502" cy="531023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endParaRPr lang="ru-RU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Хохлома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это старинный русский промысел, который зародился в XVII веке в селениях Нижнего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Новгорода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левом берегу реки Волги, в деревнях Большие и Малые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Безлели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Мокушино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Шабаши, </a:t>
            </a:r>
            <a:r>
              <a:rPr lang="ru-RU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Глибино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Хрящи.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Архивы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показывают, что впервые о красивой расписной посуде упоминают в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1659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году. Именно тогда некий боярин по фамилии Морозов потребовал собрать с Заволжских земель посуду разнообразных размеров и мастеров по оловянному делу. В те времена олово применяли для золочения. Морозов в те времена владел селом Семеновское. В нем, а также в соседнем селе под названием Хохлома был сформирован промысел по росписи деревянных изделий.</a:t>
            </a:r>
            <a:b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Качество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посуды было настолько высоким, что ее производство сделали главным для жителей промыслом, а село Хохлома – торговым пунктом, где продавалась уникальная посуда с необычным рисунком. 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Отсюда и пошло название «хохломская роспись» или просто «хохлома»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После </a:t>
            </a:r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1916 года было принято решение об открытии Школы художественной обработки деревянных изделий. Так хохлома получила новый виток развития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В настоящее время родиной хохломы считается поселок Ковернино, города Семенова в Нижегородской области.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445" y="1144878"/>
            <a:ext cx="3121610" cy="548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56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5" y="155361"/>
            <a:ext cx="4931818" cy="6575756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0497" y="155361"/>
            <a:ext cx="6428853" cy="3795633"/>
          </a:xfrm>
          <a:prstGeom prst="rect">
            <a:avLst/>
          </a:prstGeom>
          <a:ln w="76200">
            <a:solidFill>
              <a:srgbClr val="0070C0"/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373" y="4018940"/>
            <a:ext cx="6926162" cy="13959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373" y="5414924"/>
            <a:ext cx="6900873" cy="139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131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19" y="205946"/>
            <a:ext cx="11900537" cy="6512010"/>
          </a:xfrm>
          <a:prstGeom prst="rect">
            <a:avLst/>
          </a:prstGeom>
          <a:ln w="762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38818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23" y="109057"/>
            <a:ext cx="11931941" cy="6629494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707395" y="5675869"/>
            <a:ext cx="3253946" cy="9885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«Золотая хохлома»</a:t>
            </a:r>
            <a:endParaRPr lang="ru-RU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67088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1" y="156519"/>
            <a:ext cx="11903675" cy="6524368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sp>
        <p:nvSpPr>
          <p:cNvPr id="2" name="Прямоугольник 1"/>
          <p:cNvSpPr/>
          <p:nvPr/>
        </p:nvSpPr>
        <p:spPr>
          <a:xfrm>
            <a:off x="8559114" y="6079524"/>
            <a:ext cx="3492842" cy="601363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Экспонаты музея «Золотая хохлома»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9054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69" y="136114"/>
            <a:ext cx="10223158" cy="6577724"/>
          </a:xfrm>
          <a:prstGeom prst="rect">
            <a:avLst/>
          </a:prstGeom>
          <a:ln w="76200">
            <a:solidFill>
              <a:schemeClr val="accent2">
                <a:lumMod val="75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0338487" y="119638"/>
            <a:ext cx="1688757" cy="44111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762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Роспись хохломская,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Словно колдовская,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сказочную песню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Просится сама.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нигде на свете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таких соцветий,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чудес чудесней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Наша Хохлома!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5109" y="4802659"/>
            <a:ext cx="1352135" cy="15684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88323" y="6013622"/>
            <a:ext cx="3492842" cy="612886"/>
          </a:xfrm>
          <a:prstGeom prst="rect">
            <a:avLst/>
          </a:prstGeom>
          <a:solidFill>
            <a:srgbClr val="FFFF00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Экспонаты музея «Золотая хохлома»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24806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1070</Words>
  <Application>Microsoft Office PowerPoint</Application>
  <PresentationFormat>Широкоэкранный</PresentationFormat>
  <Paragraphs>88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8" baseType="lpstr">
      <vt:lpstr>Arial</vt:lpstr>
      <vt:lpstr>Arial Black</vt:lpstr>
      <vt:lpstr>Calibri</vt:lpstr>
      <vt:lpstr>Calibri Light</vt:lpstr>
      <vt:lpstr>Century Schoolbook</vt:lpstr>
      <vt:lpstr>Ebrima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Myhome</dc:creator>
  <cp:lastModifiedBy>Myhome</cp:lastModifiedBy>
  <cp:revision>38</cp:revision>
  <dcterms:created xsi:type="dcterms:W3CDTF">2022-12-07T17:47:17Z</dcterms:created>
  <dcterms:modified xsi:type="dcterms:W3CDTF">2022-12-14T18:27:23Z</dcterms:modified>
</cp:coreProperties>
</file>