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6" r:id="rId3"/>
    <p:sldId id="285" r:id="rId4"/>
    <p:sldId id="267" r:id="rId5"/>
    <p:sldId id="260" r:id="rId6"/>
    <p:sldId id="268" r:id="rId7"/>
    <p:sldId id="303" r:id="rId8"/>
    <p:sldId id="304" r:id="rId9"/>
    <p:sldId id="305" r:id="rId10"/>
    <p:sldId id="269" r:id="rId11"/>
    <p:sldId id="271" r:id="rId12"/>
    <p:sldId id="311" r:id="rId13"/>
    <p:sldId id="261" r:id="rId14"/>
    <p:sldId id="280" r:id="rId15"/>
    <p:sldId id="283" r:id="rId16"/>
    <p:sldId id="284" r:id="rId17"/>
    <p:sldId id="299" r:id="rId18"/>
    <p:sldId id="300" r:id="rId19"/>
    <p:sldId id="306" r:id="rId20"/>
    <p:sldId id="289" r:id="rId21"/>
    <p:sldId id="292" r:id="rId22"/>
    <p:sldId id="293" r:id="rId23"/>
    <p:sldId id="294" r:id="rId24"/>
    <p:sldId id="295" r:id="rId25"/>
    <p:sldId id="296" r:id="rId26"/>
    <p:sldId id="312" r:id="rId27"/>
    <p:sldId id="30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C4"/>
    <a:srgbClr val="D608AF"/>
    <a:srgbClr val="7F645F"/>
    <a:srgbClr val="F58FE9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572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1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2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7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3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8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9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124C-E7E5-4596-AA43-64B91DC9545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5C6F-08E5-48C7-AED9-81578390A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28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eg"/><Relationship Id="rId7" Type="http://schemas.openxmlformats.org/officeDocument/2006/relationships/image" Target="../media/image6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gif"/><Relationship Id="rId5" Type="http://schemas.openxmlformats.org/officeDocument/2006/relationships/image" Target="../media/image72.jpeg"/><Relationship Id="rId10" Type="http://schemas.openxmlformats.org/officeDocument/2006/relationships/image" Target="../media/image77.gif"/><Relationship Id="rId4" Type="http://schemas.openxmlformats.org/officeDocument/2006/relationships/image" Target="../media/image71.jpeg"/><Relationship Id="rId9" Type="http://schemas.openxmlformats.org/officeDocument/2006/relationships/image" Target="../media/image7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10" Type="http://schemas.openxmlformats.org/officeDocument/2006/relationships/image" Target="../media/image103.gif"/><Relationship Id="rId4" Type="http://schemas.openxmlformats.org/officeDocument/2006/relationships/image" Target="../media/image97.jpeg"/><Relationship Id="rId9" Type="http://schemas.openxmlformats.org/officeDocument/2006/relationships/image" Target="../media/image10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7" y="337752"/>
            <a:ext cx="9835978" cy="642551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85535" y="337752"/>
            <a:ext cx="8666206" cy="708454"/>
          </a:xfrm>
          <a:prstGeom prst="rect">
            <a:avLst/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631" y="1215080"/>
            <a:ext cx="7792995" cy="2162434"/>
          </a:xfrm>
          <a:prstGeom prst="roundRect">
            <a:avLst/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воспитателей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познавательно – исследовательской деятельности через ознакомление детей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живой и неживой природой»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6746" y="6170143"/>
            <a:ext cx="4901514" cy="593124"/>
          </a:xfrm>
          <a:prstGeom prst="rect">
            <a:avLst/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категории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1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4"/>
            <a:ext cx="12192000" cy="68580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2372496" y="30633"/>
            <a:ext cx="9288163" cy="11203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опытно – экспериментальной деятельности с дошкольниками: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0642" y="1124394"/>
            <a:ext cx="2430162" cy="560175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занятия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2309" y="1841032"/>
            <a:ext cx="2430162" cy="4994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4154" y="2469619"/>
            <a:ext cx="4032423" cy="6981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 развивающие игры, упражнения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0804" y="3275642"/>
            <a:ext cx="2940908" cy="486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игры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2471" y="3928328"/>
            <a:ext cx="2940909" cy="4211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и опыты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1258" y="4587578"/>
            <a:ext cx="2922375" cy="578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мультимедиа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39000" y="5291523"/>
            <a:ext cx="2430162" cy="4263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84757" y="5882934"/>
            <a:ext cx="3175686" cy="6341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праздники, развлечения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4574062" y="1031666"/>
            <a:ext cx="568409" cy="5601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5583183" y="1362803"/>
            <a:ext cx="749643" cy="9249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7570572" y="2946900"/>
            <a:ext cx="584887" cy="7825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8283145" y="3619760"/>
            <a:ext cx="683740" cy="7355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983361" y="4349487"/>
            <a:ext cx="477794" cy="7604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9823614" y="4937682"/>
            <a:ext cx="518984" cy="7801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11059301" y="5395784"/>
            <a:ext cx="609600" cy="8745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>
            <a:off x="7110280" y="1776486"/>
            <a:ext cx="785685" cy="1042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3" y="3046082"/>
            <a:ext cx="2429715" cy="34710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7" y="952686"/>
            <a:ext cx="2518638" cy="35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5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Стрелка вниз 4"/>
          <p:cNvSpPr/>
          <p:nvPr/>
        </p:nvSpPr>
        <p:spPr>
          <a:xfrm>
            <a:off x="2399267" y="105869"/>
            <a:ext cx="9288163" cy="103955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опытно – экспериментальной деятельности с дошкольниками: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8892" y="1216452"/>
            <a:ext cx="5165124" cy="7768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исследовательской задачи в виде того или иного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арианта проблемной ситуации.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4344" y="2135338"/>
            <a:ext cx="5243386" cy="652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Выдвижение предположений, гипотез, выдвинутых детьми.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5114" y="2944519"/>
            <a:ext cx="5362835" cy="832154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Уточнение правил безопасности жизнедеятельности в ходе проведения эксперимента.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2348" y="3903288"/>
            <a:ext cx="5412262" cy="593624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Выполнение эксперимента  под руководством взрослого.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1943" y="4677891"/>
            <a:ext cx="5469917" cy="5646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Наблюдение результатов эксперимента.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75426" y="5405475"/>
            <a:ext cx="5358709" cy="5646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7F64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Фиксирование результатов эксперимента.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4135" y="6095756"/>
            <a:ext cx="5568766" cy="564605"/>
          </a:xfrm>
          <a:prstGeom prst="rect">
            <a:avLst/>
          </a:prstGeom>
          <a:solidFill>
            <a:srgbClr val="F58FE9"/>
          </a:solidFill>
          <a:ln w="76200">
            <a:solidFill>
              <a:srgbClr val="D60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Подведение итогов и вывод.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381103" y="1126908"/>
            <a:ext cx="518984" cy="69197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937156" y="1126908"/>
            <a:ext cx="601362" cy="147947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567352" y="1098905"/>
            <a:ext cx="650787" cy="2281003"/>
          </a:xfrm>
          <a:prstGeom prst="downArrow">
            <a:avLst/>
          </a:prstGeom>
          <a:solidFill>
            <a:schemeClr val="accent3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251089" y="1118400"/>
            <a:ext cx="700216" cy="3201691"/>
          </a:xfrm>
          <a:prstGeom prst="downArrow">
            <a:avLst/>
          </a:prstGeom>
          <a:solidFill>
            <a:schemeClr val="accent6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922467" y="1126908"/>
            <a:ext cx="691978" cy="3934559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622683" y="1154141"/>
            <a:ext cx="712569" cy="4654380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7F64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1355859" y="1126908"/>
            <a:ext cx="663142" cy="5281244"/>
          </a:xfrm>
          <a:prstGeom prst="downArrow">
            <a:avLst/>
          </a:prstGeom>
          <a:solidFill>
            <a:srgbClr val="F58FE9"/>
          </a:solidFill>
          <a:ln w="76200">
            <a:solidFill>
              <a:srgbClr val="D60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42" y="4442682"/>
            <a:ext cx="2013656" cy="208243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572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8" y="117389"/>
            <a:ext cx="8830962" cy="6623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30"/>
            <a:ext cx="3969453" cy="2967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" y="3581613"/>
            <a:ext cx="3566131" cy="31589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31" y="2088093"/>
            <a:ext cx="1505712" cy="1493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40" y="2022883"/>
            <a:ext cx="1542288" cy="1481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37" y="2088093"/>
            <a:ext cx="1883531" cy="14551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98" y="4148193"/>
            <a:ext cx="1446440" cy="1000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23" y="4510091"/>
            <a:ext cx="1109746" cy="11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902" y="64577"/>
            <a:ext cx="11944865" cy="2308324"/>
          </a:xfrm>
          <a:prstGeom prst="rect">
            <a:avLst/>
          </a:prstGeom>
          <a:solidFill>
            <a:srgbClr val="BCD6EE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режимных моментов дня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ДОУ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прогулка.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совместной деятельности с детьми на прогулке позволяет решать максимальное количество задач различных образовательных областей. Прогулку в детском саду можно использовать для укрепления здоровья детей, развития физических качеств и укрепления здоровья детей, развития физических качеств и двигательной активности, а также для закрепления и применения знаний на практике, полученных в ходе совместной деятельности педагога с детьми в группе и др.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Живая природа наделила человека таким качеством как любознательность: стремление узнавать новое, ставить вопросы и искать на них ответы. Поэтому мы можем говорить о том, что ребенок от природы исследователь: он хочет все трогать, пробовать, экспериментировать.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Myhome\Desktop\Восстановленные файлы\IMG_20221011_1106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2646928"/>
            <a:ext cx="3005377" cy="406846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6" name="Рисунок 5" descr="C:\Users\Myhome\Desktop\Восстановленные файлы\IMG_20220728_1058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72" y="3461444"/>
            <a:ext cx="3837438" cy="325394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C:\Users\Myhome\Desktop\Восстановленные файлы\IMG_20220413_1154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85" y="2731633"/>
            <a:ext cx="3130275" cy="406846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2" name="Двойная стрелка влево/вправо 1"/>
          <p:cNvSpPr/>
          <p:nvPr/>
        </p:nvSpPr>
        <p:spPr>
          <a:xfrm>
            <a:off x="4198572" y="2372901"/>
            <a:ext cx="3814119" cy="96342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природа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6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4"/>
            <a:ext cx="12134335" cy="680033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07220" y="140042"/>
            <a:ext cx="4211998" cy="3231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с растениями: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почек,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аспускание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листьев у деревьев.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ли растение дышать?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у растения органы дыхания?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Нужен ли корешкам воздух?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свету и в темноте.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лучше?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сначала, что потом?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Растения пьют воду.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прячутся детки?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любит растение?</a:t>
            </a:r>
          </a:p>
        </p:txBody>
      </p:sp>
      <p:pic>
        <p:nvPicPr>
          <p:cNvPr id="6" name="Рисунок 5" descr="C:\Users\Myhome\Desktop\305_14_37_34_3jDI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5" y="345962"/>
            <a:ext cx="2721476" cy="247958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C:\Users\Myhome\Desktop\305_12_36_36_M0v6-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56" y="189603"/>
            <a:ext cx="2726435" cy="234998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C:\Users\Myhome\Desktop\305_10_52_44_Pt23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9" y="3113849"/>
            <a:ext cx="2543505" cy="343940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C:\Users\Myhome\Desktop\Восстановленные файлы\IMG_20220413_1149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965" y="2782465"/>
            <a:ext cx="2639571" cy="393960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C:\Users\Myhome\Desktop\Восстановленные файлы\IMG_20220413_1154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6" y="3624648"/>
            <a:ext cx="2396020" cy="310411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 descr="C:\Users\Myhome\Desktop\Восстановленные файлы\IMG_20220629_16314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84" y="3624648"/>
            <a:ext cx="2464339" cy="310411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335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68"/>
            <a:ext cx="12134335" cy="680033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13361" y="107347"/>
            <a:ext cx="5700585" cy="38114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 наблюдения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насекомыми: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наступлением тепла насекомых стало больше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самый сильный на земле?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божью коровку и определить ее название.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лучше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асфальтированной дорожке или на вскопанной земле?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полетом мух (длина перелета).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участок большого скопления мух (почему на данном участке большое скопление мух и как с этим бороться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Жизненный цикл мушек.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спрятаться бабочкам?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Myhome\Desktop\Восстановленные файлы\IMG_20220413_1135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8" y="0"/>
            <a:ext cx="2680642" cy="37727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8" name="Рисунок 7" descr="C:\Users\Myhome\Desktop\Восстановленные файлы\IMG_20220413_1142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538" y="-16221"/>
            <a:ext cx="2731754" cy="33285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1" name="Рисунок 10" descr="C:\Users\Myhome\Desktop\Восстановленные файлы\WhatsApp Image 2022-06-30 at 10.34.4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07" y="3559976"/>
            <a:ext cx="2824767" cy="299844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2" name="Рисунок 11" descr="C:\Users\Myhome\Desktop\305_15_31_40_ZLJL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0" y="4157875"/>
            <a:ext cx="2581813" cy="251889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00" y="3872255"/>
            <a:ext cx="4246906" cy="2686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6817">
            <a:off x="10908362" y="3176807"/>
            <a:ext cx="1143975" cy="102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1037">
            <a:off x="7076543" y="2517091"/>
            <a:ext cx="1480184" cy="20352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10" y="5512356"/>
            <a:ext cx="1233528" cy="1105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0570">
            <a:off x="746412" y="3353488"/>
            <a:ext cx="1146805" cy="12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57664"/>
            <a:ext cx="12134335" cy="680033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95999" y="166150"/>
            <a:ext cx="6096000" cy="4561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и наблюдения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птицами: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птицы летают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устроены перья у птицы?</a:t>
            </a:r>
          </a:p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улетит, кто останется?</a:t>
            </a:r>
          </a:p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чего птицы строят гнезда?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внешнего вида птиц, позволяющие им, приспособится к жизни в окружающей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среде.</a:t>
            </a:r>
          </a:p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нужны крылья птицам (опыты с бумажными птицами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за животными: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зайцу другая шубка?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звери зимуют?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звери меняют шубку?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любит кошка?</a:t>
            </a:r>
          </a:p>
        </p:txBody>
      </p:sp>
      <p:pic>
        <p:nvPicPr>
          <p:cNvPr id="7" name="Рисунок 6" descr="C:\Users\Myhome\Desktop\305_10_52_40_pFvC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163488"/>
            <a:ext cx="2662550" cy="359365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8" name="Рисунок 7" descr="C:\Users\Myhome\Desktop\305_12_12_54_tK8p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01" y="4835756"/>
            <a:ext cx="2799831" cy="200584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9" name="Рисунок 8" descr="C:\Users\Myhome\Desktop\305_15_34_05_PH2O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40" y="163488"/>
            <a:ext cx="2240537" cy="328188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0" name="Рисунок 9" descr="C:\Users\Myhome\Desktop\Восстановленные файлы\WhatsApp Image 2021-11-06 at 13.20.22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92" y="4813793"/>
            <a:ext cx="2438276" cy="191937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1" name="Рисунок 10" descr="C:\Users\Myhome\Desktop\Восстановленные файлы\Файл 1121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832" y="3709857"/>
            <a:ext cx="2136130" cy="30233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2" name="Рисунок 11" descr="C:\Users\Myhome\Desktop\Восстановленные файлы\Файл 1123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3" y="4004575"/>
            <a:ext cx="2040890" cy="272859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9846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89" y="14004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4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7" y="115331"/>
            <a:ext cx="9976022" cy="6542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7686" y="339365"/>
            <a:ext cx="7348236" cy="16779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– помощники для проведения опытов в неживой природе: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упы, микроскоп, весы, песочные часы, разнообразные сосуды, лейки, пипетка и многое другое.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79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073" y="820183"/>
            <a:ext cx="2529016" cy="1602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ветер?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дует-лодочка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плывет.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Веер.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Ветер-художник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Вертушки.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Летающие ленточки.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9548" y="746037"/>
            <a:ext cx="2529016" cy="2404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воды.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берется вода?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Замерзание воды.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 в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природе.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воды.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капельки.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разная вода.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исчезла вода?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нужна вода?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1073" y="770236"/>
            <a:ext cx="2636106" cy="23560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снег мягкий?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лучики у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снежинки?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снег греет?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Ледяной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секретик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берется иней?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 и соль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ли снег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растениям?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сосульки.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11726" y="828420"/>
            <a:ext cx="2529016" cy="2404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песок хорошо сыплется?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конус.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Своды и тоннели.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Мокрый песок.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 и глина.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чего состоит песок и глина?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фильтры.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 может двигаться.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Песочные часы.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579" y="162179"/>
            <a:ext cx="2520776" cy="461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ветром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4836" y="98852"/>
            <a:ext cx="2524893" cy="543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водой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5470" y="82376"/>
            <a:ext cx="2702010" cy="5601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со снегом, льдом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11726" y="115327"/>
            <a:ext cx="2364259" cy="560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песком, глиной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47339" y="3614357"/>
            <a:ext cx="2364259" cy="527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почвой, камнями.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941" y="2785933"/>
            <a:ext cx="2617592" cy="364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воздухом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2772" y="3324504"/>
            <a:ext cx="2529019" cy="716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бумагой, стеклом, пластмассой, деревом, резиной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68875" y="3449601"/>
            <a:ext cx="2441984" cy="32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магнитом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1073" y="3284845"/>
            <a:ext cx="2743200" cy="34022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существует.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из воды.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весит воздух?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всегда в движении.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Воздух-невидимка.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Воздух-художник.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Запираем воздух в шарик.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шарик.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толкает предметы.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легче воды.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Веер.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 воздух-вверх. Холодный-вниз.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дышим воздухом.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пузырьки.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55483" y="4211125"/>
            <a:ext cx="2529016" cy="11635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бумаги.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стекла.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пластмассы.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дерева.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резины.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1411" y="3955225"/>
            <a:ext cx="2529016" cy="2397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рукавичка.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фокусники.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Притягиваются–не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притягиваются.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Полярное сияние.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замочи рук.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летит.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театр.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магнитов.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Компас.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магнит.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6697" y="4311504"/>
            <a:ext cx="2529016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почва?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воздух в почве?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почвы.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бывают камни?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Тонут ли камни в воде*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камни.</a:t>
            </a:r>
          </a:p>
          <a:p>
            <a:pPr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камни менять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цвет?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в воде.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0018" y="5535317"/>
            <a:ext cx="2529019" cy="7161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звуком, светом, солнцем,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2734958" y="378939"/>
            <a:ext cx="395417" cy="65902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5876663" y="370700"/>
            <a:ext cx="350114" cy="5931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9061612" y="333629"/>
            <a:ext cx="290386" cy="66726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11824910" y="296302"/>
            <a:ext cx="287791" cy="6178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2907966" y="2920826"/>
            <a:ext cx="229623" cy="624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5883341" y="3693666"/>
            <a:ext cx="310991" cy="6178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5921455" y="5893415"/>
            <a:ext cx="234761" cy="5436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847961" y="3682602"/>
            <a:ext cx="389249" cy="6878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11788340" y="3865108"/>
            <a:ext cx="304803" cy="5529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0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84" y="98329"/>
            <a:ext cx="12340281" cy="6759671"/>
          </a:xfrm>
          <a:prstGeom prst="rect">
            <a:avLst/>
          </a:prstGeom>
          <a:solidFill>
            <a:srgbClr val="BCD6EE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</a:p>
          <a:p>
            <a:pPr algn="just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На сегодняшний день модернизация российского образования требует пересмотра технологии обучения дошкольников, ориентируя педагогов на использование в своей деятельности более эффективных форм и методов, позволяющих строить педагогический процесс на основе развивающего обучения. Одним из таких методов является детское экспериментирование. Основной целью экспериментальной деятельности является развитие познавательно – исследовательской активности детей дошкольного возраста. С самого рождения ребенок является первооткрывателем, исследователем того мира, который его окружает. А особенно ребенок дошкольник. </a:t>
            </a:r>
          </a:p>
          <a:p>
            <a:pPr algn="just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Китайская пословица гласит: «Расскажи – и я забуду, покажи – и я запомню, дай попробовать, и я пойму». Так и ребенок усваивает все прочно и надолго, когда слышит, видит и делает сам. При активном действии ребенка в процессе познания действуют все органы чувств. Учеными доказано, что чем больше органов чувств одновременно участвуют в процессе познания, тем лучше человек ощущает, запоминает, осмысливает, понимает, усваивает, закрепляет изучаемый материал.   </a:t>
            </a:r>
          </a:p>
          <a:p>
            <a:pPr algn="just"/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Следовательно, чем активнее ребенок трогает, нюхает, экспериментирует, исследует, ощупывает, наблюдает, слушает, рассуждает, анализирует, сравнивает…, то есть активно участвует в образовательном процессе, тем быстрее развиваются его познавательные способности, и повышается познавательная активность.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исследовательской деятельности идёт обогащение памяти ребёнка, активизируются его мыслительные процессы, т.к. постоянно возникает необходимость совершать операции анализа и синтеза, сравнения и классификации, обобщения. Необходимость формулировать закономерности и делать выводы стимулирует развитие речи.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Занимательные опыты, эксперименты побуждают детей к самостоятельному поиску причин, способов действий, проявлению творчества. Собственная активность детей, так или иначе, связана с активностью, идущей от взрослого, а знания и умения, усвоенные с помощью взрослого, становятся достоянием самого ребёнка, так как он воспринимает и применяет их, как собственные. А именно наличие этих качеств у ребёнка свидетельствует о его любознательности.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9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64096" y="217964"/>
            <a:ext cx="2578443" cy="10873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ветром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24" y="3812996"/>
            <a:ext cx="3012962" cy="209927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5" y="1325561"/>
            <a:ext cx="2587498" cy="195839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591721" y="6124767"/>
            <a:ext cx="2479847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 - птички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39238" y="2815826"/>
            <a:ext cx="2479847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Самолетики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6226" y="2797610"/>
            <a:ext cx="2479847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вертушки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74521" y="6107774"/>
            <a:ext cx="2479847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по морю гуляет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895" y="3453747"/>
            <a:ext cx="2358209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Летающие ленточки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Myhome\Desktop\305_14_37_29_8k2X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85" y="3947614"/>
            <a:ext cx="2562169" cy="211006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5" name="Рисунок 14" descr="C:\Users\Myhome\Desktop\305_14_37_30_GOhC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20" y="279327"/>
            <a:ext cx="3146425" cy="2355850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6" name="Рисунок 15" descr="C:\Users\Myhome\Desktop\305_14_37_32_Glgp-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21" y="279327"/>
            <a:ext cx="3096354" cy="237903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25" y="3699902"/>
            <a:ext cx="2979123" cy="227539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61" y="374611"/>
            <a:ext cx="1914144" cy="2188464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6202840" y="2770883"/>
            <a:ext cx="2375175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в бутылочке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9207" y="6182863"/>
            <a:ext cx="2479847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Летающие бабочки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961" y="4010510"/>
            <a:ext cx="1711553" cy="27163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" y="4273274"/>
            <a:ext cx="2134512" cy="21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3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160638" y="84441"/>
            <a:ext cx="2578443" cy="10873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бумагой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Myhome\Desktop\Восстановленные файлы\e5b260bd-da37-44c1-9cd4-b909a427cd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5" y="229374"/>
            <a:ext cx="3802315" cy="221547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C:\Users\Myhome\Desktop\305_13_35_15_FSfy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65" y="3220613"/>
            <a:ext cx="2282530" cy="2820161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125796" y="2523307"/>
            <a:ext cx="2543631" cy="5544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режется,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можно  склеить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4051" y="5945576"/>
            <a:ext cx="2479847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умага намокает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1372" y="6226861"/>
            <a:ext cx="2969116" cy="477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 можно рисовать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5986" y="2633145"/>
            <a:ext cx="2479847" cy="593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Распускающиеся бумажные цветы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Myhome\Desktop\Восстановленные файлы\IMG_20220728_1546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63" y="122342"/>
            <a:ext cx="3063408" cy="225806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51" y="3545568"/>
            <a:ext cx="3023919" cy="2211709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22" y="3476162"/>
            <a:ext cx="2881865" cy="208314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19" y="413863"/>
            <a:ext cx="1653080" cy="146979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" y="1316633"/>
            <a:ext cx="2163317" cy="189290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435601" y="2060874"/>
            <a:ext cx="2358891" cy="725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может впитывать воду и окрашиваться в разные цвета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667" y="3427449"/>
            <a:ext cx="2116770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умага мнется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4507" y="5846112"/>
            <a:ext cx="2479847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бумаги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9" y="4050646"/>
            <a:ext cx="1555892" cy="1881977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160638" y="6099514"/>
            <a:ext cx="1922868" cy="417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умага горит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14316" y="195909"/>
            <a:ext cx="2578443" cy="10873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со снегом, льдом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Myhome\Desktop\305_13_14_44_4RsB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64" y="253365"/>
            <a:ext cx="1903095" cy="164782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C:\Users\Myhome\Desktop\305_14_47_28_KHLb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98" y="320258"/>
            <a:ext cx="2064203" cy="1514037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C:\Users\Myhome\Desktop\305_12_42_25_tZ3e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9" y="1508334"/>
            <a:ext cx="2487295" cy="274002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C:\Users\Myhome\Desktop\305_12_42_13_DKac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27" y="267009"/>
            <a:ext cx="3017567" cy="268759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C:\Users\Myhome\Desktop\305_12_42_23_yi9R-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20" y="2733824"/>
            <a:ext cx="2289810" cy="302450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1" name="Рисунок 10" descr="C:\Users\Myhome\Desktop\305_15_55_13_tpb5-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19" y="3822407"/>
            <a:ext cx="2874645" cy="215265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33" y="2655098"/>
            <a:ext cx="2371725" cy="2905125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340497" y="2032827"/>
            <a:ext cx="2064203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рыхлый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3711" y="5975057"/>
            <a:ext cx="2536823" cy="4390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Иней – это снег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28827" y="3147042"/>
            <a:ext cx="3139030" cy="4693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мокрого снега можно лепить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4500" y="5769021"/>
            <a:ext cx="2996389" cy="59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 хрупкий, прозрачный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31881" y="2036711"/>
            <a:ext cx="2282900" cy="5063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в тепле превращается в воду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134" y="4399005"/>
            <a:ext cx="2331163" cy="461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холодный,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мороз снег рассыпается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80" y="5109524"/>
            <a:ext cx="1699448" cy="1699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78" y="169293"/>
            <a:ext cx="1502902" cy="184972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2567" y="4933679"/>
            <a:ext cx="1896202" cy="184787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8" y="4304159"/>
            <a:ext cx="2626075" cy="26260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909" flipH="1">
            <a:off x="202760" y="4867827"/>
            <a:ext cx="1649924" cy="1793936"/>
          </a:xfrm>
          <a:prstGeom prst="rect">
            <a:avLst/>
          </a:prstGeom>
        </p:spPr>
      </p:pic>
      <p:sp>
        <p:nvSpPr>
          <p:cNvPr id="22" name="Выгнутая вправо стрелка 21"/>
          <p:cNvSpPr/>
          <p:nvPr/>
        </p:nvSpPr>
        <p:spPr>
          <a:xfrm>
            <a:off x="4986984" y="1508334"/>
            <a:ext cx="494146" cy="863947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8447499" y="1283304"/>
            <a:ext cx="513520" cy="952443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11582400" y="2111457"/>
            <a:ext cx="534142" cy="1091837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5409019" y="5206304"/>
            <a:ext cx="567684" cy="830982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8404700" y="5109524"/>
            <a:ext cx="545729" cy="865533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2295655" y="3616412"/>
            <a:ext cx="536226" cy="906161"/>
          </a:xfrm>
          <a:prstGeom prst="curved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07092" y="222422"/>
            <a:ext cx="2578443" cy="10873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водой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Myhome\Desktop\305_14_37_37_rrzo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4" y="1227455"/>
            <a:ext cx="2940685" cy="22015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7" name="Рисунок 6" descr="C:\Users\Myhome\Desktop\305_14_37_36_hKZg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11" y="144470"/>
            <a:ext cx="2969895" cy="222377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8" name="Рисунок 7" descr="C:\Users\Myhome\Desktop\305_14_37_35_U9VM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58" y="2817006"/>
            <a:ext cx="2524099" cy="185618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9" name="Рисунок 8" descr="C:\Users\Myhome\Desktop\305_14_37_32_OzIA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40" y="188261"/>
            <a:ext cx="2324170" cy="189454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" name="Рисунок 9" descr="C:\Users\Myhome\Desktop\305_12_46_27_S46U-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114" y="248158"/>
            <a:ext cx="2918469" cy="223094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1" name="Рисунок 10" descr="C:\Users\Myhome\Desktop\Восстановленные файлы\10e7ab32-5a92-485c-872f-32c2c9afdc9d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46" y="3579880"/>
            <a:ext cx="2841323" cy="20655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2" name="Рисунок 11" descr="C:\Users\Myhome\Desktop\305_13_14_43_DlKu-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5" y="4244687"/>
            <a:ext cx="2896184" cy="19272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440837" y="6225195"/>
            <a:ext cx="2336809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Тающий лед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75731" y="2641804"/>
            <a:ext cx="2771341" cy="667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какая вода: вода без цвета, вкуса, запаха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210" y="6286435"/>
            <a:ext cx="2782974" cy="3971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мыльные пузыри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40837" y="2471825"/>
            <a:ext cx="2479847" cy="526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плавают-тонут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65686" y="2261800"/>
            <a:ext cx="2215238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Водяной душ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7573" y="3558598"/>
            <a:ext cx="2577005" cy="571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принимает форму сосуда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:\Users\Myhome\Desktop\305_10_52_44_nbIV-1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77" y="3212109"/>
            <a:ext cx="2193769" cy="285584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33" y="4899259"/>
            <a:ext cx="2849772" cy="121348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6429484" y="6253614"/>
            <a:ext cx="2230632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Поднимающаяся вода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41939" y="5895275"/>
            <a:ext cx="2600788" cy="514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растворитель веществ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8" y="2072755"/>
            <a:ext cx="1631038" cy="21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57725" y="157571"/>
            <a:ext cx="5552254" cy="118154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песком, почвой, глиной, камн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Myhome\Desktop\305_13_14_41_obDv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17" y="3660192"/>
            <a:ext cx="3195716" cy="237269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C:\Users\Myhome\Desktop\305_12_46_28_Ttin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37" y="3660192"/>
            <a:ext cx="2389103" cy="24172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C:\Users\Myhome\Desktop\Восстановленные файлы\305_17_20_51_sjNP-1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10" y="3628461"/>
            <a:ext cx="2766953" cy="23991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C:\Users\Myhome\Desktop\305_15_51_26_d1BS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9" y="3628461"/>
            <a:ext cx="2191474" cy="262603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 descr="C:\Users\Myhome\Desktop\305_13_37_28_a8fz-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2404"/>
            <a:ext cx="2288991" cy="297169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 descr="C:\Users\Myhome\Desktop\305_09_57_13_vk6y-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676" y="329323"/>
            <a:ext cx="2252842" cy="298766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 descr="C:\Users\Myhome\Desktop\305_09_57_13_ye0E-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5" y="1259386"/>
            <a:ext cx="3081020" cy="216015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142742" y="1663006"/>
            <a:ext cx="1446891" cy="10695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страна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59103" y="6180904"/>
            <a:ext cx="2503651" cy="477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каменного угля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725" y="6306528"/>
            <a:ext cx="1843118" cy="297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камня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4382" y="6311985"/>
            <a:ext cx="2301258" cy="3610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камня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89052" y="6206624"/>
            <a:ext cx="2514333" cy="426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минералов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10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86594" y="179224"/>
            <a:ext cx="2578443" cy="10873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воздухом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Myhome\Desktop\305_10_04_08_sLrZ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31" y="312795"/>
            <a:ext cx="2726724" cy="206162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 descr="C:\Users\Myhome\Desktop\305_11_34_06_VtJr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52" y="124924"/>
            <a:ext cx="2502826" cy="2437361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026071" y="2833483"/>
            <a:ext cx="2412729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внутри человека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6085641"/>
            <a:ext cx="2215238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имеет вес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23946" y="2652213"/>
            <a:ext cx="2215238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шарик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44" y="3547628"/>
            <a:ext cx="2371725" cy="242887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95" y="281382"/>
            <a:ext cx="2352675" cy="248602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53340" y="4075825"/>
            <a:ext cx="2215238" cy="8432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при нагревании расширяется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32694" y="6274916"/>
            <a:ext cx="2215238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пузырьки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1761" y="2962103"/>
            <a:ext cx="2215238" cy="362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поймать воздух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65" y="3130360"/>
            <a:ext cx="1828800" cy="302895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07" y="3536316"/>
            <a:ext cx="2751823" cy="236476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1" y="1289115"/>
            <a:ext cx="1810918" cy="2475314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61" y="3847309"/>
            <a:ext cx="2260710" cy="28258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3202" y="3130360"/>
            <a:ext cx="2308396" cy="30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10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08" y="296562"/>
            <a:ext cx="9860692" cy="6557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4" y="3955192"/>
            <a:ext cx="3293106" cy="2785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4" y="156519"/>
            <a:ext cx="2949146" cy="294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8" y="255372"/>
            <a:ext cx="9819503" cy="640080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6251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2984" y="197708"/>
            <a:ext cx="9951308" cy="1070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- экспериментальная деятельность,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игровой, является ведущей деятельностью дошкольника – это эффективное и доступное средство интеллектуального, познавательного развития.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217688" y="1143579"/>
            <a:ext cx="7257535" cy="733168"/>
          </a:xfrm>
          <a:prstGeom prst="downArrow">
            <a:avLst>
              <a:gd name="adj1" fmla="val 50000"/>
              <a:gd name="adj2" fmla="val 52247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экспериментальная деятельность дошкольникам?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56" y="1876747"/>
            <a:ext cx="2783242" cy="215535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88" y="1724860"/>
            <a:ext cx="2468461" cy="188826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9" name="Волна 8"/>
          <p:cNvSpPr/>
          <p:nvPr/>
        </p:nvSpPr>
        <p:spPr>
          <a:xfrm>
            <a:off x="4893275" y="3492168"/>
            <a:ext cx="6944497" cy="1625620"/>
          </a:xfrm>
          <a:prstGeom prst="wave">
            <a:avLst>
              <a:gd name="adj1" fmla="val 12500"/>
              <a:gd name="adj2" fmla="val -45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реальные представления о различных сторонах изучаемого объекта, о его взаимоотношениях с другими объектами и со средой обитания.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2042984" y="4945469"/>
            <a:ext cx="8501448" cy="1750026"/>
          </a:xfrm>
          <a:prstGeom prst="wave">
            <a:avLst>
              <a:gd name="adj1" fmla="val 12500"/>
              <a:gd name="adj2" fmla="val -45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происходит обогащение памяти, активизируются мыслительные процессы, т.к. постоянно возникает необходимость совершать операции анализа и синтеза, сравнения и классификации, обобщения.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539376" y="1876747"/>
            <a:ext cx="642548" cy="145330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602850" y="1891776"/>
            <a:ext cx="550707" cy="145330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07" y="1930585"/>
            <a:ext cx="1692771" cy="20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8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65903"/>
            <a:ext cx="12038878" cy="666252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2321" y="128840"/>
            <a:ext cx="7376719" cy="187051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«Чем больше ребёнок видел, слышал и переживал, тем больше он знает, и усвоил, тем большим количеством элементов действительности он располагает в своём опыте, тем значительнее и продуктивнее при других равных условиях будет его творческая, исследовательская деятельность»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(Лев Семёнович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Выгодский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5481" y="2201134"/>
            <a:ext cx="10805199" cy="9814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endParaRPr lang="ru-RU" sz="1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знания педагогов о развитии познавательного интереса и познавательной активности детей дошкольного возраста средствами экспериментальной деятельности.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477" y="3354818"/>
            <a:ext cx="8895126" cy="15595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знания педагогов о значении экспериментирования в познавательном развитии детей дошкольного возраста. 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представления о правильной организации экспериментирования с ребенком -дошкольником.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1268">
            <a:off x="8053893" y="425220"/>
            <a:ext cx="1563015" cy="2231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208" flipH="1">
            <a:off x="10440709" y="399203"/>
            <a:ext cx="1451544" cy="22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0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618" y="82378"/>
            <a:ext cx="12019004" cy="691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– эффективный метод познания закономерностей и явлений окружающего мира.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617" y="937389"/>
            <a:ext cx="12019004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Согласно ФГРС ДО, образовательная программа ДОУ должна обеспечивать развитие личности детей дошкольного возраста в различных видах деятельности и трактует познавательное развитие как образовательную область, сущность которой раскрывает следующим образом: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любознательности и познавательной мотивации;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познавательных действий, становление сознания;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воображения и творческой активности;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первичных представлений о себе, других людях, объектах окружающего мира, их свойствах и отношениях.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требованиях к выпускнику детского сада выделены следующие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интегративные качества: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новым, неизвестным в окружающем мире (мире предметов и вещей, мире отношений и своем внутреннем мире),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взрослому, любит экспериментировать,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действовать (в повседневной жизни, в различных видах детской деятельности). В случаях затруднений обращается за помощью к взрослому.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живое, заинтересованное участие в образовательном процессе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моменту поступления в первый класс ребенок должен уметь решать такие сложные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проблему и ставить вопросы;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доказывать;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предположения и строить планы по их проверке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9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150076" y="172993"/>
            <a:ext cx="9827740" cy="82378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опытно – экспериментальной деятельности для дошкольников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64" y="1070676"/>
            <a:ext cx="8410832" cy="5552545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07390" y="4779390"/>
            <a:ext cx="3638746" cy="18438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отличия живых организмов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неживых тел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76" y="687470"/>
            <a:ext cx="2048748" cy="20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377" y="197676"/>
            <a:ext cx="11976288" cy="6401753"/>
          </a:xfrm>
          <a:prstGeom prst="rect">
            <a:avLst/>
          </a:prstGeom>
          <a:solidFill>
            <a:srgbClr val="BCD6EE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Эксперименты и наблюдения в природе можно классифицировать по разным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принципам: 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объектов,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используемых в эксперименте (с растениями, животными, с объектами живой и неживой природы),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месту проведения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опытов (в группе, на участке и т.д.),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количеству детей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(индивидуальные, групповые, коллективные – вся группа),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причине проведения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(случайные, запланированные, поставленные на ответ ребенка),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включения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педагогический процесс (эпизодические, систематические),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продолжительности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5 до 15 минут, длительные – свыше 15 мин),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количеству наблюдений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одним и тем же объектом: однократные, многократные или цикличные,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месту в цикле: первичные, повторные, заключительные и итоговые, 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характеру мыслительных операций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констатирующие, т.е. позволяющие увидеть какое-то одно состояние объекта или одно явление, сравнительные, обобщающие, по характеру познавательной деятельности детей – иллюстративные (когда детям все известно, и эксперимент подтверждает знакомые факты, поисковые (дети не знают конечный результат) и решение экспериментальных задач,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способу применения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демонстрационные и фронтальные.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В условиях нашего ДОУ используются только элементарные опыты и эксперименты.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элементарность заключается: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- первых, в характере решаемых задач: они неизвестны только детям;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– вторых, в процессе этих опытов не происходит научных открытий, а формируются элементарные понятия и умозаключения;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- третьих, они практически безопасны;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- четвертых, в такой работе используется обычное бытовое, игровое и нестандартное оборудование. </a:t>
            </a: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4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4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281" y="0"/>
            <a:ext cx="11895438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способу применения эксперименты делятся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демонстрационные и фронтальные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однократные или циклические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(цикл наблюдений за водой, за ростом растений, помещённых в разные условия и т.д.)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Демонстрационными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наблюдения и эксперименты, при которых имеется только один объект, если объект не может быть дан в руки детей (солнце, облака, дерево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Демонстрационные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пыты и эксперименты проводит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воспитатель, а дети следят за его выполнением. Эти эксперименты проводятся тогда, когда исследуемый объект существует в единственном экземпляре, когда он не может быть дан в руки детей или он представляет для детей определённую опасность (например, при использовании горящей свечи).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 стороны демонстрационного метода: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Практически исключены ошибки при проведении опытов.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демонстрации всего одного объекта воспитателю легче распределить внимание между объектом и детьми, установить с ними контакт, следить за качеством усвоения знаний.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 время демонстрационных наблюдений проще следить за соблюдением дисциплины.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Уменьшен риск нарушений правил безопасности и возникновения непредвиденных ситуаций.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Проще решаются вопросы гигиены.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Myhome\Desktop\305_12_46_31_hD2h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67" y="4374052"/>
            <a:ext cx="2965578" cy="22324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8" name="Рисунок 7" descr="C:\Users\Myhome\Desktop\305_12_46_28_vgT2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0" y="4369340"/>
            <a:ext cx="3237470" cy="22659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9" name="Рисунок 8" descr="C:\Users\Myhome\Desktop\305_14_37_38_Dpb0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27" y="4369341"/>
            <a:ext cx="3030958" cy="220906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5700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4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60605" y="147055"/>
            <a:ext cx="10017211" cy="364869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Фронтальный метод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это, когда эксперимент проводят сами дети. Эксперименты этого типа компенсируют недостатки демонстрационных экспериментов.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стороны фронтальных экспериментов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выражаются в том, что дети могут: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хорошо видеть мелкие детали;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рассмотреть объект со всех сторон;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использовать для обследования все анализаторы;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реализовать заложенную в них потребность к деятельности;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работать в индивидуальном ритме, уделять каждой процедуре столько времени, сколько требуется при своем уровне подготовленности 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навыков.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воздействие фронтальных игр-экспериментов намного выше, чем демонстрационных;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обучения индивидуализирован.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Myhome\Desktop\305_13_14_40_haaN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6" y="880461"/>
            <a:ext cx="1449705" cy="29152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7" name="Рисунок 6" descr="C:\Users\Myhome\Desktop\305_15_31_37_jEki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05" y="3957733"/>
            <a:ext cx="2932671" cy="25007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8" name="Рисунок 7" descr="C:\Users\Myhome\Desktop\305_14_37_37_kCBC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73" y="3957733"/>
            <a:ext cx="3283019" cy="25007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9" name="Рисунок 8" descr="C:\Users\Myhome\Desktop\305_10_04_07_Oz2p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12" y="4011279"/>
            <a:ext cx="3110024" cy="23936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72684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2213</Words>
  <Application>Microsoft Office PowerPoint</Application>
  <PresentationFormat>Широкоэкранный</PresentationFormat>
  <Paragraphs>267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Myhome</dc:creator>
  <cp:lastModifiedBy>Myhome</cp:lastModifiedBy>
  <cp:revision>75</cp:revision>
  <dcterms:created xsi:type="dcterms:W3CDTF">2022-11-07T17:57:19Z</dcterms:created>
  <dcterms:modified xsi:type="dcterms:W3CDTF">2022-11-13T06:23:20Z</dcterms:modified>
</cp:coreProperties>
</file>