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57" r:id="rId4"/>
    <p:sldId id="275" r:id="rId5"/>
    <p:sldId id="293" r:id="rId6"/>
    <p:sldId id="294" r:id="rId7"/>
    <p:sldId id="258" r:id="rId8"/>
    <p:sldId id="295" r:id="rId9"/>
    <p:sldId id="284" r:id="rId10"/>
    <p:sldId id="266" r:id="rId11"/>
    <p:sldId id="285" r:id="rId12"/>
    <p:sldId id="296" r:id="rId13"/>
    <p:sldId id="286" r:id="rId14"/>
    <p:sldId id="287" r:id="rId15"/>
    <p:sldId id="288" r:id="rId16"/>
    <p:sldId id="289" r:id="rId17"/>
    <p:sldId id="290" r:id="rId18"/>
    <p:sldId id="291" r:id="rId19"/>
    <p:sldId id="297" r:id="rId20"/>
    <p:sldId id="298" r:id="rId21"/>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29FF"/>
    <a:srgbClr val="08B010"/>
    <a:srgbClr val="91E27E"/>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60"/>
  </p:normalViewPr>
  <p:slideViewPr>
    <p:cSldViewPr snapToGrid="0">
      <p:cViewPr>
        <p:scale>
          <a:sx n="70" d="100"/>
          <a:sy n="70" d="100"/>
        </p:scale>
        <p:origin x="-1884" y="72"/>
      </p:cViewPr>
      <p:guideLst>
        <p:guide orient="horz" pos="3120"/>
        <p:guide pos="216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0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216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11523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04928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7569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5094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72381" y="3618442"/>
            <a:ext cx="2901255"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71863" y="3618442"/>
            <a:ext cx="2915543" cy="532218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81302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00891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42894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7526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F768655-BBA5-4090-A722-056D86B2BA0F}" type="datetimeFigureOut">
              <a:rPr lang="ru-RU" smtClean="0"/>
              <a:pPr/>
              <a:t>19.10.2022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24819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F768655-BBA5-4090-A722-056D86B2BA0F}" type="datetimeFigureOut">
              <a:rPr lang="ru-RU" smtClean="0"/>
              <a:pPr/>
              <a:t>19.10.2022</a:t>
            </a:fld>
            <a:endParaRPr lang="ru-R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1C4BFA-320E-4DB4-B3AE-4F080DACE90A}" type="slidenum">
              <a:rPr lang="ru-RU" smtClean="0"/>
              <a:pPr/>
              <a:t>‹#›</a:t>
            </a:fld>
            <a:endParaRPr lang="ru-RU"/>
          </a:p>
        </p:txBody>
      </p:sp>
    </p:spTree>
    <p:extLst>
      <p:ext uri="{BB962C8B-B14F-4D97-AF65-F5344CB8AC3E}">
        <p14:creationId xmlns:p14="http://schemas.microsoft.com/office/powerpoint/2010/main" xmlns="" val="3153287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3168650" y="0"/>
            <a:ext cx="19050" cy="128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0" y="1307978"/>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187700" y="1282700"/>
            <a:ext cx="0" cy="96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0" y="2247900"/>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0" y="309133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0" y="7721914"/>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190500" y="1538387"/>
            <a:ext cx="3429000" cy="523220"/>
          </a:xfrm>
          <a:prstGeom prst="rect">
            <a:avLst/>
          </a:prstGeom>
        </p:spPr>
        <p:txBody>
          <a:bodyPr>
            <a:spAutoFit/>
          </a:bodyPr>
          <a:lstStyle/>
          <a:p>
            <a:r>
              <a:rPr lang="ru-RU" sz="1400" dirty="0" smtClean="0"/>
              <a:t>Газета основана: сентябрь</a:t>
            </a:r>
          </a:p>
          <a:p>
            <a:r>
              <a:rPr lang="ru-RU" sz="1400" dirty="0" smtClean="0"/>
              <a:t>2007 года</a:t>
            </a:r>
            <a:endParaRPr lang="ru-RU" sz="1400" dirty="0"/>
          </a:p>
        </p:txBody>
      </p:sp>
      <p:sp>
        <p:nvSpPr>
          <p:cNvPr id="19" name="Прямоугольник 18"/>
          <p:cNvSpPr/>
          <p:nvPr/>
        </p:nvSpPr>
        <p:spPr>
          <a:xfrm>
            <a:off x="3740149" y="1538387"/>
            <a:ext cx="3429000" cy="523220"/>
          </a:xfrm>
          <a:prstGeom prst="rect">
            <a:avLst/>
          </a:prstGeom>
        </p:spPr>
        <p:txBody>
          <a:bodyPr>
            <a:spAutoFit/>
          </a:bodyPr>
          <a:lstStyle/>
          <a:p>
            <a:r>
              <a:rPr lang="ru-RU" sz="1400" dirty="0" smtClean="0"/>
              <a:t>№ 1</a:t>
            </a:r>
          </a:p>
          <a:p>
            <a:r>
              <a:rPr lang="ru-RU" sz="1400" dirty="0" smtClean="0"/>
              <a:t>2022 – 2023 уч. год</a:t>
            </a:r>
            <a:endParaRPr lang="ru-RU" sz="1400" dirty="0"/>
          </a:p>
        </p:txBody>
      </p:sp>
      <p:sp>
        <p:nvSpPr>
          <p:cNvPr id="20" name="Прямоугольник 19"/>
          <p:cNvSpPr/>
          <p:nvPr/>
        </p:nvSpPr>
        <p:spPr>
          <a:xfrm>
            <a:off x="276225" y="2314575"/>
            <a:ext cx="6356350" cy="738664"/>
          </a:xfrm>
          <a:prstGeom prst="rect">
            <a:avLst/>
          </a:prstGeom>
        </p:spPr>
        <p:txBody>
          <a:bodyPr wrap="square">
            <a:spAutoFit/>
          </a:bodyPr>
          <a:lstStyle/>
          <a:p>
            <a:r>
              <a:rPr lang="ru-RU" sz="1400" dirty="0" smtClean="0"/>
              <a:t>Издание:</a:t>
            </a:r>
          </a:p>
          <a:p>
            <a:r>
              <a:rPr lang="ru-RU" sz="1400" dirty="0" smtClean="0"/>
              <a:t>Муниципальное казенное дошкольное образовательное учреждение детский</a:t>
            </a:r>
          </a:p>
          <a:p>
            <a:r>
              <a:rPr lang="ru-RU" sz="1400" dirty="0" smtClean="0"/>
              <a:t>сад № 3, </a:t>
            </a:r>
            <a:r>
              <a:rPr lang="ru-RU" sz="1400" dirty="0" err="1" smtClean="0"/>
              <a:t>Узловский</a:t>
            </a:r>
            <a:r>
              <a:rPr lang="ru-RU" sz="1400" dirty="0" smtClean="0"/>
              <a:t> р-н, п. Дубовка, ул. Пионерская, д. 24А, т-н: 7-14-57</a:t>
            </a:r>
            <a:endParaRPr lang="ru-RU" sz="1400" dirty="0"/>
          </a:p>
        </p:txBody>
      </p:sp>
      <p:sp>
        <p:nvSpPr>
          <p:cNvPr id="21" name="TextBox 20"/>
          <p:cNvSpPr txBox="1"/>
          <p:nvPr/>
        </p:nvSpPr>
        <p:spPr>
          <a:xfrm>
            <a:off x="3429000" y="296992"/>
            <a:ext cx="3178175" cy="719763"/>
          </a:xfrm>
          <a:prstGeom prst="rect">
            <a:avLst/>
          </a:prstGeom>
          <a:noFill/>
        </p:spPr>
        <p:txBody>
          <a:bodyPr wrap="none" rtlCol="0">
            <a:prstTxWarp prst="textPlain">
              <a:avLst/>
            </a:prstTxWarp>
            <a:spAutoFit/>
          </a:bodyPr>
          <a:lstStyle/>
          <a:p>
            <a:r>
              <a:rPr lang="ru-RU" sz="2800" b="1" dirty="0" smtClean="0">
                <a:solidFill>
                  <a:srgbClr val="08B010"/>
                </a:solidFill>
                <a:effectLst/>
                <a:latin typeface="Haettenschweiler" panose="020B0706040902060204" pitchFamily="34" charset="0"/>
              </a:rPr>
              <a:t>Диалог с семьей</a:t>
            </a:r>
            <a:endParaRPr lang="ru-RU" sz="2800" b="1" dirty="0">
              <a:solidFill>
                <a:srgbClr val="08B010"/>
              </a:solidFill>
              <a:effectLst/>
              <a:latin typeface="Haettenschweiler" panose="020B0706040902060204" pitchFamily="34" charset="0"/>
            </a:endParaRPr>
          </a:p>
        </p:txBody>
      </p:sp>
      <p:cxnSp>
        <p:nvCxnSpPr>
          <p:cNvPr id="22" name="Прямая соединительная линия 21"/>
          <p:cNvCxnSpPr/>
          <p:nvPr/>
        </p:nvCxnSpPr>
        <p:spPr>
          <a:xfrm flipV="1">
            <a:off x="0" y="4333259"/>
            <a:ext cx="68580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502480" y="3213993"/>
            <a:ext cx="1370440" cy="338554"/>
          </a:xfrm>
          <a:prstGeom prst="rect">
            <a:avLst/>
          </a:prstGeom>
        </p:spPr>
        <p:txBody>
          <a:bodyPr wrap="none">
            <a:spAutoFit/>
          </a:bodyPr>
          <a:lstStyle/>
          <a:p>
            <a:r>
              <a:rPr lang="ru-RU" sz="1600" dirty="0" smtClean="0"/>
              <a:t>Тема номера:</a:t>
            </a:r>
            <a:endParaRPr lang="ru-RU" sz="1600" dirty="0"/>
          </a:p>
        </p:txBody>
      </p:sp>
      <p:sp>
        <p:nvSpPr>
          <p:cNvPr id="24" name="TextBox 23"/>
          <p:cNvSpPr txBox="1"/>
          <p:nvPr/>
        </p:nvSpPr>
        <p:spPr>
          <a:xfrm>
            <a:off x="1126238" y="3658354"/>
            <a:ext cx="4122924" cy="523220"/>
          </a:xfrm>
          <a:prstGeom prst="rect">
            <a:avLst/>
          </a:prstGeom>
          <a:noFill/>
        </p:spPr>
        <p:txBody>
          <a:bodyPr wrap="none" rtlCol="0">
            <a:prstTxWarp prst="textStop">
              <a:avLst/>
            </a:prstTxWarp>
            <a:spAutoFit/>
          </a:bodyPr>
          <a:lstStyle/>
          <a:p>
            <a:r>
              <a:rPr lang="en-US" sz="2800" dirty="0" smtClean="0">
                <a:solidFill>
                  <a:srgbClr val="6629FF"/>
                </a:solidFill>
                <a:effectLst/>
                <a:latin typeface="Microsoft New Tai Lue" panose="020B0502040204020203" pitchFamily="34" charset="0"/>
                <a:cs typeface="Microsoft New Tai Lue" panose="020B0502040204020203" pitchFamily="34" charset="0"/>
              </a:rPr>
              <a:t>‘</a:t>
            </a:r>
            <a:r>
              <a:rPr lang="en-US" sz="2800" dirty="0" smtClean="0">
                <a:solidFill>
                  <a:srgbClr val="6629FF"/>
                </a:solidFill>
                <a:effectLst/>
                <a:latin typeface="Haettenschweiler" panose="020B0706040902060204" pitchFamily="34" charset="0"/>
                <a:cs typeface="Microsoft New Tai Lue" panose="020B0502040204020203" pitchFamily="34" charset="0"/>
              </a:rPr>
              <a:t>’</a:t>
            </a:r>
            <a:r>
              <a:rPr lang="ru-RU" sz="2800" dirty="0" smtClean="0"/>
              <a:t> «Здоровый образ жизни в семье — залог здоровья ребенка»</a:t>
            </a:r>
          </a:p>
          <a:p>
            <a:r>
              <a:rPr lang="en-US" sz="2800" dirty="0" smtClean="0">
                <a:solidFill>
                  <a:srgbClr val="6629FF"/>
                </a:solidFill>
                <a:effectLst/>
                <a:latin typeface="Haettenschweiler" panose="020B0706040902060204" pitchFamily="34" charset="0"/>
                <a:cs typeface="Microsoft New Tai Lue" panose="020B0502040204020203" pitchFamily="34" charset="0"/>
              </a:rPr>
              <a:t>’’</a:t>
            </a:r>
            <a:endParaRPr lang="ru-RU" sz="2800" dirty="0">
              <a:solidFill>
                <a:srgbClr val="6629FF"/>
              </a:solidFill>
              <a:effectLst/>
              <a:latin typeface="Haettenschweiler" panose="020B0706040902060204" pitchFamily="34" charset="0"/>
              <a:cs typeface="Microsoft New Tai Lue" panose="020B0502040204020203" pitchFamily="34" charset="0"/>
            </a:endParaRPr>
          </a:p>
        </p:txBody>
      </p:sp>
      <p:sp>
        <p:nvSpPr>
          <p:cNvPr id="25" name="Прямоугольник 24"/>
          <p:cNvSpPr/>
          <p:nvPr/>
        </p:nvSpPr>
        <p:spPr>
          <a:xfrm>
            <a:off x="179629" y="4772665"/>
            <a:ext cx="2491388" cy="400110"/>
          </a:xfrm>
          <a:prstGeom prst="rect">
            <a:avLst/>
          </a:prstGeom>
        </p:spPr>
        <p:txBody>
          <a:bodyPr wrap="none">
            <a:spAutoFit/>
          </a:bodyPr>
          <a:lstStyle/>
          <a:p>
            <a:r>
              <a:rPr lang="ru-RU" dirty="0">
                <a:solidFill>
                  <a:srgbClr val="08B010"/>
                </a:solidFill>
                <a:latin typeface="Bahnschrift SemiCondensed" panose="020B0502040204020203" pitchFamily="34" charset="0"/>
              </a:rPr>
              <a:t>▸</a:t>
            </a:r>
            <a:r>
              <a:rPr lang="ru-RU" sz="2000" i="1" dirty="0" smtClean="0">
                <a:solidFill>
                  <a:srgbClr val="08B010"/>
                </a:solidFill>
                <a:latin typeface="Bahnschrift SemiCondensed" panose="020B0502040204020203" pitchFamily="34" charset="0"/>
              </a:rPr>
              <a:t>Содержание номера:</a:t>
            </a:r>
            <a:endParaRPr lang="ru-RU" sz="2000" i="1" dirty="0">
              <a:solidFill>
                <a:srgbClr val="08B010"/>
              </a:solidFill>
              <a:latin typeface="Bahnschrift SemiCondensed" panose="020B0502040204020203" pitchFamily="34" charset="0"/>
            </a:endParaRPr>
          </a:p>
        </p:txBody>
      </p:sp>
      <p:sp>
        <p:nvSpPr>
          <p:cNvPr id="26" name="TextBox 25"/>
          <p:cNvSpPr txBox="1"/>
          <p:nvPr/>
        </p:nvSpPr>
        <p:spPr>
          <a:xfrm>
            <a:off x="163223" y="5305794"/>
            <a:ext cx="3381118" cy="307777"/>
          </a:xfrm>
          <a:prstGeom prst="rect">
            <a:avLst/>
          </a:prstGeom>
          <a:noFill/>
        </p:spPr>
        <p:txBody>
          <a:bodyPr wrap="none" rtlCol="0">
            <a:spAutoFit/>
          </a:bodyPr>
          <a:lstStyle/>
          <a:p>
            <a:r>
              <a:rPr lang="ru-RU" sz="1400" dirty="0" smtClean="0"/>
              <a:t>▸1. В здоровой семье –здоровый ребенок</a:t>
            </a:r>
            <a:endParaRPr lang="ru-RU" sz="1400" dirty="0"/>
          </a:p>
        </p:txBody>
      </p:sp>
      <p:sp>
        <p:nvSpPr>
          <p:cNvPr id="29" name="TextBox 28"/>
          <p:cNvSpPr txBox="1"/>
          <p:nvPr/>
        </p:nvSpPr>
        <p:spPr>
          <a:xfrm>
            <a:off x="163223" y="5542724"/>
            <a:ext cx="3442353" cy="307777"/>
          </a:xfrm>
          <a:prstGeom prst="rect">
            <a:avLst/>
          </a:prstGeom>
          <a:noFill/>
        </p:spPr>
        <p:txBody>
          <a:bodyPr wrap="none" rtlCol="0">
            <a:spAutoFit/>
          </a:bodyPr>
          <a:lstStyle/>
          <a:p>
            <a:r>
              <a:rPr lang="ru-RU" sz="1400" dirty="0" smtClean="0"/>
              <a:t>▸2.Пословицы о здоровом образе жизни.</a:t>
            </a:r>
            <a:endParaRPr lang="ru-RU" sz="1400" dirty="0"/>
          </a:p>
        </p:txBody>
      </p:sp>
      <p:sp>
        <p:nvSpPr>
          <p:cNvPr id="30" name="TextBox 29"/>
          <p:cNvSpPr txBox="1"/>
          <p:nvPr/>
        </p:nvSpPr>
        <p:spPr>
          <a:xfrm>
            <a:off x="163223" y="5819636"/>
            <a:ext cx="3033138" cy="307777"/>
          </a:xfrm>
          <a:prstGeom prst="rect">
            <a:avLst/>
          </a:prstGeom>
          <a:noFill/>
        </p:spPr>
        <p:txBody>
          <a:bodyPr wrap="none" rtlCol="0">
            <a:spAutoFit/>
          </a:bodyPr>
          <a:lstStyle/>
          <a:p>
            <a:r>
              <a:rPr lang="ru-RU" sz="1400" dirty="0" smtClean="0"/>
              <a:t>▸3. 12 правил активного долголетия.</a:t>
            </a:r>
            <a:endParaRPr lang="ru-RU" sz="1400" dirty="0"/>
          </a:p>
        </p:txBody>
      </p:sp>
      <p:sp>
        <p:nvSpPr>
          <p:cNvPr id="31" name="TextBox 30"/>
          <p:cNvSpPr txBox="1"/>
          <p:nvPr/>
        </p:nvSpPr>
        <p:spPr>
          <a:xfrm>
            <a:off x="168633" y="6073851"/>
            <a:ext cx="1821076" cy="307777"/>
          </a:xfrm>
          <a:prstGeom prst="rect">
            <a:avLst/>
          </a:prstGeom>
          <a:noFill/>
        </p:spPr>
        <p:txBody>
          <a:bodyPr wrap="none" rtlCol="0">
            <a:spAutoFit/>
          </a:bodyPr>
          <a:lstStyle/>
          <a:p>
            <a:r>
              <a:rPr lang="ru-RU" sz="1400" dirty="0" smtClean="0"/>
              <a:t>▸4. Умная страничка</a:t>
            </a:r>
            <a:endParaRPr lang="ru-RU" sz="1400" dirty="0"/>
          </a:p>
        </p:txBody>
      </p:sp>
      <p:sp>
        <p:nvSpPr>
          <p:cNvPr id="33" name="TextBox 32"/>
          <p:cNvSpPr txBox="1"/>
          <p:nvPr/>
        </p:nvSpPr>
        <p:spPr>
          <a:xfrm>
            <a:off x="176670" y="6349771"/>
            <a:ext cx="1509388" cy="307777"/>
          </a:xfrm>
          <a:prstGeom prst="rect">
            <a:avLst/>
          </a:prstGeom>
          <a:noFill/>
        </p:spPr>
        <p:txBody>
          <a:bodyPr wrap="none" rtlCol="0">
            <a:spAutoFit/>
          </a:bodyPr>
          <a:lstStyle/>
          <a:p>
            <a:r>
              <a:rPr lang="ru-RU" sz="1400" dirty="0" smtClean="0"/>
              <a:t>▸5. Говорят дети</a:t>
            </a:r>
            <a:endParaRPr lang="ru-RU" sz="1400" dirty="0"/>
          </a:p>
        </p:txBody>
      </p:sp>
      <p:sp>
        <p:nvSpPr>
          <p:cNvPr id="35" name="TextBox 34"/>
          <p:cNvSpPr txBox="1"/>
          <p:nvPr/>
        </p:nvSpPr>
        <p:spPr>
          <a:xfrm>
            <a:off x="176670" y="6620233"/>
            <a:ext cx="2254015" cy="307777"/>
          </a:xfrm>
          <a:prstGeom prst="rect">
            <a:avLst/>
          </a:prstGeom>
          <a:noFill/>
        </p:spPr>
        <p:txBody>
          <a:bodyPr wrap="none" rtlCol="0">
            <a:spAutoFit/>
          </a:bodyPr>
          <a:lstStyle/>
          <a:p>
            <a:r>
              <a:rPr lang="ru-RU" sz="1400" dirty="0" smtClean="0"/>
              <a:t>▸6. Из жизни нашего ДОУ</a:t>
            </a:r>
            <a:endParaRPr lang="ru-RU" sz="1400" dirty="0"/>
          </a:p>
        </p:txBody>
      </p:sp>
      <p:pic>
        <p:nvPicPr>
          <p:cNvPr id="36" name="Рисунок 35"/>
          <p:cNvPicPr>
            <a:picLocks noChangeAspect="1"/>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1" y="1"/>
            <a:ext cx="3187701" cy="1313746"/>
          </a:xfrm>
          <a:prstGeom prst="rect">
            <a:avLst/>
          </a:prstGeom>
        </p:spPr>
      </p:pic>
      <p:sp>
        <p:nvSpPr>
          <p:cNvPr id="38" name="Прямоугольник 37"/>
          <p:cNvSpPr/>
          <p:nvPr/>
        </p:nvSpPr>
        <p:spPr>
          <a:xfrm>
            <a:off x="4256633" y="7921501"/>
            <a:ext cx="6830467" cy="1815882"/>
          </a:xfrm>
          <a:prstGeom prst="rect">
            <a:avLst/>
          </a:prstGeom>
        </p:spPr>
        <p:txBody>
          <a:bodyPr wrap="square">
            <a:spAutoFit/>
          </a:bodyPr>
          <a:lstStyle/>
          <a:p>
            <a:r>
              <a:rPr lang="ru-RU" sz="1400" dirty="0" smtClean="0"/>
              <a:t>Редакционная коллегия</a:t>
            </a:r>
          </a:p>
          <a:p>
            <a:r>
              <a:rPr lang="ru-RU" sz="1400" dirty="0" smtClean="0"/>
              <a:t>Воспитатель: Тараканова</a:t>
            </a:r>
          </a:p>
          <a:p>
            <a:r>
              <a:rPr lang="ru-RU" sz="1400" dirty="0" smtClean="0"/>
              <a:t>Мария Викторовна</a:t>
            </a:r>
          </a:p>
          <a:p>
            <a:r>
              <a:rPr lang="ru-RU" sz="1400" dirty="0" smtClean="0"/>
              <a:t>Экспертный совет:</a:t>
            </a:r>
          </a:p>
          <a:p>
            <a:r>
              <a:rPr lang="ru-RU" sz="1400" dirty="0" err="1" smtClean="0"/>
              <a:t>Буцяк</a:t>
            </a:r>
            <a:r>
              <a:rPr lang="ru-RU" sz="1400" dirty="0" smtClean="0"/>
              <a:t> Нина Николаевна,</a:t>
            </a:r>
          </a:p>
          <a:p>
            <a:r>
              <a:rPr lang="ru-RU" sz="1400" dirty="0" smtClean="0"/>
              <a:t>заведующий ДОУ,</a:t>
            </a:r>
          </a:p>
          <a:p>
            <a:r>
              <a:rPr lang="ru-RU" sz="1400" dirty="0" smtClean="0"/>
              <a:t>Седова Екатерина Сергеевна,</a:t>
            </a:r>
          </a:p>
          <a:p>
            <a:r>
              <a:rPr lang="ru-RU" sz="1400" dirty="0" smtClean="0"/>
              <a:t>зам. заведующего по </a:t>
            </a:r>
            <a:r>
              <a:rPr lang="ru-RU" sz="1400" dirty="0" err="1" smtClean="0"/>
              <a:t>ВиМР</a:t>
            </a:r>
            <a:endParaRPr lang="ru-RU" sz="1400" dirty="0"/>
          </a:p>
        </p:txBody>
      </p:sp>
      <p:cxnSp>
        <p:nvCxnSpPr>
          <p:cNvPr id="39" name="Прямая соединительная линия 38"/>
          <p:cNvCxnSpPr/>
          <p:nvPr/>
        </p:nvCxnSpPr>
        <p:spPr>
          <a:xfrm>
            <a:off x="4120278" y="7740964"/>
            <a:ext cx="1" cy="2174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istrator\Desktop\bb94ceb0.jpg"/>
          <p:cNvPicPr>
            <a:picLocks noChangeAspect="1" noChangeArrowheads="1"/>
          </p:cNvPicPr>
          <p:nvPr/>
        </p:nvPicPr>
        <p:blipFill>
          <a:blip r:embed="rId4">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3544340" y="4352309"/>
            <a:ext cx="3313659" cy="33886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istrator\Desktop\77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7740964"/>
            <a:ext cx="4120278" cy="21745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211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478334"/>
            <a:ext cx="2115516" cy="461665"/>
          </a:xfrm>
          <a:prstGeom prst="rect">
            <a:avLst/>
          </a:prstGeom>
          <a:noFill/>
        </p:spPr>
        <p:txBody>
          <a:bodyPr wrap="none" rtlCol="0">
            <a:spAutoFit/>
          </a:bodyPr>
          <a:lstStyle/>
          <a:p>
            <a:r>
              <a:rPr lang="ru-RU" sz="2400" b="1" i="1" u="sng" dirty="0" smtClean="0"/>
              <a:t>Говорят дети</a:t>
            </a:r>
            <a:endParaRPr lang="ru-RU" sz="2400" b="1" i="1" u="sng" dirty="0"/>
          </a:p>
        </p:txBody>
      </p:sp>
      <p:pic>
        <p:nvPicPr>
          <p:cNvPr id="5" name="Рисунок 4"/>
          <p:cNvPicPr>
            <a:picLocks noChangeAspect="1"/>
          </p:cNvPicPr>
          <p:nvPr/>
        </p:nvPicPr>
        <p:blipFill>
          <a:blip r:embed="rId2"/>
          <a:stretch>
            <a:fillRect/>
          </a:stretch>
        </p:blipFill>
        <p:spPr>
          <a:xfrm>
            <a:off x="1413932" y="2208444"/>
            <a:ext cx="4030133" cy="3022600"/>
          </a:xfrm>
          <a:prstGeom prst="rect">
            <a:avLst/>
          </a:prstGeom>
        </p:spPr>
      </p:pic>
      <p:pic>
        <p:nvPicPr>
          <p:cNvPr id="6" name="Рисунок 5"/>
          <p:cNvPicPr>
            <a:picLocks noChangeAspect="1"/>
          </p:cNvPicPr>
          <p:nvPr/>
        </p:nvPicPr>
        <p:blipFill>
          <a:blip r:embed="rId3"/>
          <a:stretch>
            <a:fillRect/>
          </a:stretch>
        </p:blipFill>
        <p:spPr>
          <a:xfrm>
            <a:off x="911225" y="5608673"/>
            <a:ext cx="5070475" cy="3179789"/>
          </a:xfrm>
          <a:prstGeom prst="rect">
            <a:avLst/>
          </a:prstGeom>
        </p:spPr>
      </p:pic>
      <p:sp>
        <p:nvSpPr>
          <p:cNvPr id="8" name="TextBox 7"/>
          <p:cNvSpPr txBox="1"/>
          <p:nvPr/>
        </p:nvSpPr>
        <p:spPr>
          <a:xfrm>
            <a:off x="1850949" y="113079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grpSp>
        <p:nvGrpSpPr>
          <p:cNvPr id="9" name="Группа 8"/>
          <p:cNvGrpSpPr/>
          <p:nvPr/>
        </p:nvGrpSpPr>
        <p:grpSpPr>
          <a:xfrm>
            <a:off x="38400" y="132108"/>
            <a:ext cx="933807" cy="9210550"/>
            <a:chOff x="38400" y="132108"/>
            <a:chExt cx="933807" cy="9210550"/>
          </a:xfrm>
        </p:grpSpPr>
        <p:grpSp>
          <p:nvGrpSpPr>
            <p:cNvPr id="10" name="Группа 9"/>
            <p:cNvGrpSpPr/>
            <p:nvPr/>
          </p:nvGrpSpPr>
          <p:grpSpPr>
            <a:xfrm>
              <a:off x="38400" y="132108"/>
              <a:ext cx="927705" cy="6140712"/>
              <a:chOff x="38400" y="132108"/>
              <a:chExt cx="927705" cy="6140712"/>
            </a:xfrm>
          </p:grpSpPr>
          <p:grpSp>
            <p:nvGrpSpPr>
              <p:cNvPr id="15" name="Группа 14"/>
              <p:cNvGrpSpPr/>
              <p:nvPr/>
            </p:nvGrpSpPr>
            <p:grpSpPr>
              <a:xfrm>
                <a:off x="38400" y="132108"/>
                <a:ext cx="896155" cy="3061600"/>
                <a:chOff x="38400" y="132108"/>
                <a:chExt cx="896155" cy="3061600"/>
              </a:xfrm>
            </p:grpSpPr>
            <p:grpSp>
              <p:nvGrpSpPr>
                <p:cNvPr id="23" name="Группа 22"/>
                <p:cNvGrpSpPr/>
                <p:nvPr/>
              </p:nvGrpSpPr>
              <p:grpSpPr>
                <a:xfrm>
                  <a:off x="38400" y="132108"/>
                  <a:ext cx="882507" cy="1516016"/>
                  <a:chOff x="38400" y="132108"/>
                  <a:chExt cx="882507" cy="1516016"/>
                </a:xfrm>
              </p:grpSpPr>
              <p:pic>
                <p:nvPicPr>
                  <p:cNvPr id="27"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Группа 23"/>
                <p:cNvGrpSpPr/>
                <p:nvPr/>
              </p:nvGrpSpPr>
              <p:grpSpPr>
                <a:xfrm>
                  <a:off x="52048" y="1677692"/>
                  <a:ext cx="882507" cy="1516016"/>
                  <a:chOff x="38400" y="132108"/>
                  <a:chExt cx="882507" cy="1516016"/>
                </a:xfrm>
              </p:grpSpPr>
              <p:pic>
                <p:nvPicPr>
                  <p:cNvPr id="25"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6" name="Группа 15"/>
              <p:cNvGrpSpPr/>
              <p:nvPr/>
            </p:nvGrpSpPr>
            <p:grpSpPr>
              <a:xfrm>
                <a:off x="69950" y="3211220"/>
                <a:ext cx="896155" cy="3061600"/>
                <a:chOff x="38400" y="132108"/>
                <a:chExt cx="896155" cy="3061600"/>
              </a:xfrm>
            </p:grpSpPr>
            <p:grpSp>
              <p:nvGrpSpPr>
                <p:cNvPr id="17" name="Группа 16"/>
                <p:cNvGrpSpPr/>
                <p:nvPr/>
              </p:nvGrpSpPr>
              <p:grpSpPr>
                <a:xfrm>
                  <a:off x="38400" y="132108"/>
                  <a:ext cx="882507" cy="1516016"/>
                  <a:chOff x="38400" y="132108"/>
                  <a:chExt cx="882507" cy="1516016"/>
                </a:xfrm>
              </p:grpSpPr>
              <p:pic>
                <p:nvPicPr>
                  <p:cNvPr id="21"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Группа 17"/>
                <p:cNvGrpSpPr/>
                <p:nvPr/>
              </p:nvGrpSpPr>
              <p:grpSpPr>
                <a:xfrm>
                  <a:off x="52048" y="1677692"/>
                  <a:ext cx="882507" cy="1516016"/>
                  <a:chOff x="38400" y="132108"/>
                  <a:chExt cx="882507" cy="1516016"/>
                </a:xfrm>
              </p:grpSpPr>
              <p:pic>
                <p:nvPicPr>
                  <p:cNvPr id="19"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1"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9" name="Группа 28"/>
          <p:cNvGrpSpPr/>
          <p:nvPr/>
        </p:nvGrpSpPr>
        <p:grpSpPr>
          <a:xfrm>
            <a:off x="5824131" y="110585"/>
            <a:ext cx="933807" cy="9210550"/>
            <a:chOff x="38400" y="132108"/>
            <a:chExt cx="933807" cy="9210550"/>
          </a:xfrm>
        </p:grpSpPr>
        <p:grpSp>
          <p:nvGrpSpPr>
            <p:cNvPr id="30" name="Группа 29"/>
            <p:cNvGrpSpPr/>
            <p:nvPr/>
          </p:nvGrpSpPr>
          <p:grpSpPr>
            <a:xfrm>
              <a:off x="38400" y="132108"/>
              <a:ext cx="927705" cy="6140712"/>
              <a:chOff x="38400" y="132108"/>
              <a:chExt cx="927705" cy="6140712"/>
            </a:xfrm>
          </p:grpSpPr>
          <p:grpSp>
            <p:nvGrpSpPr>
              <p:cNvPr id="35" name="Группа 34"/>
              <p:cNvGrpSpPr/>
              <p:nvPr/>
            </p:nvGrpSpPr>
            <p:grpSpPr>
              <a:xfrm>
                <a:off x="38400" y="132108"/>
                <a:ext cx="896155" cy="3061600"/>
                <a:chOff x="38400" y="132108"/>
                <a:chExt cx="896155" cy="3061600"/>
              </a:xfrm>
            </p:grpSpPr>
            <p:grpSp>
              <p:nvGrpSpPr>
                <p:cNvPr id="43" name="Группа 42"/>
                <p:cNvGrpSpPr/>
                <p:nvPr/>
              </p:nvGrpSpPr>
              <p:grpSpPr>
                <a:xfrm>
                  <a:off x="38400" y="132108"/>
                  <a:ext cx="882507" cy="1516016"/>
                  <a:chOff x="38400" y="132108"/>
                  <a:chExt cx="882507" cy="1516016"/>
                </a:xfrm>
              </p:grpSpPr>
              <p:pic>
                <p:nvPicPr>
                  <p:cNvPr id="47"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4" name="Группа 43"/>
                <p:cNvGrpSpPr/>
                <p:nvPr/>
              </p:nvGrpSpPr>
              <p:grpSpPr>
                <a:xfrm>
                  <a:off x="52048" y="1677692"/>
                  <a:ext cx="882507" cy="1516016"/>
                  <a:chOff x="38400" y="132108"/>
                  <a:chExt cx="882507" cy="1516016"/>
                </a:xfrm>
              </p:grpSpPr>
              <p:pic>
                <p:nvPicPr>
                  <p:cNvPr id="45"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6" name="Группа 35"/>
              <p:cNvGrpSpPr/>
              <p:nvPr/>
            </p:nvGrpSpPr>
            <p:grpSpPr>
              <a:xfrm>
                <a:off x="69950" y="3211220"/>
                <a:ext cx="896155" cy="3061600"/>
                <a:chOff x="38400" y="132108"/>
                <a:chExt cx="896155" cy="3061600"/>
              </a:xfrm>
            </p:grpSpPr>
            <p:grpSp>
              <p:nvGrpSpPr>
                <p:cNvPr id="37" name="Группа 36"/>
                <p:cNvGrpSpPr/>
                <p:nvPr/>
              </p:nvGrpSpPr>
              <p:grpSpPr>
                <a:xfrm>
                  <a:off x="38400" y="132108"/>
                  <a:ext cx="882507" cy="1516016"/>
                  <a:chOff x="38400" y="132108"/>
                  <a:chExt cx="882507" cy="1516016"/>
                </a:xfrm>
              </p:grpSpPr>
              <p:pic>
                <p:nvPicPr>
                  <p:cNvPr id="41"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8" name="Группа 37"/>
                <p:cNvGrpSpPr/>
                <p:nvPr/>
              </p:nvGrpSpPr>
              <p:grpSpPr>
                <a:xfrm>
                  <a:off x="52048" y="1677692"/>
                  <a:ext cx="882507" cy="1516016"/>
                  <a:chOff x="38400" y="132108"/>
                  <a:chExt cx="882507" cy="1516016"/>
                </a:xfrm>
              </p:grpSpPr>
              <p:pic>
                <p:nvPicPr>
                  <p:cNvPr id="39"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1"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Administrator\Desktop\34534534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9" name="Группа 48"/>
          <p:cNvGrpSpPr/>
          <p:nvPr/>
        </p:nvGrpSpPr>
        <p:grpSpPr>
          <a:xfrm>
            <a:off x="1062879" y="-134386"/>
            <a:ext cx="4761252" cy="1343442"/>
            <a:chOff x="1062879" y="-93442"/>
            <a:chExt cx="4761252" cy="1343442"/>
          </a:xfrm>
        </p:grpSpPr>
        <p:pic>
          <p:nvPicPr>
            <p:cNvPr id="50"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4" name="Picture 2" descr="C:\Users\Administrator\Desktop\555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5" name="Группа 54"/>
          <p:cNvGrpSpPr/>
          <p:nvPr/>
        </p:nvGrpSpPr>
        <p:grpSpPr>
          <a:xfrm>
            <a:off x="2497576" y="8815404"/>
            <a:ext cx="3367499" cy="1131254"/>
            <a:chOff x="2497576" y="8788108"/>
            <a:chExt cx="3367499" cy="1131254"/>
          </a:xfrm>
        </p:grpSpPr>
        <p:pic>
          <p:nvPicPr>
            <p:cNvPr id="56"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72990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55114" y="1776567"/>
            <a:ext cx="5431802" cy="7189490"/>
          </a:xfrm>
          <a:prstGeom prst="rect">
            <a:avLst/>
          </a:prstGeom>
          <a:ln>
            <a:noFill/>
          </a:ln>
          <a:effectLst>
            <a:softEdge rad="112500"/>
          </a:effectLst>
        </p:spPr>
      </p:pic>
      <p:grpSp>
        <p:nvGrpSpPr>
          <p:cNvPr id="7" name="Группа 6"/>
          <p:cNvGrpSpPr/>
          <p:nvPr/>
        </p:nvGrpSpPr>
        <p:grpSpPr>
          <a:xfrm>
            <a:off x="38400" y="132108"/>
            <a:ext cx="933807" cy="9210550"/>
            <a:chOff x="38400" y="132108"/>
            <a:chExt cx="933807" cy="9210550"/>
          </a:xfrm>
        </p:grpSpPr>
        <p:grpSp>
          <p:nvGrpSpPr>
            <p:cNvPr id="8" name="Группа 7"/>
            <p:cNvGrpSpPr/>
            <p:nvPr/>
          </p:nvGrpSpPr>
          <p:grpSpPr>
            <a:xfrm>
              <a:off x="38400" y="132108"/>
              <a:ext cx="927705" cy="6140712"/>
              <a:chOff x="38400" y="132108"/>
              <a:chExt cx="927705" cy="6140712"/>
            </a:xfrm>
          </p:grpSpPr>
          <p:grpSp>
            <p:nvGrpSpPr>
              <p:cNvPr id="13" name="Группа 12"/>
              <p:cNvGrpSpPr/>
              <p:nvPr/>
            </p:nvGrpSpPr>
            <p:grpSpPr>
              <a:xfrm>
                <a:off x="38400" y="132108"/>
                <a:ext cx="896155" cy="3061600"/>
                <a:chOff x="38400" y="132108"/>
                <a:chExt cx="896155" cy="3061600"/>
              </a:xfrm>
            </p:grpSpPr>
            <p:grpSp>
              <p:nvGrpSpPr>
                <p:cNvPr id="21" name="Группа 20"/>
                <p:cNvGrpSpPr/>
                <p:nvPr/>
              </p:nvGrpSpPr>
              <p:grpSpPr>
                <a:xfrm>
                  <a:off x="38400" y="132108"/>
                  <a:ext cx="882507" cy="1516016"/>
                  <a:chOff x="38400" y="132108"/>
                  <a:chExt cx="882507" cy="1516016"/>
                </a:xfrm>
              </p:grpSpPr>
              <p:pic>
                <p:nvPicPr>
                  <p:cNvPr id="2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2048" y="1677692"/>
                  <a:ext cx="882507" cy="1516016"/>
                  <a:chOff x="38400" y="132108"/>
                  <a:chExt cx="882507" cy="1516016"/>
                </a:xfrm>
              </p:grpSpPr>
              <p:pic>
                <p:nvPicPr>
                  <p:cNvPr id="2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4" name="Группа 13"/>
              <p:cNvGrpSpPr/>
              <p:nvPr/>
            </p:nvGrpSpPr>
            <p:grpSpPr>
              <a:xfrm>
                <a:off x="69950" y="3211220"/>
                <a:ext cx="896155" cy="3061600"/>
                <a:chOff x="38400" y="132108"/>
                <a:chExt cx="896155" cy="3061600"/>
              </a:xfrm>
            </p:grpSpPr>
            <p:grpSp>
              <p:nvGrpSpPr>
                <p:cNvPr id="15" name="Группа 14"/>
                <p:cNvGrpSpPr/>
                <p:nvPr/>
              </p:nvGrpSpPr>
              <p:grpSpPr>
                <a:xfrm>
                  <a:off x="38400" y="132108"/>
                  <a:ext cx="882507" cy="1516016"/>
                  <a:chOff x="38400" y="132108"/>
                  <a:chExt cx="882507" cy="1516016"/>
                </a:xfrm>
              </p:grpSpPr>
              <p:pic>
                <p:nvPicPr>
                  <p:cNvPr id="1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Группа 15"/>
                <p:cNvGrpSpPr/>
                <p:nvPr/>
              </p:nvGrpSpPr>
              <p:grpSpPr>
                <a:xfrm>
                  <a:off x="52048" y="1677692"/>
                  <a:ext cx="882507" cy="1516016"/>
                  <a:chOff x="38400" y="132108"/>
                  <a:chExt cx="882507" cy="1516016"/>
                </a:xfrm>
              </p:grpSpPr>
              <p:pic>
                <p:nvPicPr>
                  <p:cNvPr id="1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Группа 26"/>
          <p:cNvGrpSpPr/>
          <p:nvPr/>
        </p:nvGrpSpPr>
        <p:grpSpPr>
          <a:xfrm>
            <a:off x="5824131" y="110585"/>
            <a:ext cx="933807" cy="9210550"/>
            <a:chOff x="38400" y="132108"/>
            <a:chExt cx="933807" cy="9210550"/>
          </a:xfrm>
        </p:grpSpPr>
        <p:grpSp>
          <p:nvGrpSpPr>
            <p:cNvPr id="28" name="Группа 27"/>
            <p:cNvGrpSpPr/>
            <p:nvPr/>
          </p:nvGrpSpPr>
          <p:grpSpPr>
            <a:xfrm>
              <a:off x="38400" y="132108"/>
              <a:ext cx="927705" cy="6140712"/>
              <a:chOff x="38400" y="132108"/>
              <a:chExt cx="927705" cy="6140712"/>
            </a:xfrm>
          </p:grpSpPr>
          <p:grpSp>
            <p:nvGrpSpPr>
              <p:cNvPr id="33" name="Группа 32"/>
              <p:cNvGrpSpPr/>
              <p:nvPr/>
            </p:nvGrpSpPr>
            <p:grpSpPr>
              <a:xfrm>
                <a:off x="38400" y="132108"/>
                <a:ext cx="896155" cy="3061600"/>
                <a:chOff x="38400" y="132108"/>
                <a:chExt cx="896155" cy="3061600"/>
              </a:xfrm>
            </p:grpSpPr>
            <p:grpSp>
              <p:nvGrpSpPr>
                <p:cNvPr id="41" name="Группа 40"/>
                <p:cNvGrpSpPr/>
                <p:nvPr/>
              </p:nvGrpSpPr>
              <p:grpSpPr>
                <a:xfrm>
                  <a:off x="38400" y="132108"/>
                  <a:ext cx="882507" cy="1516016"/>
                  <a:chOff x="38400" y="132108"/>
                  <a:chExt cx="882507" cy="1516016"/>
                </a:xfrm>
              </p:grpSpPr>
              <p:pic>
                <p:nvPicPr>
                  <p:cNvPr id="4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52048" y="1677692"/>
                  <a:ext cx="882507" cy="1516016"/>
                  <a:chOff x="38400" y="132108"/>
                  <a:chExt cx="882507" cy="1516016"/>
                </a:xfrm>
              </p:grpSpPr>
              <p:pic>
                <p:nvPicPr>
                  <p:cNvPr id="4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4" name="Группа 33"/>
              <p:cNvGrpSpPr/>
              <p:nvPr/>
            </p:nvGrpSpPr>
            <p:grpSpPr>
              <a:xfrm>
                <a:off x="69950" y="3211220"/>
                <a:ext cx="896155" cy="3061600"/>
                <a:chOff x="38400" y="132108"/>
                <a:chExt cx="896155" cy="3061600"/>
              </a:xfrm>
            </p:grpSpPr>
            <p:grpSp>
              <p:nvGrpSpPr>
                <p:cNvPr id="35" name="Группа 34"/>
                <p:cNvGrpSpPr/>
                <p:nvPr/>
              </p:nvGrpSpPr>
              <p:grpSpPr>
                <a:xfrm>
                  <a:off x="38400" y="132108"/>
                  <a:ext cx="882507" cy="1516016"/>
                  <a:chOff x="38400" y="132108"/>
                  <a:chExt cx="882507" cy="1516016"/>
                </a:xfrm>
              </p:grpSpPr>
              <p:pic>
                <p:nvPicPr>
                  <p:cNvPr id="3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Группа 35"/>
                <p:cNvGrpSpPr/>
                <p:nvPr/>
              </p:nvGrpSpPr>
              <p:grpSpPr>
                <a:xfrm>
                  <a:off x="52048" y="1677692"/>
                  <a:ext cx="882507" cy="1516016"/>
                  <a:chOff x="38400" y="132108"/>
                  <a:chExt cx="882507" cy="1516016"/>
                </a:xfrm>
              </p:grpSpPr>
              <p:pic>
                <p:nvPicPr>
                  <p:cNvPr id="3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7"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8" name="Группа 47"/>
          <p:cNvGrpSpPr/>
          <p:nvPr/>
        </p:nvGrpSpPr>
        <p:grpSpPr>
          <a:xfrm>
            <a:off x="2497576" y="8815404"/>
            <a:ext cx="3367499" cy="1131254"/>
            <a:chOff x="2497576" y="8788108"/>
            <a:chExt cx="3367499" cy="1131254"/>
          </a:xfrm>
        </p:grpSpPr>
        <p:pic>
          <p:nvPicPr>
            <p:cNvPr id="49"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2" name="Группа 51"/>
          <p:cNvGrpSpPr/>
          <p:nvPr/>
        </p:nvGrpSpPr>
        <p:grpSpPr>
          <a:xfrm>
            <a:off x="1062879" y="-134386"/>
            <a:ext cx="4761252" cy="1343442"/>
            <a:chOff x="1062879" y="-93442"/>
            <a:chExt cx="4761252" cy="1343442"/>
          </a:xfrm>
        </p:grpSpPr>
        <p:pic>
          <p:nvPicPr>
            <p:cNvPr id="53"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7" name="TextBox 56"/>
          <p:cNvSpPr txBox="1"/>
          <p:nvPr/>
        </p:nvSpPr>
        <p:spPr>
          <a:xfrm>
            <a:off x="1850949" y="137645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Tree>
    <p:extLst>
      <p:ext uri="{BB962C8B-B14F-4D97-AF65-F5344CB8AC3E}">
        <p14:creationId xmlns:p14="http://schemas.microsoft.com/office/powerpoint/2010/main" xmlns="" val="245478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Рисунок 53"/>
          <p:cNvPicPr>
            <a:picLocks noChangeAspect="1"/>
          </p:cNvPicPr>
          <p:nvPr/>
        </p:nvPicPr>
        <p:blipFill>
          <a:blip r:embed="rId2" cstate="print"/>
          <a:stretch>
            <a:fillRect/>
          </a:stretch>
        </p:blipFill>
        <p:spPr>
          <a:xfrm>
            <a:off x="2261125" y="5807494"/>
            <a:ext cx="2488676" cy="3207904"/>
          </a:xfrm>
          <a:prstGeom prst="rect">
            <a:avLst/>
          </a:prstGeom>
        </p:spPr>
      </p:pic>
      <p:grpSp>
        <p:nvGrpSpPr>
          <p:cNvPr id="2" name="Группа 1"/>
          <p:cNvGrpSpPr/>
          <p:nvPr/>
        </p:nvGrpSpPr>
        <p:grpSpPr>
          <a:xfrm>
            <a:off x="38400" y="132108"/>
            <a:ext cx="933807" cy="9210550"/>
            <a:chOff x="38400" y="132108"/>
            <a:chExt cx="933807" cy="9210550"/>
          </a:xfrm>
        </p:grpSpPr>
        <p:grpSp>
          <p:nvGrpSpPr>
            <p:cNvPr id="3" name="Группа 2"/>
            <p:cNvGrpSpPr/>
            <p:nvPr/>
          </p:nvGrpSpPr>
          <p:grpSpPr>
            <a:xfrm>
              <a:off x="38400" y="132108"/>
              <a:ext cx="927705" cy="6140712"/>
              <a:chOff x="38400" y="132108"/>
              <a:chExt cx="927705" cy="6140712"/>
            </a:xfrm>
          </p:grpSpPr>
          <p:grpSp>
            <p:nvGrpSpPr>
              <p:cNvPr id="8" name="Группа 7"/>
              <p:cNvGrpSpPr/>
              <p:nvPr/>
            </p:nvGrpSpPr>
            <p:grpSpPr>
              <a:xfrm>
                <a:off x="38400" y="132108"/>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9" name="Группа 8"/>
              <p:cNvGrpSpPr/>
              <p:nvPr/>
            </p:nvGrpSpPr>
            <p:grpSpPr>
              <a:xfrm>
                <a:off x="69950" y="3211220"/>
                <a:ext cx="896155" cy="3061600"/>
                <a:chOff x="38400" y="132108"/>
                <a:chExt cx="896155" cy="3061600"/>
              </a:xfrm>
            </p:grpSpPr>
            <p:grpSp>
              <p:nvGrpSpPr>
                <p:cNvPr id="10" name="Группа 9"/>
                <p:cNvGrpSpPr/>
                <p:nvPr/>
              </p:nvGrpSpPr>
              <p:grpSpPr>
                <a:xfrm>
                  <a:off x="38400" y="132108"/>
                  <a:ext cx="882507" cy="1516016"/>
                  <a:chOff x="38400" y="132108"/>
                  <a:chExt cx="882507" cy="1516016"/>
                </a:xfrm>
              </p:grpSpPr>
              <p:pic>
                <p:nvPicPr>
                  <p:cNvPr id="1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52048" y="1677692"/>
                  <a:ext cx="882507" cy="1516016"/>
                  <a:chOff x="38400" y="132108"/>
                  <a:chExt cx="882507" cy="1516016"/>
                </a:xfrm>
              </p:grpSpPr>
              <p:pic>
                <p:nvPicPr>
                  <p:cNvPr id="1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824131" y="110585"/>
            <a:ext cx="933807" cy="9210550"/>
            <a:chOff x="38400" y="132108"/>
            <a:chExt cx="933807" cy="9210550"/>
          </a:xfrm>
        </p:grpSpPr>
        <p:grpSp>
          <p:nvGrpSpPr>
            <p:cNvPr id="23" name="Группа 22"/>
            <p:cNvGrpSpPr/>
            <p:nvPr/>
          </p:nvGrpSpPr>
          <p:grpSpPr>
            <a:xfrm>
              <a:off x="38400" y="132108"/>
              <a:ext cx="927705" cy="6140712"/>
              <a:chOff x="38400" y="132108"/>
              <a:chExt cx="927705" cy="6140712"/>
            </a:xfrm>
          </p:grpSpPr>
          <p:grpSp>
            <p:nvGrpSpPr>
              <p:cNvPr id="28" name="Группа 27"/>
              <p:cNvGrpSpPr/>
              <p:nvPr/>
            </p:nvGrpSpPr>
            <p:grpSpPr>
              <a:xfrm>
                <a:off x="38400" y="132108"/>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9" name="Группа 28"/>
              <p:cNvGrpSpPr/>
              <p:nvPr/>
            </p:nvGrpSpPr>
            <p:grpSpPr>
              <a:xfrm>
                <a:off x="69950" y="3211220"/>
                <a:ext cx="896155" cy="3061600"/>
                <a:chOff x="38400" y="132108"/>
                <a:chExt cx="896155" cy="3061600"/>
              </a:xfrm>
            </p:grpSpPr>
            <p:grpSp>
              <p:nvGrpSpPr>
                <p:cNvPr id="30" name="Группа 29"/>
                <p:cNvGrpSpPr/>
                <p:nvPr/>
              </p:nvGrpSpPr>
              <p:grpSpPr>
                <a:xfrm>
                  <a:off x="38400" y="132108"/>
                  <a:ext cx="882507" cy="1516016"/>
                  <a:chOff x="38400" y="132108"/>
                  <a:chExt cx="882507" cy="1516016"/>
                </a:xfrm>
              </p:grpSpPr>
              <p:pic>
                <p:nvPicPr>
                  <p:cNvPr id="3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Группа 30"/>
                <p:cNvGrpSpPr/>
                <p:nvPr/>
              </p:nvGrpSpPr>
              <p:grpSpPr>
                <a:xfrm>
                  <a:off x="52048" y="1677692"/>
                  <a:ext cx="882507" cy="1516016"/>
                  <a:chOff x="38400" y="132108"/>
                  <a:chExt cx="882507" cy="1516016"/>
                </a:xfrm>
              </p:grpSpPr>
              <p:pic>
                <p:nvPicPr>
                  <p:cNvPr id="3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2"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 name="Группа 42"/>
          <p:cNvGrpSpPr/>
          <p:nvPr/>
        </p:nvGrpSpPr>
        <p:grpSpPr>
          <a:xfrm>
            <a:off x="2497576" y="8815404"/>
            <a:ext cx="3367499" cy="1131254"/>
            <a:chOff x="2497576" y="8788108"/>
            <a:chExt cx="3367499" cy="1131254"/>
          </a:xfrm>
        </p:grpSpPr>
        <p:pic>
          <p:nvPicPr>
            <p:cNvPr id="44"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1048373" y="-48757"/>
            <a:ext cx="4761252" cy="1343442"/>
            <a:chOff x="1062879" y="-93442"/>
            <a:chExt cx="4761252" cy="1343442"/>
          </a:xfrm>
        </p:grpSpPr>
        <p:pic>
          <p:nvPicPr>
            <p:cNvPr id="48"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 name="TextBox 51"/>
          <p:cNvSpPr txBox="1"/>
          <p:nvPr/>
        </p:nvSpPr>
        <p:spPr>
          <a:xfrm>
            <a:off x="1850949" y="103525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pic>
        <p:nvPicPr>
          <p:cNvPr id="53" name="Рисунок 52"/>
          <p:cNvPicPr>
            <a:picLocks noChangeAspect="1"/>
          </p:cNvPicPr>
          <p:nvPr/>
        </p:nvPicPr>
        <p:blipFill>
          <a:blip r:embed="rId6"/>
          <a:stretch>
            <a:fillRect/>
          </a:stretch>
        </p:blipFill>
        <p:spPr>
          <a:xfrm>
            <a:off x="1263550" y="1882642"/>
            <a:ext cx="4068226" cy="4068226"/>
          </a:xfrm>
          <a:prstGeom prst="rect">
            <a:avLst/>
          </a:prstGeom>
        </p:spPr>
      </p:pic>
      <p:sp>
        <p:nvSpPr>
          <p:cNvPr id="55" name="TextBox 54"/>
          <p:cNvSpPr txBox="1"/>
          <p:nvPr/>
        </p:nvSpPr>
        <p:spPr>
          <a:xfrm>
            <a:off x="1924965" y="1371667"/>
            <a:ext cx="3008068" cy="400110"/>
          </a:xfrm>
          <a:prstGeom prst="rect">
            <a:avLst/>
          </a:prstGeom>
          <a:noFill/>
        </p:spPr>
        <p:txBody>
          <a:bodyPr wrap="none" rtlCol="0">
            <a:spAutoFit/>
          </a:bodyPr>
          <a:lstStyle/>
          <a:p>
            <a:r>
              <a:rPr lang="ru-RU" sz="2000" b="1" i="1" u="sng" dirty="0" smtClean="0"/>
              <a:t>Самая умная страничка</a:t>
            </a:r>
            <a:endParaRPr lang="ru-RU" sz="2000" b="1" i="1" u="sng" dirty="0"/>
          </a:p>
        </p:txBody>
      </p:sp>
    </p:spTree>
    <p:extLst>
      <p:ext uri="{BB962C8B-B14F-4D97-AF65-F5344CB8AC3E}">
        <p14:creationId xmlns:p14="http://schemas.microsoft.com/office/powerpoint/2010/main" xmlns="" val="734624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38400" y="132108"/>
            <a:ext cx="933807" cy="9210550"/>
            <a:chOff x="38400" y="132108"/>
            <a:chExt cx="933807" cy="9210550"/>
          </a:xfrm>
        </p:grpSpPr>
        <p:grpSp>
          <p:nvGrpSpPr>
            <p:cNvPr id="9" name="Группа 8"/>
            <p:cNvGrpSpPr/>
            <p:nvPr/>
          </p:nvGrpSpPr>
          <p:grpSpPr>
            <a:xfrm>
              <a:off x="38400" y="132108"/>
              <a:ext cx="927705" cy="6140712"/>
              <a:chOff x="38400" y="132108"/>
              <a:chExt cx="927705" cy="6140712"/>
            </a:xfrm>
          </p:grpSpPr>
          <p:grpSp>
            <p:nvGrpSpPr>
              <p:cNvPr id="14" name="Группа 13"/>
              <p:cNvGrpSpPr/>
              <p:nvPr/>
            </p:nvGrpSpPr>
            <p:grpSpPr>
              <a:xfrm>
                <a:off x="38400" y="132108"/>
                <a:ext cx="896155" cy="3061600"/>
                <a:chOff x="38400" y="132108"/>
                <a:chExt cx="896155" cy="3061600"/>
              </a:xfrm>
            </p:grpSpPr>
            <p:grpSp>
              <p:nvGrpSpPr>
                <p:cNvPr id="22" name="Группа 21"/>
                <p:cNvGrpSpPr/>
                <p:nvPr/>
              </p:nvGrpSpPr>
              <p:grpSpPr>
                <a:xfrm>
                  <a:off x="38400" y="132108"/>
                  <a:ext cx="882507" cy="1516016"/>
                  <a:chOff x="38400" y="132108"/>
                  <a:chExt cx="882507" cy="1516016"/>
                </a:xfrm>
              </p:grpSpPr>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2048" y="1677692"/>
                  <a:ext cx="882507" cy="1516016"/>
                  <a:chOff x="38400" y="132108"/>
                  <a:chExt cx="882507" cy="1516016"/>
                </a:xfrm>
              </p:grpSpPr>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5" name="Группа 14"/>
              <p:cNvGrpSpPr/>
              <p:nvPr/>
            </p:nvGrpSpPr>
            <p:grpSpPr>
              <a:xfrm>
                <a:off x="69950" y="3211220"/>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Группа 27"/>
          <p:cNvGrpSpPr/>
          <p:nvPr/>
        </p:nvGrpSpPr>
        <p:grpSpPr>
          <a:xfrm>
            <a:off x="5824131" y="110585"/>
            <a:ext cx="933807" cy="9210550"/>
            <a:chOff x="38400" y="132108"/>
            <a:chExt cx="933807" cy="9210550"/>
          </a:xfrm>
        </p:grpSpPr>
        <p:grpSp>
          <p:nvGrpSpPr>
            <p:cNvPr id="29" name="Группа 28"/>
            <p:cNvGrpSpPr/>
            <p:nvPr/>
          </p:nvGrpSpPr>
          <p:grpSpPr>
            <a:xfrm>
              <a:off x="38400" y="132108"/>
              <a:ext cx="927705" cy="6140712"/>
              <a:chOff x="38400" y="132108"/>
              <a:chExt cx="927705" cy="6140712"/>
            </a:xfrm>
          </p:grpSpPr>
          <p:grpSp>
            <p:nvGrpSpPr>
              <p:cNvPr id="34" name="Группа 33"/>
              <p:cNvGrpSpPr/>
              <p:nvPr/>
            </p:nvGrpSpPr>
            <p:grpSpPr>
              <a:xfrm>
                <a:off x="38400" y="132108"/>
                <a:ext cx="896155" cy="3061600"/>
                <a:chOff x="38400" y="132108"/>
                <a:chExt cx="896155" cy="3061600"/>
              </a:xfrm>
            </p:grpSpPr>
            <p:grpSp>
              <p:nvGrpSpPr>
                <p:cNvPr id="42" name="Группа 41"/>
                <p:cNvGrpSpPr/>
                <p:nvPr/>
              </p:nvGrpSpPr>
              <p:grpSpPr>
                <a:xfrm>
                  <a:off x="38400" y="132108"/>
                  <a:ext cx="882507" cy="1516016"/>
                  <a:chOff x="38400" y="132108"/>
                  <a:chExt cx="882507" cy="1516016"/>
                </a:xfrm>
              </p:grpSpPr>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52048" y="1677692"/>
                  <a:ext cx="882507" cy="1516016"/>
                  <a:chOff x="38400" y="132108"/>
                  <a:chExt cx="882507" cy="1516016"/>
                </a:xfrm>
              </p:grpSpPr>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5" name="Группа 34"/>
              <p:cNvGrpSpPr/>
              <p:nvPr/>
            </p:nvGrpSpPr>
            <p:grpSpPr>
              <a:xfrm>
                <a:off x="69950" y="3211220"/>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8" name="Picture 2" descr="C:\Users\Administrator\Desktop\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Группа 48"/>
          <p:cNvGrpSpPr/>
          <p:nvPr/>
        </p:nvGrpSpPr>
        <p:grpSpPr>
          <a:xfrm>
            <a:off x="2497576" y="8815404"/>
            <a:ext cx="3367499" cy="1131254"/>
            <a:chOff x="2497576" y="8788108"/>
            <a:chExt cx="3367499" cy="1131254"/>
          </a:xfrm>
        </p:grpSpPr>
        <p:pic>
          <p:nvPicPr>
            <p:cNvPr id="50"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3" name="Группа 52"/>
          <p:cNvGrpSpPr/>
          <p:nvPr/>
        </p:nvGrpSpPr>
        <p:grpSpPr>
          <a:xfrm>
            <a:off x="1048373" y="-48757"/>
            <a:ext cx="4761252" cy="1343442"/>
            <a:chOff x="1062879" y="-93442"/>
            <a:chExt cx="4761252" cy="1343442"/>
          </a:xfrm>
        </p:grpSpPr>
        <p:pic>
          <p:nvPicPr>
            <p:cNvPr id="54"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8" name="TextBox 57"/>
          <p:cNvSpPr txBox="1"/>
          <p:nvPr/>
        </p:nvSpPr>
        <p:spPr>
          <a:xfrm>
            <a:off x="1905541" y="110349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
        <p:nvSpPr>
          <p:cNvPr id="59" name="TextBox 58"/>
          <p:cNvSpPr txBox="1"/>
          <p:nvPr/>
        </p:nvSpPr>
        <p:spPr>
          <a:xfrm>
            <a:off x="2320757" y="1467203"/>
            <a:ext cx="1905843" cy="400110"/>
          </a:xfrm>
          <a:prstGeom prst="rect">
            <a:avLst/>
          </a:prstGeom>
          <a:noFill/>
        </p:spPr>
        <p:txBody>
          <a:bodyPr wrap="none" rtlCol="0">
            <a:spAutoFit/>
          </a:bodyPr>
          <a:lstStyle/>
          <a:p>
            <a:r>
              <a:rPr lang="ru-RU" sz="2000" b="1" i="1" u="sng" dirty="0" smtClean="0"/>
              <a:t>Из жизни ДОУ</a:t>
            </a:r>
            <a:endParaRPr lang="ru-RU" sz="2000" b="1" i="1" u="sng" dirty="0"/>
          </a:p>
        </p:txBody>
      </p:sp>
      <p:sp>
        <p:nvSpPr>
          <p:cNvPr id="2" name="Прямоугольник 1"/>
          <p:cNvSpPr/>
          <p:nvPr/>
        </p:nvSpPr>
        <p:spPr>
          <a:xfrm>
            <a:off x="1169676" y="1833499"/>
            <a:ext cx="4453667" cy="4616648"/>
          </a:xfrm>
          <a:prstGeom prst="rect">
            <a:avLst/>
          </a:prstGeom>
        </p:spPr>
        <p:txBody>
          <a:bodyPr wrap="square">
            <a:spAutoFit/>
          </a:bodyPr>
          <a:lstStyle/>
          <a:p>
            <a:pPr algn="just"/>
            <a:r>
              <a:rPr lang="ru-RU" sz="1400" dirty="0"/>
              <a:t>До свидания, лето!</a:t>
            </a:r>
          </a:p>
          <a:p>
            <a:pPr algn="just"/>
            <a:endParaRPr lang="ru-RU" sz="1400" dirty="0"/>
          </a:p>
          <a:p>
            <a:pPr algn="just"/>
            <a:r>
              <a:rPr lang="ru-RU" sz="1400" dirty="0"/>
              <a:t>Вот и отшумело лето. Немного грустно, но у нас много ярких впечатлений о тёплых летних деньках. Мы будем вспоминать о них добрым словом.</a:t>
            </a:r>
          </a:p>
          <a:p>
            <a:pPr algn="just"/>
            <a:endParaRPr lang="ru-RU" sz="1400" dirty="0"/>
          </a:p>
          <a:p>
            <a:pPr algn="just"/>
            <a:r>
              <a:rPr lang="ru-RU" sz="1400" dirty="0"/>
              <a:t>         Сегодня, все воспитанники детского сада собрались, чтобы сказать любимому лету: «Прощай! Прощай до следующего года!». А лето красное не спешило прощаться с малышами, продолжало веселиться. Играли в веселые подвижные игры: «Солнышко и дождик», «Летний заплыв».  Хотел испортить праздник Разбойник, но как он не старался, ничего не вышло. У всех ребят было солнечное и веселое настроение. В заключении праздника Доктор Айболит, подарил ребят свои подарки.</a:t>
            </a:r>
          </a:p>
          <a:p>
            <a:pPr algn="just"/>
            <a:endParaRPr lang="ru-RU" sz="1400" dirty="0"/>
          </a:p>
          <a:p>
            <a:pPr algn="just"/>
            <a:r>
              <a:rPr lang="ru-RU" sz="1400" dirty="0"/>
              <a:t>          Славно все повеселились, очень крепко подружились, поплясали, поиграли, все вокруг друзьями стали. Что поделать? Но, однако, настала пора прощаться. «До свидания, лето! Здравствуй осень!</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89317" y="6559331"/>
            <a:ext cx="2745784" cy="2059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21253" y="6518680"/>
            <a:ext cx="1761043" cy="2337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1033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38400" y="132108"/>
            <a:ext cx="933807" cy="9210550"/>
            <a:chOff x="38400" y="132108"/>
            <a:chExt cx="933807" cy="9210550"/>
          </a:xfrm>
        </p:grpSpPr>
        <p:grpSp>
          <p:nvGrpSpPr>
            <p:cNvPr id="10" name="Группа 9"/>
            <p:cNvGrpSpPr/>
            <p:nvPr/>
          </p:nvGrpSpPr>
          <p:grpSpPr>
            <a:xfrm>
              <a:off x="38400" y="132108"/>
              <a:ext cx="927705" cy="6140712"/>
              <a:chOff x="38400" y="132108"/>
              <a:chExt cx="927705" cy="6140712"/>
            </a:xfrm>
          </p:grpSpPr>
          <p:grpSp>
            <p:nvGrpSpPr>
              <p:cNvPr id="15" name="Группа 14"/>
              <p:cNvGrpSpPr/>
              <p:nvPr/>
            </p:nvGrpSpPr>
            <p:grpSpPr>
              <a:xfrm>
                <a:off x="38400" y="132108"/>
                <a:ext cx="896155" cy="3061600"/>
                <a:chOff x="38400" y="132108"/>
                <a:chExt cx="896155" cy="3061600"/>
              </a:xfrm>
            </p:grpSpPr>
            <p:grpSp>
              <p:nvGrpSpPr>
                <p:cNvPr id="23" name="Группа 22"/>
                <p:cNvGrpSpPr/>
                <p:nvPr/>
              </p:nvGrpSpPr>
              <p:grpSpPr>
                <a:xfrm>
                  <a:off x="38400" y="132108"/>
                  <a:ext cx="882507" cy="1516016"/>
                  <a:chOff x="38400" y="132108"/>
                  <a:chExt cx="882507" cy="1516016"/>
                </a:xfrm>
              </p:grpSpPr>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Группа 23"/>
                <p:cNvGrpSpPr/>
                <p:nvPr/>
              </p:nvGrpSpPr>
              <p:grpSpPr>
                <a:xfrm>
                  <a:off x="52048" y="1677692"/>
                  <a:ext cx="882507" cy="1516016"/>
                  <a:chOff x="38400" y="132108"/>
                  <a:chExt cx="882507" cy="1516016"/>
                </a:xfrm>
              </p:grpSpPr>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6" name="Группа 15"/>
              <p:cNvGrpSpPr/>
              <p:nvPr/>
            </p:nvGrpSpPr>
            <p:grpSpPr>
              <a:xfrm>
                <a:off x="69950" y="3211220"/>
                <a:ext cx="896155" cy="3061600"/>
                <a:chOff x="38400" y="132108"/>
                <a:chExt cx="896155" cy="3061600"/>
              </a:xfrm>
            </p:grpSpPr>
            <p:grpSp>
              <p:nvGrpSpPr>
                <p:cNvPr id="17" name="Группа 16"/>
                <p:cNvGrpSpPr/>
                <p:nvPr/>
              </p:nvGrpSpPr>
              <p:grpSpPr>
                <a:xfrm>
                  <a:off x="38400" y="132108"/>
                  <a:ext cx="882507" cy="1516016"/>
                  <a:chOff x="38400" y="132108"/>
                  <a:chExt cx="882507" cy="1516016"/>
                </a:xfrm>
              </p:grpSpPr>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Группа 17"/>
                <p:cNvGrpSpPr/>
                <p:nvPr/>
              </p:nvGrpSpPr>
              <p:grpSpPr>
                <a:xfrm>
                  <a:off x="52048" y="1677692"/>
                  <a:ext cx="882507" cy="1516016"/>
                  <a:chOff x="38400" y="132108"/>
                  <a:chExt cx="882507" cy="1516016"/>
                </a:xfrm>
              </p:grpSpPr>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9" name="Группа 28"/>
          <p:cNvGrpSpPr/>
          <p:nvPr/>
        </p:nvGrpSpPr>
        <p:grpSpPr>
          <a:xfrm>
            <a:off x="5824131" y="110585"/>
            <a:ext cx="933807" cy="9210550"/>
            <a:chOff x="38400" y="132108"/>
            <a:chExt cx="933807" cy="9210550"/>
          </a:xfrm>
        </p:grpSpPr>
        <p:grpSp>
          <p:nvGrpSpPr>
            <p:cNvPr id="30" name="Группа 29"/>
            <p:cNvGrpSpPr/>
            <p:nvPr/>
          </p:nvGrpSpPr>
          <p:grpSpPr>
            <a:xfrm>
              <a:off x="38400" y="132108"/>
              <a:ext cx="927705" cy="6140712"/>
              <a:chOff x="38400" y="132108"/>
              <a:chExt cx="927705" cy="6140712"/>
            </a:xfrm>
          </p:grpSpPr>
          <p:grpSp>
            <p:nvGrpSpPr>
              <p:cNvPr id="35" name="Группа 34"/>
              <p:cNvGrpSpPr/>
              <p:nvPr/>
            </p:nvGrpSpPr>
            <p:grpSpPr>
              <a:xfrm>
                <a:off x="38400" y="132108"/>
                <a:ext cx="896155" cy="3061600"/>
                <a:chOff x="38400" y="132108"/>
                <a:chExt cx="896155" cy="3061600"/>
              </a:xfrm>
            </p:grpSpPr>
            <p:grpSp>
              <p:nvGrpSpPr>
                <p:cNvPr id="43" name="Группа 42"/>
                <p:cNvGrpSpPr/>
                <p:nvPr/>
              </p:nvGrpSpPr>
              <p:grpSpPr>
                <a:xfrm>
                  <a:off x="38400" y="132108"/>
                  <a:ext cx="882507" cy="1516016"/>
                  <a:chOff x="38400" y="132108"/>
                  <a:chExt cx="882507" cy="1516016"/>
                </a:xfrm>
              </p:grpSpPr>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4" name="Группа 43"/>
                <p:cNvGrpSpPr/>
                <p:nvPr/>
              </p:nvGrpSpPr>
              <p:grpSpPr>
                <a:xfrm>
                  <a:off x="52048" y="1677692"/>
                  <a:ext cx="882507" cy="1516016"/>
                  <a:chOff x="38400" y="132108"/>
                  <a:chExt cx="882507" cy="1516016"/>
                </a:xfrm>
              </p:grpSpPr>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6" name="Группа 35"/>
              <p:cNvGrpSpPr/>
              <p:nvPr/>
            </p:nvGrpSpPr>
            <p:grpSpPr>
              <a:xfrm>
                <a:off x="69950" y="3211220"/>
                <a:ext cx="896155" cy="3061600"/>
                <a:chOff x="38400" y="132108"/>
                <a:chExt cx="896155" cy="3061600"/>
              </a:xfrm>
            </p:grpSpPr>
            <p:grpSp>
              <p:nvGrpSpPr>
                <p:cNvPr id="37" name="Группа 36"/>
                <p:cNvGrpSpPr/>
                <p:nvPr/>
              </p:nvGrpSpPr>
              <p:grpSpPr>
                <a:xfrm>
                  <a:off x="38400" y="132108"/>
                  <a:ext cx="882507" cy="1516016"/>
                  <a:chOff x="38400" y="132108"/>
                  <a:chExt cx="882507" cy="1516016"/>
                </a:xfrm>
              </p:grpSpPr>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8" name="Группа 37"/>
                <p:cNvGrpSpPr/>
                <p:nvPr/>
              </p:nvGrpSpPr>
              <p:grpSpPr>
                <a:xfrm>
                  <a:off x="52048" y="1677692"/>
                  <a:ext cx="882507" cy="1516016"/>
                  <a:chOff x="38400" y="132108"/>
                  <a:chExt cx="882507" cy="1516016"/>
                </a:xfrm>
              </p:grpSpPr>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9" name="TextBox 48"/>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grpSp>
        <p:nvGrpSpPr>
          <p:cNvPr id="50" name="Группа 49"/>
          <p:cNvGrpSpPr/>
          <p:nvPr/>
        </p:nvGrpSpPr>
        <p:grpSpPr>
          <a:xfrm>
            <a:off x="1048373" y="-48757"/>
            <a:ext cx="4761252" cy="1343442"/>
            <a:chOff x="1062879" y="-93442"/>
            <a:chExt cx="4761252" cy="1343442"/>
          </a:xfrm>
        </p:grpSpPr>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5"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955220" y="1420846"/>
            <a:ext cx="4937151" cy="5909310"/>
          </a:xfrm>
          <a:prstGeom prst="rect">
            <a:avLst/>
          </a:prstGeom>
        </p:spPr>
        <p:txBody>
          <a:bodyPr wrap="square">
            <a:spAutoFit/>
          </a:bodyPr>
          <a:lstStyle/>
          <a:p>
            <a:pPr algn="just"/>
            <a:r>
              <a:rPr lang="ru-RU" sz="1400" dirty="0" err="1"/>
              <a:t>Филимоновская</a:t>
            </a:r>
            <a:r>
              <a:rPr lang="ru-RU" sz="1400" dirty="0"/>
              <a:t> игрушка – «Барашек».</a:t>
            </a:r>
          </a:p>
          <a:p>
            <a:pPr algn="just"/>
            <a:endParaRPr lang="ru-RU" sz="1400" dirty="0"/>
          </a:p>
          <a:p>
            <a:pPr algn="just"/>
            <a:r>
              <a:rPr lang="ru-RU" sz="1400" dirty="0"/>
              <a:t>С давних времен известна тульская деревня Филимоново. По всей России-матушке и далеко за ее пределами знают и любят </a:t>
            </a:r>
            <a:r>
              <a:rPr lang="ru-RU" sz="1400" dirty="0" err="1"/>
              <a:t>филимоновские</a:t>
            </a:r>
            <a:r>
              <a:rPr lang="ru-RU" sz="1400" dirty="0"/>
              <a:t> расписные игрушки-свистульки.</a:t>
            </a:r>
          </a:p>
          <a:p>
            <a:pPr algn="just"/>
            <a:endParaRPr lang="ru-RU" sz="1400" dirty="0"/>
          </a:p>
          <a:p>
            <a:pPr algn="just"/>
            <a:r>
              <a:rPr lang="ru-RU" sz="1400" dirty="0"/>
              <a:t>         </a:t>
            </a:r>
            <a:r>
              <a:rPr lang="ru-RU" sz="1400" dirty="0" err="1"/>
              <a:t>Филимоновская</a:t>
            </a:r>
            <a:r>
              <a:rPr lang="ru-RU" sz="1400" dirty="0"/>
              <a:t> игрушка — народный промысел, который в старину зародился в деревне Филимоново. </a:t>
            </a:r>
            <a:r>
              <a:rPr lang="ru-RU" sz="1400" dirty="0" err="1"/>
              <a:t>Филимоновские</a:t>
            </a:r>
            <a:r>
              <a:rPr lang="ru-RU" sz="1400" dirty="0"/>
              <a:t> мастера делали кухонную утварь из местной глины, но всенародную славу им принесли не предметы обихода, а детские игрушки. Гончарным ремеслом в Филимоново занимались все — мужчины на гончарном круге изготавливали большие изделия, а женщины лепили свистульки и расписывали их малиновыми, желтыми и зелеными красками. Эти игрушки </a:t>
            </a:r>
            <a:r>
              <a:rPr lang="ru-RU" sz="1400" dirty="0" err="1"/>
              <a:t>зпвоевали</a:t>
            </a:r>
            <a:r>
              <a:rPr lang="ru-RU" sz="1400" dirty="0"/>
              <a:t> такую любовь, что за ними стали приезжать со всей России.</a:t>
            </a:r>
          </a:p>
          <a:p>
            <a:pPr algn="just"/>
            <a:endParaRPr lang="ru-RU" sz="1400" dirty="0"/>
          </a:p>
          <a:p>
            <a:pPr algn="just"/>
            <a:r>
              <a:rPr lang="ru-RU" sz="1400" dirty="0"/>
              <a:t>         </a:t>
            </a:r>
            <a:r>
              <a:rPr lang="ru-RU" sz="1400" dirty="0" err="1"/>
              <a:t>Филимоновскую</a:t>
            </a:r>
            <a:r>
              <a:rPr lang="ru-RU" sz="1400" dirty="0"/>
              <a:t> игрушку не спутаешь ни с какой другой. Каждая фигурка имеет общие черты — тонкую талию и длинную шею. Вылепленных из глины людей и животных после обжига раскрашивают характерной росписью — разноцветными полосками, солнышками, снежинками, елочками. Яркие </a:t>
            </a:r>
            <a:r>
              <a:rPr lang="ru-RU" sz="1400" dirty="0" err="1"/>
              <a:t>филимоновские</a:t>
            </a:r>
            <a:r>
              <a:rPr lang="ru-RU" sz="1400" dirty="0"/>
              <a:t> барышни, кавалеры, сказочные животные были для наших предков не просто игрушками, но и семейным оберегом. Наши предки дарили друг другу свистульки-игрушки с пожеланием семейного счастья, благополучия, достатка.</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5288" y="7261712"/>
            <a:ext cx="2082997" cy="1697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19224" y="7037432"/>
            <a:ext cx="1863130" cy="20855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6" name="Группа 55"/>
          <p:cNvGrpSpPr/>
          <p:nvPr/>
        </p:nvGrpSpPr>
        <p:grpSpPr>
          <a:xfrm>
            <a:off x="2497576" y="8815404"/>
            <a:ext cx="3367499" cy="1131254"/>
            <a:chOff x="2497576" y="8788108"/>
            <a:chExt cx="3367499" cy="1131254"/>
          </a:xfrm>
        </p:grpSpPr>
        <p:pic>
          <p:nvPicPr>
            <p:cNvPr id="57"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74882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38400" y="132108"/>
            <a:ext cx="933807" cy="9210550"/>
            <a:chOff x="38400" y="132108"/>
            <a:chExt cx="933807" cy="9210550"/>
          </a:xfrm>
        </p:grpSpPr>
        <p:grpSp>
          <p:nvGrpSpPr>
            <p:cNvPr id="9" name="Группа 8"/>
            <p:cNvGrpSpPr/>
            <p:nvPr/>
          </p:nvGrpSpPr>
          <p:grpSpPr>
            <a:xfrm>
              <a:off x="38400" y="132108"/>
              <a:ext cx="927705" cy="6140712"/>
              <a:chOff x="38400" y="132108"/>
              <a:chExt cx="927705" cy="6140712"/>
            </a:xfrm>
          </p:grpSpPr>
          <p:grpSp>
            <p:nvGrpSpPr>
              <p:cNvPr id="14" name="Группа 13"/>
              <p:cNvGrpSpPr/>
              <p:nvPr/>
            </p:nvGrpSpPr>
            <p:grpSpPr>
              <a:xfrm>
                <a:off x="38400" y="132108"/>
                <a:ext cx="896155" cy="3061600"/>
                <a:chOff x="38400" y="132108"/>
                <a:chExt cx="896155" cy="3061600"/>
              </a:xfrm>
            </p:grpSpPr>
            <p:grpSp>
              <p:nvGrpSpPr>
                <p:cNvPr id="22" name="Группа 21"/>
                <p:cNvGrpSpPr/>
                <p:nvPr/>
              </p:nvGrpSpPr>
              <p:grpSpPr>
                <a:xfrm>
                  <a:off x="38400" y="132108"/>
                  <a:ext cx="882507" cy="1516016"/>
                  <a:chOff x="38400" y="132108"/>
                  <a:chExt cx="882507" cy="1516016"/>
                </a:xfrm>
              </p:grpSpPr>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2048" y="1677692"/>
                  <a:ext cx="882507" cy="1516016"/>
                  <a:chOff x="38400" y="132108"/>
                  <a:chExt cx="882507" cy="1516016"/>
                </a:xfrm>
              </p:grpSpPr>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5" name="Группа 14"/>
              <p:cNvGrpSpPr/>
              <p:nvPr/>
            </p:nvGrpSpPr>
            <p:grpSpPr>
              <a:xfrm>
                <a:off x="69950" y="3211220"/>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Группа 27"/>
          <p:cNvGrpSpPr/>
          <p:nvPr/>
        </p:nvGrpSpPr>
        <p:grpSpPr>
          <a:xfrm>
            <a:off x="5824131" y="110585"/>
            <a:ext cx="933807" cy="9210550"/>
            <a:chOff x="38400" y="132108"/>
            <a:chExt cx="933807" cy="9210550"/>
          </a:xfrm>
        </p:grpSpPr>
        <p:grpSp>
          <p:nvGrpSpPr>
            <p:cNvPr id="29" name="Группа 28"/>
            <p:cNvGrpSpPr/>
            <p:nvPr/>
          </p:nvGrpSpPr>
          <p:grpSpPr>
            <a:xfrm>
              <a:off x="38400" y="132108"/>
              <a:ext cx="927705" cy="6140712"/>
              <a:chOff x="38400" y="132108"/>
              <a:chExt cx="927705" cy="6140712"/>
            </a:xfrm>
          </p:grpSpPr>
          <p:grpSp>
            <p:nvGrpSpPr>
              <p:cNvPr id="34" name="Группа 33"/>
              <p:cNvGrpSpPr/>
              <p:nvPr/>
            </p:nvGrpSpPr>
            <p:grpSpPr>
              <a:xfrm>
                <a:off x="38400" y="132108"/>
                <a:ext cx="896155" cy="3061600"/>
                <a:chOff x="38400" y="132108"/>
                <a:chExt cx="896155" cy="3061600"/>
              </a:xfrm>
            </p:grpSpPr>
            <p:grpSp>
              <p:nvGrpSpPr>
                <p:cNvPr id="42" name="Группа 41"/>
                <p:cNvGrpSpPr/>
                <p:nvPr/>
              </p:nvGrpSpPr>
              <p:grpSpPr>
                <a:xfrm>
                  <a:off x="38400" y="132108"/>
                  <a:ext cx="882507" cy="1516016"/>
                  <a:chOff x="38400" y="132108"/>
                  <a:chExt cx="882507" cy="1516016"/>
                </a:xfrm>
              </p:grpSpPr>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52048" y="1677692"/>
                  <a:ext cx="882507" cy="1516016"/>
                  <a:chOff x="38400" y="132108"/>
                  <a:chExt cx="882507" cy="1516016"/>
                </a:xfrm>
              </p:grpSpPr>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5" name="Группа 34"/>
              <p:cNvGrpSpPr/>
              <p:nvPr/>
            </p:nvGrpSpPr>
            <p:grpSpPr>
              <a:xfrm>
                <a:off x="69950" y="3211220"/>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8" name="TextBox 47"/>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grpSp>
        <p:nvGrpSpPr>
          <p:cNvPr id="49" name="Группа 48"/>
          <p:cNvGrpSpPr/>
          <p:nvPr/>
        </p:nvGrpSpPr>
        <p:grpSpPr>
          <a:xfrm>
            <a:off x="1048373" y="-48757"/>
            <a:ext cx="4761252" cy="1343442"/>
            <a:chOff x="1062879" y="-93442"/>
            <a:chExt cx="4761252" cy="1343442"/>
          </a:xfrm>
        </p:grpSpPr>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5" name="Группа 54"/>
          <p:cNvGrpSpPr/>
          <p:nvPr/>
        </p:nvGrpSpPr>
        <p:grpSpPr>
          <a:xfrm>
            <a:off x="2497576" y="8815404"/>
            <a:ext cx="3367499" cy="1131254"/>
            <a:chOff x="2497576" y="8788108"/>
            <a:chExt cx="3367499" cy="1131254"/>
          </a:xfrm>
        </p:grpSpPr>
        <p:pic>
          <p:nvPicPr>
            <p:cNvPr id="5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Прямоугольник 1"/>
          <p:cNvSpPr/>
          <p:nvPr/>
        </p:nvSpPr>
        <p:spPr>
          <a:xfrm>
            <a:off x="1082202" y="1376503"/>
            <a:ext cx="4700127" cy="6247864"/>
          </a:xfrm>
          <a:prstGeom prst="rect">
            <a:avLst/>
          </a:prstGeom>
        </p:spPr>
        <p:txBody>
          <a:bodyPr wrap="square">
            <a:spAutoFit/>
          </a:bodyPr>
          <a:lstStyle/>
          <a:p>
            <a:pPr algn="just"/>
            <a:r>
              <a:rPr lang="ru-RU" sz="1600" dirty="0"/>
              <a:t>Спартакиада для детей старшего дошкольного возраста</a:t>
            </a:r>
          </a:p>
          <a:p>
            <a:pPr algn="just"/>
            <a:endParaRPr lang="ru-RU" sz="1600" dirty="0"/>
          </a:p>
          <a:p>
            <a:pPr algn="just"/>
            <a:r>
              <a:rPr lang="ru-RU" sz="1600" dirty="0"/>
              <a:t>Доброй традицией стало в нашем районе проведение Спартакиады для детей дошкольного возраста, которая реализуется на основе Муниципальной программы «Узловая – город дружественный детям». И этот год не стал исключением. Целью Спартакиады стало привлечение детей к регулярным занятиям физической культурой и спортом, повышения уровня физической подготовленности воспитанников детских садов. Соревнования прошли в МКДОУ д/с № 3 в присутствии независимого инструктора-эксперта инструктора по физической культуре МКДОУ д/с комбинированного вида № 19 </a:t>
            </a:r>
            <a:r>
              <a:rPr lang="ru-RU" sz="1600" dirty="0" err="1"/>
              <a:t>Джаспаевой</a:t>
            </a:r>
            <a:r>
              <a:rPr lang="ru-RU" sz="1600" dirty="0"/>
              <a:t> Марии Сергеевны. Программа Спартакиады включала в себя прыжки с места, метание в цель и эстафету. Команда МКДОУ д/с № 3 «Комета» успешно справилась со всеми испытаниями и получила заряд бодрости и позитива! Все участники Спартакиады были награждены  благодарственными письмами  и  сладкими призами. Ждем подведения итогов!!!</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51522" y="7537307"/>
            <a:ext cx="1905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4" name="Picture 2" descr="C:\Users\Administrator\Desktop\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58739" y="7634024"/>
            <a:ext cx="2407511" cy="128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605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2015" y="6890350"/>
            <a:ext cx="2767609" cy="2075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Группа 7"/>
          <p:cNvGrpSpPr/>
          <p:nvPr/>
        </p:nvGrpSpPr>
        <p:grpSpPr>
          <a:xfrm>
            <a:off x="38400" y="132108"/>
            <a:ext cx="933807" cy="9210550"/>
            <a:chOff x="38400" y="132108"/>
            <a:chExt cx="933807" cy="9210550"/>
          </a:xfrm>
        </p:grpSpPr>
        <p:grpSp>
          <p:nvGrpSpPr>
            <p:cNvPr id="9" name="Группа 8"/>
            <p:cNvGrpSpPr/>
            <p:nvPr/>
          </p:nvGrpSpPr>
          <p:grpSpPr>
            <a:xfrm>
              <a:off x="38400" y="132108"/>
              <a:ext cx="927705" cy="6140712"/>
              <a:chOff x="38400" y="132108"/>
              <a:chExt cx="927705" cy="6140712"/>
            </a:xfrm>
          </p:grpSpPr>
          <p:grpSp>
            <p:nvGrpSpPr>
              <p:cNvPr id="14" name="Группа 13"/>
              <p:cNvGrpSpPr/>
              <p:nvPr/>
            </p:nvGrpSpPr>
            <p:grpSpPr>
              <a:xfrm>
                <a:off x="38400" y="132108"/>
                <a:ext cx="896155" cy="3061600"/>
                <a:chOff x="38400" y="132108"/>
                <a:chExt cx="896155" cy="3061600"/>
              </a:xfrm>
            </p:grpSpPr>
            <p:grpSp>
              <p:nvGrpSpPr>
                <p:cNvPr id="22" name="Группа 21"/>
                <p:cNvGrpSpPr/>
                <p:nvPr/>
              </p:nvGrpSpPr>
              <p:grpSpPr>
                <a:xfrm>
                  <a:off x="38400" y="132108"/>
                  <a:ext cx="882507" cy="1516016"/>
                  <a:chOff x="38400" y="132108"/>
                  <a:chExt cx="882507" cy="1516016"/>
                </a:xfrm>
              </p:grpSpPr>
              <p:pic>
                <p:nvPicPr>
                  <p:cNvPr id="2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2048" y="1677692"/>
                  <a:ext cx="882507" cy="1516016"/>
                  <a:chOff x="38400" y="132108"/>
                  <a:chExt cx="882507" cy="1516016"/>
                </a:xfrm>
              </p:grpSpPr>
              <p:pic>
                <p:nvPicPr>
                  <p:cNvPr id="2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5" name="Группа 14"/>
              <p:cNvGrpSpPr/>
              <p:nvPr/>
            </p:nvGrpSpPr>
            <p:grpSpPr>
              <a:xfrm>
                <a:off x="69950" y="3211220"/>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Группа 27"/>
          <p:cNvGrpSpPr/>
          <p:nvPr/>
        </p:nvGrpSpPr>
        <p:grpSpPr>
          <a:xfrm>
            <a:off x="1048373" y="-48757"/>
            <a:ext cx="4761252" cy="1343442"/>
            <a:chOff x="1062879" y="-93442"/>
            <a:chExt cx="4761252" cy="1343442"/>
          </a:xfrm>
        </p:grpSpPr>
        <p:pic>
          <p:nvPicPr>
            <p:cNvPr id="29"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3" name="TextBox 32"/>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grpSp>
        <p:nvGrpSpPr>
          <p:cNvPr id="34" name="Группа 33"/>
          <p:cNvGrpSpPr/>
          <p:nvPr/>
        </p:nvGrpSpPr>
        <p:grpSpPr>
          <a:xfrm>
            <a:off x="5824131" y="110585"/>
            <a:ext cx="933807" cy="9210550"/>
            <a:chOff x="38400" y="132108"/>
            <a:chExt cx="933807" cy="9210550"/>
          </a:xfrm>
        </p:grpSpPr>
        <p:grpSp>
          <p:nvGrpSpPr>
            <p:cNvPr id="35" name="Группа 34"/>
            <p:cNvGrpSpPr/>
            <p:nvPr/>
          </p:nvGrpSpPr>
          <p:grpSpPr>
            <a:xfrm>
              <a:off x="38400" y="132108"/>
              <a:ext cx="927705" cy="6140712"/>
              <a:chOff x="38400" y="132108"/>
              <a:chExt cx="927705" cy="6140712"/>
            </a:xfrm>
          </p:grpSpPr>
          <p:grpSp>
            <p:nvGrpSpPr>
              <p:cNvPr id="40" name="Группа 39"/>
              <p:cNvGrpSpPr/>
              <p:nvPr/>
            </p:nvGrpSpPr>
            <p:grpSpPr>
              <a:xfrm>
                <a:off x="38400" y="132108"/>
                <a:ext cx="896155" cy="3061600"/>
                <a:chOff x="38400" y="132108"/>
                <a:chExt cx="896155" cy="3061600"/>
              </a:xfrm>
            </p:grpSpPr>
            <p:grpSp>
              <p:nvGrpSpPr>
                <p:cNvPr id="48" name="Группа 47"/>
                <p:cNvGrpSpPr/>
                <p:nvPr/>
              </p:nvGrpSpPr>
              <p:grpSpPr>
                <a:xfrm>
                  <a:off x="38400" y="132108"/>
                  <a:ext cx="882507" cy="1516016"/>
                  <a:chOff x="38400" y="132108"/>
                  <a:chExt cx="882507" cy="1516016"/>
                </a:xfrm>
              </p:grpSpPr>
              <p:pic>
                <p:nvPicPr>
                  <p:cNvPr id="5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9" name="Группа 48"/>
                <p:cNvGrpSpPr/>
                <p:nvPr/>
              </p:nvGrpSpPr>
              <p:grpSpPr>
                <a:xfrm>
                  <a:off x="52048" y="1677692"/>
                  <a:ext cx="882507" cy="1516016"/>
                  <a:chOff x="38400" y="132108"/>
                  <a:chExt cx="882507" cy="1516016"/>
                </a:xfrm>
              </p:grpSpPr>
              <p:pic>
                <p:nvPicPr>
                  <p:cNvPr id="5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41" name="Группа 40"/>
              <p:cNvGrpSpPr/>
              <p:nvPr/>
            </p:nvGrpSpPr>
            <p:grpSpPr>
              <a:xfrm>
                <a:off x="69950" y="3211220"/>
                <a:ext cx="896155" cy="3061600"/>
                <a:chOff x="38400" y="132108"/>
                <a:chExt cx="896155" cy="3061600"/>
              </a:xfrm>
            </p:grpSpPr>
            <p:grpSp>
              <p:nvGrpSpPr>
                <p:cNvPr id="42" name="Группа 41"/>
                <p:cNvGrpSpPr/>
                <p:nvPr/>
              </p:nvGrpSpPr>
              <p:grpSpPr>
                <a:xfrm>
                  <a:off x="38400" y="132108"/>
                  <a:ext cx="882507" cy="1516016"/>
                  <a:chOff x="38400" y="132108"/>
                  <a:chExt cx="882507" cy="1516016"/>
                </a:xfrm>
              </p:grpSpPr>
              <p:pic>
                <p:nvPicPr>
                  <p:cNvPr id="4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52048" y="1677692"/>
                  <a:ext cx="882507" cy="1516016"/>
                  <a:chOff x="38400" y="132108"/>
                  <a:chExt cx="882507" cy="1516016"/>
                </a:xfrm>
              </p:grpSpPr>
              <p:pic>
                <p:nvPicPr>
                  <p:cNvPr id="4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4" name="Picture 2" descr="C:\Users\Administrator\Desktop\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5" name="Группа 54"/>
          <p:cNvGrpSpPr/>
          <p:nvPr/>
        </p:nvGrpSpPr>
        <p:grpSpPr>
          <a:xfrm>
            <a:off x="2497576" y="8815404"/>
            <a:ext cx="3367499" cy="1131254"/>
            <a:chOff x="2497576" y="8788108"/>
            <a:chExt cx="3367499" cy="1131254"/>
          </a:xfrm>
        </p:grpSpPr>
        <p:pic>
          <p:nvPicPr>
            <p:cNvPr id="56"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Прямоугольник 1"/>
          <p:cNvSpPr/>
          <p:nvPr/>
        </p:nvSpPr>
        <p:spPr>
          <a:xfrm>
            <a:off x="1226394" y="1493026"/>
            <a:ext cx="2057807" cy="369332"/>
          </a:xfrm>
          <a:prstGeom prst="rect">
            <a:avLst/>
          </a:prstGeom>
        </p:spPr>
        <p:txBody>
          <a:bodyPr wrap="none">
            <a:spAutoFit/>
          </a:bodyPr>
          <a:lstStyle/>
          <a:p>
            <a:r>
              <a:rPr lang="ru-RU" dirty="0"/>
              <a:t>«Детям о космосе»</a:t>
            </a:r>
          </a:p>
        </p:txBody>
      </p:sp>
      <p:sp>
        <p:nvSpPr>
          <p:cNvPr id="59" name="Прямоугольник 58"/>
          <p:cNvSpPr/>
          <p:nvPr/>
        </p:nvSpPr>
        <p:spPr>
          <a:xfrm>
            <a:off x="958064" y="1895328"/>
            <a:ext cx="4907011" cy="3693319"/>
          </a:xfrm>
          <a:prstGeom prst="rect">
            <a:avLst/>
          </a:prstGeom>
        </p:spPr>
        <p:txBody>
          <a:bodyPr wrap="square">
            <a:spAutoFit/>
          </a:bodyPr>
          <a:lstStyle/>
          <a:p>
            <a:pPr algn="just"/>
            <a:r>
              <a:rPr lang="ru-RU" dirty="0"/>
              <a:t>Космос – это интересно, необычно, загадочно! А наша страна имеет особое отношение к этой теме: спутник, Белка и Стрелка и первый человек покоривший космос, Герой Советского Союза летчик-космонавт Юрий Алексеевич Гагарин</a:t>
            </a:r>
          </a:p>
          <a:p>
            <a:pPr algn="just"/>
            <a:endParaRPr lang="ru-RU" dirty="0"/>
          </a:p>
          <a:p>
            <a:pPr algn="just"/>
            <a:r>
              <a:rPr lang="ru-RU" dirty="0"/>
              <a:t>         Беседовали с ребятами о космосе, о знамениты космонавтах.  Познакомились с солнечной системой, в которой находится наша планета Земля, об условиях для существования жизни на планете, узнали о Луне спутнике Земли. </a:t>
            </a: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72207" y="5519618"/>
            <a:ext cx="2720822" cy="19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5835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38400" y="132108"/>
            <a:ext cx="933807" cy="9210550"/>
            <a:chOff x="38400" y="132108"/>
            <a:chExt cx="933807" cy="9210550"/>
          </a:xfrm>
        </p:grpSpPr>
        <p:grpSp>
          <p:nvGrpSpPr>
            <p:cNvPr id="9" name="Группа 8"/>
            <p:cNvGrpSpPr/>
            <p:nvPr/>
          </p:nvGrpSpPr>
          <p:grpSpPr>
            <a:xfrm>
              <a:off x="38400" y="132108"/>
              <a:ext cx="927705" cy="6140712"/>
              <a:chOff x="38400" y="132108"/>
              <a:chExt cx="927705" cy="6140712"/>
            </a:xfrm>
          </p:grpSpPr>
          <p:grpSp>
            <p:nvGrpSpPr>
              <p:cNvPr id="14" name="Группа 13"/>
              <p:cNvGrpSpPr/>
              <p:nvPr/>
            </p:nvGrpSpPr>
            <p:grpSpPr>
              <a:xfrm>
                <a:off x="38400" y="132108"/>
                <a:ext cx="896155" cy="3061600"/>
                <a:chOff x="38400" y="132108"/>
                <a:chExt cx="896155" cy="3061600"/>
              </a:xfrm>
            </p:grpSpPr>
            <p:grpSp>
              <p:nvGrpSpPr>
                <p:cNvPr id="22" name="Группа 21"/>
                <p:cNvGrpSpPr/>
                <p:nvPr/>
              </p:nvGrpSpPr>
              <p:grpSpPr>
                <a:xfrm>
                  <a:off x="38400" y="132108"/>
                  <a:ext cx="882507" cy="1516016"/>
                  <a:chOff x="38400" y="132108"/>
                  <a:chExt cx="882507" cy="1516016"/>
                </a:xfrm>
              </p:grpSpPr>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2048" y="1677692"/>
                  <a:ext cx="882507" cy="1516016"/>
                  <a:chOff x="38400" y="132108"/>
                  <a:chExt cx="882507" cy="1516016"/>
                </a:xfrm>
              </p:grpSpPr>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5" name="Группа 14"/>
              <p:cNvGrpSpPr/>
              <p:nvPr/>
            </p:nvGrpSpPr>
            <p:grpSpPr>
              <a:xfrm>
                <a:off x="69950" y="3211220"/>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Группа 27"/>
          <p:cNvGrpSpPr/>
          <p:nvPr/>
        </p:nvGrpSpPr>
        <p:grpSpPr>
          <a:xfrm>
            <a:off x="5824131" y="110585"/>
            <a:ext cx="933807" cy="9210550"/>
            <a:chOff x="38400" y="132108"/>
            <a:chExt cx="933807" cy="9210550"/>
          </a:xfrm>
        </p:grpSpPr>
        <p:grpSp>
          <p:nvGrpSpPr>
            <p:cNvPr id="29" name="Группа 28"/>
            <p:cNvGrpSpPr/>
            <p:nvPr/>
          </p:nvGrpSpPr>
          <p:grpSpPr>
            <a:xfrm>
              <a:off x="38400" y="132108"/>
              <a:ext cx="927705" cy="6140712"/>
              <a:chOff x="38400" y="132108"/>
              <a:chExt cx="927705" cy="6140712"/>
            </a:xfrm>
          </p:grpSpPr>
          <p:grpSp>
            <p:nvGrpSpPr>
              <p:cNvPr id="34" name="Группа 33"/>
              <p:cNvGrpSpPr/>
              <p:nvPr/>
            </p:nvGrpSpPr>
            <p:grpSpPr>
              <a:xfrm>
                <a:off x="38400" y="132108"/>
                <a:ext cx="896155" cy="3061600"/>
                <a:chOff x="38400" y="132108"/>
                <a:chExt cx="896155" cy="3061600"/>
              </a:xfrm>
            </p:grpSpPr>
            <p:grpSp>
              <p:nvGrpSpPr>
                <p:cNvPr id="42" name="Группа 41"/>
                <p:cNvGrpSpPr/>
                <p:nvPr/>
              </p:nvGrpSpPr>
              <p:grpSpPr>
                <a:xfrm>
                  <a:off x="38400" y="132108"/>
                  <a:ext cx="882507" cy="1516016"/>
                  <a:chOff x="38400" y="132108"/>
                  <a:chExt cx="882507" cy="1516016"/>
                </a:xfrm>
              </p:grpSpPr>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52048" y="1677692"/>
                  <a:ext cx="882507" cy="1516016"/>
                  <a:chOff x="38400" y="132108"/>
                  <a:chExt cx="882507" cy="1516016"/>
                </a:xfrm>
              </p:grpSpPr>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5" name="Группа 34"/>
              <p:cNvGrpSpPr/>
              <p:nvPr/>
            </p:nvGrpSpPr>
            <p:grpSpPr>
              <a:xfrm>
                <a:off x="69950" y="3211220"/>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9" name="Группа 48"/>
          <p:cNvGrpSpPr/>
          <p:nvPr/>
        </p:nvGrpSpPr>
        <p:grpSpPr>
          <a:xfrm>
            <a:off x="2497576" y="8815404"/>
            <a:ext cx="3367499" cy="1131254"/>
            <a:chOff x="2497576" y="8788108"/>
            <a:chExt cx="3367499" cy="1131254"/>
          </a:xfrm>
        </p:grpSpPr>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3" name="Группа 52"/>
          <p:cNvGrpSpPr/>
          <p:nvPr/>
        </p:nvGrpSpPr>
        <p:grpSpPr>
          <a:xfrm>
            <a:off x="1048373" y="-48757"/>
            <a:ext cx="4761252" cy="1343442"/>
            <a:chOff x="1062879" y="-93442"/>
            <a:chExt cx="4761252" cy="1343442"/>
          </a:xfrm>
        </p:grpSpPr>
        <p:pic>
          <p:nvPicPr>
            <p:cNvPr id="5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8" name="TextBox 57"/>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
        <p:nvSpPr>
          <p:cNvPr id="2" name="Прямоугольник 1"/>
          <p:cNvSpPr/>
          <p:nvPr/>
        </p:nvSpPr>
        <p:spPr>
          <a:xfrm>
            <a:off x="1098331" y="1500268"/>
            <a:ext cx="4724942" cy="4401205"/>
          </a:xfrm>
          <a:prstGeom prst="rect">
            <a:avLst/>
          </a:prstGeom>
        </p:spPr>
        <p:txBody>
          <a:bodyPr wrap="square">
            <a:spAutoFit/>
          </a:bodyPr>
          <a:lstStyle/>
          <a:p>
            <a:pPr algn="just"/>
            <a:r>
              <a:rPr lang="ru-RU" sz="2800" dirty="0"/>
              <a:t>#</a:t>
            </a:r>
            <a:r>
              <a:rPr lang="ru-RU" sz="2800" dirty="0" err="1"/>
              <a:t>Флешмоб</a:t>
            </a:r>
            <a:r>
              <a:rPr lang="ru-RU" sz="2800" dirty="0"/>
              <a:t> «Папа может!»</a:t>
            </a:r>
          </a:p>
          <a:p>
            <a:pPr algn="just"/>
            <a:endParaRPr lang="ru-RU" sz="2800" dirty="0"/>
          </a:p>
          <a:p>
            <a:pPr algn="just"/>
            <a:r>
              <a:rPr lang="ru-RU" sz="2800" dirty="0"/>
              <a:t>16 октября 2022 года уже во второй раз на территории страны и Тульской области будет отмечаться День отца. В преддверии праздника воспитанники нашего детского сада запустили </a:t>
            </a:r>
            <a:r>
              <a:rPr lang="ru-RU" sz="2800" dirty="0" err="1"/>
              <a:t>флешмоб</a:t>
            </a:r>
            <a:r>
              <a:rPr lang="ru-RU" sz="2800" dirty="0"/>
              <a:t>    «Папа может!».</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80973" y="5950039"/>
            <a:ext cx="4840896" cy="2988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2" descr="C:\Users\Administrator\Desktop\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378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38400" y="132108"/>
            <a:ext cx="933807" cy="9210550"/>
            <a:chOff x="38400" y="132108"/>
            <a:chExt cx="933807" cy="9210550"/>
          </a:xfrm>
        </p:grpSpPr>
        <p:grpSp>
          <p:nvGrpSpPr>
            <p:cNvPr id="9" name="Группа 8"/>
            <p:cNvGrpSpPr/>
            <p:nvPr/>
          </p:nvGrpSpPr>
          <p:grpSpPr>
            <a:xfrm>
              <a:off x="38400" y="132108"/>
              <a:ext cx="927705" cy="6140712"/>
              <a:chOff x="38400" y="132108"/>
              <a:chExt cx="927705" cy="6140712"/>
            </a:xfrm>
          </p:grpSpPr>
          <p:grpSp>
            <p:nvGrpSpPr>
              <p:cNvPr id="14" name="Группа 13"/>
              <p:cNvGrpSpPr/>
              <p:nvPr/>
            </p:nvGrpSpPr>
            <p:grpSpPr>
              <a:xfrm>
                <a:off x="38400" y="132108"/>
                <a:ext cx="896155" cy="3061600"/>
                <a:chOff x="38400" y="132108"/>
                <a:chExt cx="896155" cy="3061600"/>
              </a:xfrm>
            </p:grpSpPr>
            <p:grpSp>
              <p:nvGrpSpPr>
                <p:cNvPr id="22" name="Группа 21"/>
                <p:cNvGrpSpPr/>
                <p:nvPr/>
              </p:nvGrpSpPr>
              <p:grpSpPr>
                <a:xfrm>
                  <a:off x="38400" y="132108"/>
                  <a:ext cx="882507" cy="1516016"/>
                  <a:chOff x="38400" y="132108"/>
                  <a:chExt cx="882507" cy="1516016"/>
                </a:xfrm>
              </p:grpSpPr>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2048" y="1677692"/>
                  <a:ext cx="882507" cy="1516016"/>
                  <a:chOff x="38400" y="132108"/>
                  <a:chExt cx="882507" cy="1516016"/>
                </a:xfrm>
              </p:grpSpPr>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5" name="Группа 14"/>
              <p:cNvGrpSpPr/>
              <p:nvPr/>
            </p:nvGrpSpPr>
            <p:grpSpPr>
              <a:xfrm>
                <a:off x="69950" y="3211220"/>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1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8" name="Группа 27"/>
          <p:cNvGrpSpPr/>
          <p:nvPr/>
        </p:nvGrpSpPr>
        <p:grpSpPr>
          <a:xfrm>
            <a:off x="5824131" y="110585"/>
            <a:ext cx="933807" cy="9210550"/>
            <a:chOff x="38400" y="132108"/>
            <a:chExt cx="933807" cy="9210550"/>
          </a:xfrm>
        </p:grpSpPr>
        <p:grpSp>
          <p:nvGrpSpPr>
            <p:cNvPr id="29" name="Группа 28"/>
            <p:cNvGrpSpPr/>
            <p:nvPr/>
          </p:nvGrpSpPr>
          <p:grpSpPr>
            <a:xfrm>
              <a:off x="38400" y="132108"/>
              <a:ext cx="927705" cy="6140712"/>
              <a:chOff x="38400" y="132108"/>
              <a:chExt cx="927705" cy="6140712"/>
            </a:xfrm>
          </p:grpSpPr>
          <p:grpSp>
            <p:nvGrpSpPr>
              <p:cNvPr id="34" name="Группа 33"/>
              <p:cNvGrpSpPr/>
              <p:nvPr/>
            </p:nvGrpSpPr>
            <p:grpSpPr>
              <a:xfrm>
                <a:off x="38400" y="132108"/>
                <a:ext cx="896155" cy="3061600"/>
                <a:chOff x="38400" y="132108"/>
                <a:chExt cx="896155" cy="3061600"/>
              </a:xfrm>
            </p:grpSpPr>
            <p:grpSp>
              <p:nvGrpSpPr>
                <p:cNvPr id="42" name="Группа 41"/>
                <p:cNvGrpSpPr/>
                <p:nvPr/>
              </p:nvGrpSpPr>
              <p:grpSpPr>
                <a:xfrm>
                  <a:off x="38400" y="132108"/>
                  <a:ext cx="882507" cy="1516016"/>
                  <a:chOff x="38400" y="132108"/>
                  <a:chExt cx="882507" cy="1516016"/>
                </a:xfrm>
              </p:grpSpPr>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52048" y="1677692"/>
                  <a:ext cx="882507" cy="1516016"/>
                  <a:chOff x="38400" y="132108"/>
                  <a:chExt cx="882507" cy="1516016"/>
                </a:xfrm>
              </p:grpSpPr>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5" name="Группа 34"/>
              <p:cNvGrpSpPr/>
              <p:nvPr/>
            </p:nvGrpSpPr>
            <p:grpSpPr>
              <a:xfrm>
                <a:off x="69950" y="3211220"/>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 name="Группа 47"/>
          <p:cNvGrpSpPr/>
          <p:nvPr/>
        </p:nvGrpSpPr>
        <p:grpSpPr>
          <a:xfrm>
            <a:off x="2497576" y="8815404"/>
            <a:ext cx="3367499" cy="1131254"/>
            <a:chOff x="2497576" y="8788108"/>
            <a:chExt cx="3367499" cy="1131254"/>
          </a:xfrm>
        </p:grpSpPr>
        <p:pic>
          <p:nvPicPr>
            <p:cNvPr id="4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3" name="Группа 52"/>
          <p:cNvGrpSpPr/>
          <p:nvPr/>
        </p:nvGrpSpPr>
        <p:grpSpPr>
          <a:xfrm>
            <a:off x="1048373" y="-48757"/>
            <a:ext cx="4761252" cy="1343442"/>
            <a:chOff x="1062879" y="-93442"/>
            <a:chExt cx="4761252" cy="1343442"/>
          </a:xfrm>
        </p:grpSpPr>
        <p:pic>
          <p:nvPicPr>
            <p:cNvPr id="5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8" name="TextBox 57"/>
          <p:cNvSpPr txBox="1"/>
          <p:nvPr/>
        </p:nvSpPr>
        <p:spPr>
          <a:xfrm>
            <a:off x="1905541" y="110349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
        <p:nvSpPr>
          <p:cNvPr id="2" name="Прямоугольник 1"/>
          <p:cNvSpPr/>
          <p:nvPr/>
        </p:nvSpPr>
        <p:spPr>
          <a:xfrm>
            <a:off x="932054" y="1438977"/>
            <a:ext cx="4954524" cy="4770537"/>
          </a:xfrm>
          <a:prstGeom prst="rect">
            <a:avLst/>
          </a:prstGeom>
        </p:spPr>
        <p:txBody>
          <a:bodyPr wrap="square">
            <a:spAutoFit/>
          </a:bodyPr>
          <a:lstStyle/>
          <a:p>
            <a:pPr algn="just"/>
            <a:r>
              <a:rPr lang="ru-RU" sz="1600" dirty="0"/>
              <a:t>День отца!</a:t>
            </a:r>
          </a:p>
          <a:p>
            <a:pPr algn="just"/>
            <a:endParaRPr lang="ru-RU" sz="1600" dirty="0"/>
          </a:p>
          <a:p>
            <a:pPr algn="just"/>
            <a:r>
              <a:rPr lang="ru-RU" sz="1600" dirty="0"/>
              <a:t>         16 октября 2022 года уже во второй раз на территории страны и Тульской области будет отмечаться День отца. Этот праздник создан в целях  привлечения роли отца в воспитании подрастающего поколения и укрепления семьи</a:t>
            </a:r>
            <a:r>
              <a:rPr lang="ru-RU" sz="1600" dirty="0" smtClean="0"/>
              <a:t>.</a:t>
            </a:r>
            <a:endParaRPr lang="ru-RU" sz="1600" dirty="0"/>
          </a:p>
          <a:p>
            <a:pPr algn="just"/>
            <a:r>
              <a:rPr lang="ru-RU" sz="1600" dirty="0"/>
              <a:t>         В преддверии этой знаменательной даты в МКДОУ д/с №3 открылась выставка детских рисунков «Мой папа - профессионал!» и выставка фоторабот «Сила отцовства». </a:t>
            </a:r>
          </a:p>
          <a:p>
            <a:pPr algn="just"/>
            <a:r>
              <a:rPr lang="ru-RU" sz="1600" dirty="0"/>
              <a:t>         В представлении наших воспитанников папы получились высокими, красивыми, добрыми, трудолюбивыми. Папа не боится никаких трудностей и помогает во всем своими добрыми советами. Папа для них – и защитник, и помощник, и друг, просто – герой</a:t>
            </a:r>
            <a:r>
              <a:rPr lang="ru-RU" sz="1600" dirty="0" smtClean="0"/>
              <a:t>.</a:t>
            </a:r>
            <a:endParaRPr lang="ru-RU" sz="1600" dirty="0"/>
          </a:p>
          <a:p>
            <a:pPr algn="just"/>
            <a:r>
              <a:rPr lang="ru-RU" sz="1600" dirty="0"/>
              <a:t>В своих рисунках и фотографиях дети выразили свою любовь к родному человеку.</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8881" y="6237649"/>
            <a:ext cx="4154273" cy="26289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2" name="Picture 2" descr="C:\Users\Administrator\Desktop\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592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8400" y="132108"/>
            <a:ext cx="933807" cy="9210550"/>
            <a:chOff x="38400" y="132108"/>
            <a:chExt cx="933807" cy="9210550"/>
          </a:xfrm>
        </p:grpSpPr>
        <p:grpSp>
          <p:nvGrpSpPr>
            <p:cNvPr id="3" name="Группа 2"/>
            <p:cNvGrpSpPr/>
            <p:nvPr/>
          </p:nvGrpSpPr>
          <p:grpSpPr>
            <a:xfrm>
              <a:off x="38400" y="132108"/>
              <a:ext cx="927705" cy="6140712"/>
              <a:chOff x="38400" y="132108"/>
              <a:chExt cx="927705" cy="6140712"/>
            </a:xfrm>
          </p:grpSpPr>
          <p:grpSp>
            <p:nvGrpSpPr>
              <p:cNvPr id="8" name="Группа 7"/>
              <p:cNvGrpSpPr/>
              <p:nvPr/>
            </p:nvGrpSpPr>
            <p:grpSpPr>
              <a:xfrm>
                <a:off x="38400" y="132108"/>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9" name="Группа 8"/>
              <p:cNvGrpSpPr/>
              <p:nvPr/>
            </p:nvGrpSpPr>
            <p:grpSpPr>
              <a:xfrm>
                <a:off x="69950" y="3211220"/>
                <a:ext cx="896155" cy="3061600"/>
                <a:chOff x="38400" y="132108"/>
                <a:chExt cx="896155" cy="3061600"/>
              </a:xfrm>
            </p:grpSpPr>
            <p:grpSp>
              <p:nvGrpSpPr>
                <p:cNvPr id="10" name="Группа 9"/>
                <p:cNvGrpSpPr/>
                <p:nvPr/>
              </p:nvGrpSpPr>
              <p:grpSpPr>
                <a:xfrm>
                  <a:off x="38400" y="132108"/>
                  <a:ext cx="882507" cy="1516016"/>
                  <a:chOff x="38400" y="132108"/>
                  <a:chExt cx="882507" cy="1516016"/>
                </a:xfrm>
              </p:grpSpPr>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52048" y="1677692"/>
                  <a:ext cx="882507" cy="1516016"/>
                  <a:chOff x="38400" y="132108"/>
                  <a:chExt cx="882507" cy="1516016"/>
                </a:xfrm>
              </p:grpSpPr>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824131" y="110585"/>
            <a:ext cx="933807" cy="9210550"/>
            <a:chOff x="38400" y="132108"/>
            <a:chExt cx="933807" cy="9210550"/>
          </a:xfrm>
        </p:grpSpPr>
        <p:grpSp>
          <p:nvGrpSpPr>
            <p:cNvPr id="23" name="Группа 22"/>
            <p:cNvGrpSpPr/>
            <p:nvPr/>
          </p:nvGrpSpPr>
          <p:grpSpPr>
            <a:xfrm>
              <a:off x="38400" y="132108"/>
              <a:ext cx="927705" cy="6140712"/>
              <a:chOff x="38400" y="132108"/>
              <a:chExt cx="927705" cy="6140712"/>
            </a:xfrm>
          </p:grpSpPr>
          <p:grpSp>
            <p:nvGrpSpPr>
              <p:cNvPr id="28" name="Группа 27"/>
              <p:cNvGrpSpPr/>
              <p:nvPr/>
            </p:nvGrpSpPr>
            <p:grpSpPr>
              <a:xfrm>
                <a:off x="38400" y="132108"/>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9" name="Группа 28"/>
              <p:cNvGrpSpPr/>
              <p:nvPr/>
            </p:nvGrpSpPr>
            <p:grpSpPr>
              <a:xfrm>
                <a:off x="69950" y="3211220"/>
                <a:ext cx="896155" cy="3061600"/>
                <a:chOff x="38400" y="132108"/>
                <a:chExt cx="896155" cy="3061600"/>
              </a:xfrm>
            </p:grpSpPr>
            <p:grpSp>
              <p:nvGrpSpPr>
                <p:cNvPr id="30" name="Группа 29"/>
                <p:cNvGrpSpPr/>
                <p:nvPr/>
              </p:nvGrpSpPr>
              <p:grpSpPr>
                <a:xfrm>
                  <a:off x="38400" y="132108"/>
                  <a:ext cx="882507" cy="1516016"/>
                  <a:chOff x="38400" y="132108"/>
                  <a:chExt cx="882507" cy="1516016"/>
                </a:xfrm>
              </p:grpSpPr>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Группа 30"/>
                <p:cNvGrpSpPr/>
                <p:nvPr/>
              </p:nvGrpSpPr>
              <p:grpSpPr>
                <a:xfrm>
                  <a:off x="52048" y="1677692"/>
                  <a:ext cx="882507" cy="1516016"/>
                  <a:chOff x="38400" y="132108"/>
                  <a:chExt cx="882507" cy="1516016"/>
                </a:xfrm>
              </p:grpSpPr>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2" name="Picture 2" descr="C:\Users\Administrator\Desktop\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3" name="Группа 42"/>
          <p:cNvGrpSpPr/>
          <p:nvPr/>
        </p:nvGrpSpPr>
        <p:grpSpPr>
          <a:xfrm>
            <a:off x="2497576" y="8815404"/>
            <a:ext cx="3367499" cy="1131254"/>
            <a:chOff x="2497576" y="8788108"/>
            <a:chExt cx="3367499" cy="1131254"/>
          </a:xfrm>
        </p:grpSpPr>
        <p:pic>
          <p:nvPicPr>
            <p:cNvPr id="44"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1048373" y="-48757"/>
            <a:ext cx="4761252" cy="1343442"/>
            <a:chOff x="1062879" y="-93442"/>
            <a:chExt cx="4761252" cy="1343442"/>
          </a:xfrm>
        </p:grpSpPr>
        <p:pic>
          <p:nvPicPr>
            <p:cNvPr id="48"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 name="TextBox 51"/>
          <p:cNvSpPr txBox="1"/>
          <p:nvPr/>
        </p:nvSpPr>
        <p:spPr>
          <a:xfrm>
            <a:off x="1905541" y="1089848"/>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
        <p:nvSpPr>
          <p:cNvPr id="53" name="Прямоугольник 52"/>
          <p:cNvSpPr/>
          <p:nvPr/>
        </p:nvSpPr>
        <p:spPr>
          <a:xfrm>
            <a:off x="1040447" y="1402460"/>
            <a:ext cx="4748951" cy="5262979"/>
          </a:xfrm>
          <a:prstGeom prst="rect">
            <a:avLst/>
          </a:prstGeom>
        </p:spPr>
        <p:txBody>
          <a:bodyPr wrap="square">
            <a:spAutoFit/>
          </a:bodyPr>
          <a:lstStyle/>
          <a:p>
            <a:pPr algn="just"/>
            <a:r>
              <a:rPr lang="ru-RU" sz="1600" dirty="0"/>
              <a:t>Осень в гости к нам </a:t>
            </a:r>
            <a:r>
              <a:rPr lang="ru-RU" sz="1600" dirty="0" smtClean="0"/>
              <a:t>пришла</a:t>
            </a:r>
            <a:endParaRPr lang="ru-RU" sz="1600" dirty="0"/>
          </a:p>
          <a:p>
            <a:pPr algn="just"/>
            <a:r>
              <a:rPr lang="ru-RU" sz="1600" dirty="0"/>
              <a:t>Заглянул сегодня праздник в каждый дом</a:t>
            </a:r>
            <a:r>
              <a:rPr lang="ru-RU" sz="1600" dirty="0" smtClean="0"/>
              <a:t>,</a:t>
            </a:r>
            <a:endParaRPr lang="ru-RU" sz="1600" dirty="0"/>
          </a:p>
          <a:p>
            <a:pPr algn="just"/>
            <a:r>
              <a:rPr lang="ru-RU" sz="1600" dirty="0"/>
              <a:t>Потому что бродит осень за окном</a:t>
            </a:r>
            <a:r>
              <a:rPr lang="ru-RU" sz="1600" dirty="0" smtClean="0"/>
              <a:t>.</a:t>
            </a:r>
            <a:endParaRPr lang="ru-RU" sz="1600" dirty="0"/>
          </a:p>
          <a:p>
            <a:pPr algn="just"/>
            <a:r>
              <a:rPr lang="ru-RU" sz="1600" dirty="0"/>
              <a:t>Заглянул осенний праздник в детский сад</a:t>
            </a:r>
            <a:r>
              <a:rPr lang="ru-RU" sz="1600" dirty="0" smtClean="0"/>
              <a:t>,</a:t>
            </a:r>
            <a:endParaRPr lang="ru-RU" sz="1600" dirty="0"/>
          </a:p>
          <a:p>
            <a:pPr algn="just"/>
            <a:r>
              <a:rPr lang="ru-RU" sz="1600" dirty="0"/>
              <a:t>Чтоб порадовать и взрослых и ребят</a:t>
            </a:r>
            <a:r>
              <a:rPr lang="ru-RU" sz="1600" dirty="0" smtClean="0"/>
              <a:t>!</a:t>
            </a:r>
            <a:endParaRPr lang="ru-RU" sz="1600" dirty="0"/>
          </a:p>
          <a:p>
            <a:pPr algn="just"/>
            <a:r>
              <a:rPr lang="ru-RU" sz="1600" dirty="0"/>
              <a:t>Каждый год, в нашем детском саду, проводится праздник осени. Это яркий и красочный праздник, который помогает детям закрепить представления об осени. Красиво украшенный зал создавал праздничное настроение</a:t>
            </a:r>
            <a:r>
              <a:rPr lang="ru-RU" sz="1600" dirty="0" smtClean="0"/>
              <a:t>.</a:t>
            </a:r>
            <a:endParaRPr lang="ru-RU" sz="1600" dirty="0"/>
          </a:p>
          <a:p>
            <a:pPr algn="just"/>
            <a:r>
              <a:rPr lang="ru-RU" sz="1600" dirty="0"/>
              <a:t>12 октября состоялся осенний праздник в средней группе, затем в старшей группе</a:t>
            </a:r>
            <a:r>
              <a:rPr lang="ru-RU" sz="1600" dirty="0" smtClean="0"/>
              <a:t>.</a:t>
            </a:r>
            <a:endParaRPr lang="ru-RU" sz="1600" dirty="0"/>
          </a:p>
          <a:p>
            <a:pPr algn="just"/>
            <a:r>
              <a:rPr lang="ru-RU" sz="1600" dirty="0"/>
              <a:t>Праздники начались  с веселой музыки, создавшей праздничное настроение.  Дети читали стихи, водили осенние хороводы и исполнили танец с зонтиками. В игре определяли по запаху овощи и фрукты. Было очень интересно и весело. В гостях на празднике у них побывала осень и принесла им угощение яблоки из своего сада</a:t>
            </a:r>
            <a:r>
              <a:rPr lang="ru-RU" sz="1600" dirty="0" smtClean="0"/>
              <a:t>.</a:t>
            </a:r>
            <a:endParaRPr lang="ru-RU" sz="1600" dirty="0"/>
          </a:p>
          <a:p>
            <a:pPr algn="just"/>
            <a:r>
              <a:rPr lang="ru-RU" sz="1600" dirty="0"/>
              <a:t>         Все дети получили положительные эмоции и остались довольны праздником.</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48373" y="6595860"/>
            <a:ext cx="2750859" cy="2063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82160" y="6696477"/>
            <a:ext cx="19050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4513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8400" y="132108"/>
            <a:ext cx="933807" cy="9210550"/>
            <a:chOff x="38400" y="132108"/>
            <a:chExt cx="933807" cy="9210550"/>
          </a:xfrm>
        </p:grpSpPr>
        <p:grpSp>
          <p:nvGrpSpPr>
            <p:cNvPr id="3" name="Группа 2"/>
            <p:cNvGrpSpPr/>
            <p:nvPr/>
          </p:nvGrpSpPr>
          <p:grpSpPr>
            <a:xfrm>
              <a:off x="38400" y="132108"/>
              <a:ext cx="927705" cy="6140712"/>
              <a:chOff x="38400" y="132108"/>
              <a:chExt cx="927705" cy="6140712"/>
            </a:xfrm>
          </p:grpSpPr>
          <p:grpSp>
            <p:nvGrpSpPr>
              <p:cNvPr id="8" name="Группа 7"/>
              <p:cNvGrpSpPr/>
              <p:nvPr/>
            </p:nvGrpSpPr>
            <p:grpSpPr>
              <a:xfrm>
                <a:off x="38400" y="132108"/>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9" name="Группа 8"/>
              <p:cNvGrpSpPr/>
              <p:nvPr/>
            </p:nvGrpSpPr>
            <p:grpSpPr>
              <a:xfrm>
                <a:off x="69950" y="3211220"/>
                <a:ext cx="896155" cy="3061600"/>
                <a:chOff x="38400" y="132108"/>
                <a:chExt cx="896155" cy="3061600"/>
              </a:xfrm>
            </p:grpSpPr>
            <p:grpSp>
              <p:nvGrpSpPr>
                <p:cNvPr id="10" name="Группа 9"/>
                <p:cNvGrpSpPr/>
                <p:nvPr/>
              </p:nvGrpSpPr>
              <p:grpSpPr>
                <a:xfrm>
                  <a:off x="38400" y="132108"/>
                  <a:ext cx="882507" cy="1516016"/>
                  <a:chOff x="38400" y="132108"/>
                  <a:chExt cx="882507" cy="1516016"/>
                </a:xfrm>
              </p:grpSpPr>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52048" y="1677692"/>
                  <a:ext cx="882507" cy="1516016"/>
                  <a:chOff x="38400" y="132108"/>
                  <a:chExt cx="882507" cy="1516016"/>
                </a:xfrm>
              </p:grpSpPr>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824131" y="110585"/>
            <a:ext cx="933807" cy="9210550"/>
            <a:chOff x="38400" y="132108"/>
            <a:chExt cx="933807" cy="9210550"/>
          </a:xfrm>
        </p:grpSpPr>
        <p:grpSp>
          <p:nvGrpSpPr>
            <p:cNvPr id="23" name="Группа 22"/>
            <p:cNvGrpSpPr/>
            <p:nvPr/>
          </p:nvGrpSpPr>
          <p:grpSpPr>
            <a:xfrm>
              <a:off x="38400" y="132108"/>
              <a:ext cx="927705" cy="6140712"/>
              <a:chOff x="38400" y="132108"/>
              <a:chExt cx="927705" cy="6140712"/>
            </a:xfrm>
          </p:grpSpPr>
          <p:grpSp>
            <p:nvGrpSpPr>
              <p:cNvPr id="28" name="Группа 27"/>
              <p:cNvGrpSpPr/>
              <p:nvPr/>
            </p:nvGrpSpPr>
            <p:grpSpPr>
              <a:xfrm>
                <a:off x="38400" y="132108"/>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9" name="Группа 28"/>
              <p:cNvGrpSpPr/>
              <p:nvPr/>
            </p:nvGrpSpPr>
            <p:grpSpPr>
              <a:xfrm>
                <a:off x="69950" y="3211220"/>
                <a:ext cx="896155" cy="3061600"/>
                <a:chOff x="38400" y="132108"/>
                <a:chExt cx="896155" cy="3061600"/>
              </a:xfrm>
            </p:grpSpPr>
            <p:grpSp>
              <p:nvGrpSpPr>
                <p:cNvPr id="30" name="Группа 29"/>
                <p:cNvGrpSpPr/>
                <p:nvPr/>
              </p:nvGrpSpPr>
              <p:grpSpPr>
                <a:xfrm>
                  <a:off x="38400" y="132108"/>
                  <a:ext cx="882507" cy="1516016"/>
                  <a:chOff x="38400" y="132108"/>
                  <a:chExt cx="882507" cy="1516016"/>
                </a:xfrm>
              </p:grpSpPr>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Группа 30"/>
                <p:cNvGrpSpPr/>
                <p:nvPr/>
              </p:nvGrpSpPr>
              <p:grpSpPr>
                <a:xfrm>
                  <a:off x="52048" y="1677692"/>
                  <a:ext cx="882507" cy="1516016"/>
                  <a:chOff x="38400" y="132108"/>
                  <a:chExt cx="882507" cy="1516016"/>
                </a:xfrm>
              </p:grpSpPr>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1062879" y="-93442"/>
            <a:ext cx="4761252" cy="1343442"/>
            <a:chOff x="1062879" y="-93442"/>
            <a:chExt cx="4761252" cy="1343442"/>
          </a:xfrm>
        </p:grpSpPr>
        <p:pic>
          <p:nvPicPr>
            <p:cNvPr id="4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2497576" y="8788108"/>
            <a:ext cx="3367499" cy="1131254"/>
            <a:chOff x="2497576" y="8788108"/>
            <a:chExt cx="3367499" cy="1131254"/>
          </a:xfrm>
        </p:grpSpPr>
        <p:pic>
          <p:nvPicPr>
            <p:cNvPr id="4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1"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TextBox 51"/>
          <p:cNvSpPr txBox="1"/>
          <p:nvPr/>
        </p:nvSpPr>
        <p:spPr>
          <a:xfrm>
            <a:off x="1081391" y="1136710"/>
            <a:ext cx="671209" cy="369332"/>
          </a:xfrm>
          <a:prstGeom prst="rect">
            <a:avLst/>
          </a:prstGeom>
          <a:noFill/>
        </p:spPr>
        <p:txBody>
          <a:bodyPr wrap="none" rtlCol="0">
            <a:spAutoFit/>
          </a:bodyPr>
          <a:lstStyle/>
          <a:p>
            <a:r>
              <a:rPr lang="ru-RU" b="1" i="1" dirty="0" smtClean="0"/>
              <a:t>ЗОЖ</a:t>
            </a:r>
            <a:endParaRPr lang="ru-RU" b="1" i="1" dirty="0"/>
          </a:p>
        </p:txBody>
      </p:sp>
      <p:sp>
        <p:nvSpPr>
          <p:cNvPr id="53" name="TextBox 52"/>
          <p:cNvSpPr txBox="1"/>
          <p:nvPr/>
        </p:nvSpPr>
        <p:spPr>
          <a:xfrm>
            <a:off x="1984616" y="1140586"/>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№1</a:t>
            </a:r>
            <a:r>
              <a:rPr lang="en-US" sz="1600" dirty="0" smtClean="0">
                <a:solidFill>
                  <a:srgbClr val="6629FF"/>
                </a:solidFill>
              </a:rPr>
              <a:t>’’</a:t>
            </a:r>
            <a:endParaRPr lang="ru-RU" sz="1600" dirty="0">
              <a:solidFill>
                <a:srgbClr val="6629FF"/>
              </a:solidFill>
            </a:endParaRPr>
          </a:p>
        </p:txBody>
      </p:sp>
      <p:sp>
        <p:nvSpPr>
          <p:cNvPr id="54" name="Прямоугольник 53"/>
          <p:cNvSpPr/>
          <p:nvPr/>
        </p:nvSpPr>
        <p:spPr>
          <a:xfrm>
            <a:off x="1045182" y="1646389"/>
            <a:ext cx="4787938" cy="6986528"/>
          </a:xfrm>
          <a:prstGeom prst="rect">
            <a:avLst/>
          </a:prstGeom>
        </p:spPr>
        <p:txBody>
          <a:bodyPr wrap="square">
            <a:spAutoFit/>
          </a:bodyPr>
          <a:lstStyle/>
          <a:p>
            <a:pPr algn="ctr"/>
            <a:r>
              <a:rPr lang="ru-RU" sz="2800" dirty="0"/>
              <a:t>Здоровый образ жизни!</a:t>
            </a:r>
          </a:p>
          <a:p>
            <a:pPr algn="ctr"/>
            <a:r>
              <a:rPr lang="ru-RU" sz="2800" dirty="0"/>
              <a:t>Полезен он для всех.</a:t>
            </a:r>
          </a:p>
          <a:p>
            <a:pPr algn="ctr"/>
            <a:r>
              <a:rPr lang="ru-RU" sz="2800" dirty="0"/>
              <a:t>Здоровый образ жизни!</a:t>
            </a:r>
          </a:p>
          <a:p>
            <a:pPr algn="ctr"/>
            <a:r>
              <a:rPr lang="ru-RU" sz="2800" dirty="0"/>
              <a:t>Удача и успех.</a:t>
            </a:r>
          </a:p>
          <a:p>
            <a:pPr algn="ctr"/>
            <a:r>
              <a:rPr lang="ru-RU" sz="2800" dirty="0"/>
              <a:t>Здоровый образ жизни!</a:t>
            </a:r>
          </a:p>
          <a:p>
            <a:pPr algn="ctr"/>
            <a:r>
              <a:rPr lang="ru-RU" sz="2800" dirty="0"/>
              <a:t>Со мной ты навсегда.</a:t>
            </a:r>
          </a:p>
          <a:p>
            <a:pPr algn="ctr"/>
            <a:r>
              <a:rPr lang="ru-RU" sz="2800" dirty="0"/>
              <a:t>Здоровый образ жизни!</a:t>
            </a:r>
          </a:p>
          <a:p>
            <a:pPr algn="ctr"/>
            <a:r>
              <a:rPr lang="ru-RU" sz="2800" dirty="0"/>
              <a:t>Моя это судьба.</a:t>
            </a:r>
          </a:p>
          <a:p>
            <a:pPr algn="ctr"/>
            <a:r>
              <a:rPr lang="ru-RU" sz="2800" dirty="0"/>
              <a:t>Здоровый образ жизни,</a:t>
            </a:r>
          </a:p>
          <a:p>
            <a:pPr algn="ctr"/>
            <a:r>
              <a:rPr lang="ru-RU" sz="2800" dirty="0"/>
              <a:t>Будь у всех в крови!</a:t>
            </a:r>
          </a:p>
          <a:p>
            <a:pPr algn="ctr"/>
            <a:r>
              <a:rPr lang="ru-RU" sz="2800" dirty="0"/>
              <a:t>Здоровый образ жизни!</a:t>
            </a:r>
          </a:p>
          <a:p>
            <a:pPr algn="ctr"/>
            <a:r>
              <a:rPr lang="ru-RU" sz="2800" dirty="0"/>
              <a:t>Утром поднялся и беги.</a:t>
            </a:r>
          </a:p>
          <a:p>
            <a:pPr algn="ctr"/>
            <a:r>
              <a:rPr lang="ru-RU" sz="2800" dirty="0"/>
              <a:t>Здоровый образ жизни!</a:t>
            </a:r>
          </a:p>
          <a:p>
            <a:pPr algn="ctr"/>
            <a:r>
              <a:rPr lang="ru-RU" sz="2800" dirty="0"/>
              <a:t>Свежий воздух вдохни.</a:t>
            </a:r>
          </a:p>
          <a:p>
            <a:pPr algn="ctr"/>
            <a:r>
              <a:rPr lang="ru-RU" sz="2800" dirty="0"/>
              <a:t>Здоровый образ жизни!</a:t>
            </a:r>
          </a:p>
          <a:p>
            <a:pPr algn="ctr"/>
            <a:r>
              <a:rPr lang="ru-RU" sz="2800" dirty="0"/>
              <a:t>Счастливым будешь ты!</a:t>
            </a:r>
          </a:p>
        </p:txBody>
      </p:sp>
    </p:spTree>
    <p:extLst>
      <p:ext uri="{BB962C8B-B14F-4D97-AF65-F5344CB8AC3E}">
        <p14:creationId xmlns:p14="http://schemas.microsoft.com/office/powerpoint/2010/main" xmlns="" val="2249446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8400" y="132108"/>
            <a:ext cx="933807" cy="9210550"/>
            <a:chOff x="38400" y="132108"/>
            <a:chExt cx="933807" cy="9210550"/>
          </a:xfrm>
        </p:grpSpPr>
        <p:grpSp>
          <p:nvGrpSpPr>
            <p:cNvPr id="3" name="Группа 2"/>
            <p:cNvGrpSpPr/>
            <p:nvPr/>
          </p:nvGrpSpPr>
          <p:grpSpPr>
            <a:xfrm>
              <a:off x="38400" y="132108"/>
              <a:ext cx="927705" cy="6140712"/>
              <a:chOff x="38400" y="132108"/>
              <a:chExt cx="927705" cy="6140712"/>
            </a:xfrm>
          </p:grpSpPr>
          <p:grpSp>
            <p:nvGrpSpPr>
              <p:cNvPr id="8" name="Группа 7"/>
              <p:cNvGrpSpPr/>
              <p:nvPr/>
            </p:nvGrpSpPr>
            <p:grpSpPr>
              <a:xfrm>
                <a:off x="38400" y="132108"/>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9" name="Группа 8"/>
              <p:cNvGrpSpPr/>
              <p:nvPr/>
            </p:nvGrpSpPr>
            <p:grpSpPr>
              <a:xfrm>
                <a:off x="69950" y="3211220"/>
                <a:ext cx="896155" cy="3061600"/>
                <a:chOff x="38400" y="132108"/>
                <a:chExt cx="896155" cy="3061600"/>
              </a:xfrm>
            </p:grpSpPr>
            <p:grpSp>
              <p:nvGrpSpPr>
                <p:cNvPr id="10" name="Группа 9"/>
                <p:cNvGrpSpPr/>
                <p:nvPr/>
              </p:nvGrpSpPr>
              <p:grpSpPr>
                <a:xfrm>
                  <a:off x="38400" y="132108"/>
                  <a:ext cx="882507" cy="1516016"/>
                  <a:chOff x="38400" y="132108"/>
                  <a:chExt cx="882507" cy="1516016"/>
                </a:xfrm>
              </p:grpSpPr>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52048" y="1677692"/>
                  <a:ext cx="882507" cy="1516016"/>
                  <a:chOff x="38400" y="132108"/>
                  <a:chExt cx="882507" cy="1516016"/>
                </a:xfrm>
              </p:grpSpPr>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824131" y="110585"/>
            <a:ext cx="933807" cy="9210550"/>
            <a:chOff x="38400" y="132108"/>
            <a:chExt cx="933807" cy="9210550"/>
          </a:xfrm>
        </p:grpSpPr>
        <p:grpSp>
          <p:nvGrpSpPr>
            <p:cNvPr id="23" name="Группа 22"/>
            <p:cNvGrpSpPr/>
            <p:nvPr/>
          </p:nvGrpSpPr>
          <p:grpSpPr>
            <a:xfrm>
              <a:off x="38400" y="132108"/>
              <a:ext cx="927705" cy="6140712"/>
              <a:chOff x="38400" y="132108"/>
              <a:chExt cx="927705" cy="6140712"/>
            </a:xfrm>
          </p:grpSpPr>
          <p:grpSp>
            <p:nvGrpSpPr>
              <p:cNvPr id="28" name="Группа 27"/>
              <p:cNvGrpSpPr/>
              <p:nvPr/>
            </p:nvGrpSpPr>
            <p:grpSpPr>
              <a:xfrm>
                <a:off x="38400" y="132108"/>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9" name="Группа 28"/>
              <p:cNvGrpSpPr/>
              <p:nvPr/>
            </p:nvGrpSpPr>
            <p:grpSpPr>
              <a:xfrm>
                <a:off x="69950" y="3211220"/>
                <a:ext cx="896155" cy="3061600"/>
                <a:chOff x="38400" y="132108"/>
                <a:chExt cx="896155" cy="3061600"/>
              </a:xfrm>
            </p:grpSpPr>
            <p:grpSp>
              <p:nvGrpSpPr>
                <p:cNvPr id="30" name="Группа 29"/>
                <p:cNvGrpSpPr/>
                <p:nvPr/>
              </p:nvGrpSpPr>
              <p:grpSpPr>
                <a:xfrm>
                  <a:off x="38400" y="132108"/>
                  <a:ext cx="882507" cy="1516016"/>
                  <a:chOff x="38400" y="132108"/>
                  <a:chExt cx="882507" cy="1516016"/>
                </a:xfrm>
              </p:grpSpPr>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Группа 30"/>
                <p:cNvGrpSpPr/>
                <p:nvPr/>
              </p:nvGrpSpPr>
              <p:grpSpPr>
                <a:xfrm>
                  <a:off x="52048" y="1677692"/>
                  <a:ext cx="882507" cy="1516016"/>
                  <a:chOff x="38400" y="132108"/>
                  <a:chExt cx="882507" cy="1516016"/>
                </a:xfrm>
              </p:grpSpPr>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3" name="Группа 42"/>
          <p:cNvGrpSpPr/>
          <p:nvPr/>
        </p:nvGrpSpPr>
        <p:grpSpPr>
          <a:xfrm>
            <a:off x="2497576" y="8815404"/>
            <a:ext cx="3367499" cy="1131254"/>
            <a:chOff x="2497576" y="8788108"/>
            <a:chExt cx="3367499" cy="1131254"/>
          </a:xfrm>
        </p:grpSpPr>
        <p:pic>
          <p:nvPicPr>
            <p:cNvPr id="4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1048373" y="-48757"/>
            <a:ext cx="4761252" cy="1343442"/>
            <a:chOff x="1062879" y="-93442"/>
            <a:chExt cx="4761252" cy="1343442"/>
          </a:xfrm>
        </p:grpSpPr>
        <p:pic>
          <p:nvPicPr>
            <p:cNvPr id="4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 name="TextBox 51"/>
          <p:cNvSpPr txBox="1"/>
          <p:nvPr/>
        </p:nvSpPr>
        <p:spPr>
          <a:xfrm>
            <a:off x="1905541" y="1062552"/>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9902" y="1501283"/>
            <a:ext cx="4393252" cy="32949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48714" y="4860240"/>
            <a:ext cx="2587711" cy="19407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76396" y="4863749"/>
            <a:ext cx="19050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78058" y="6861683"/>
            <a:ext cx="4400792" cy="1973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2" descr="C:\Users\Administrator\Desktop\5555.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49902" y="8862416"/>
            <a:ext cx="1005396" cy="909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774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5824131" y="110585"/>
            <a:ext cx="933807" cy="9210550"/>
            <a:chOff x="38400" y="132108"/>
            <a:chExt cx="933807" cy="9210550"/>
          </a:xfrm>
        </p:grpSpPr>
        <p:grpSp>
          <p:nvGrpSpPr>
            <p:cNvPr id="43" name="Группа 42"/>
            <p:cNvGrpSpPr/>
            <p:nvPr/>
          </p:nvGrpSpPr>
          <p:grpSpPr>
            <a:xfrm>
              <a:off x="38400" y="132108"/>
              <a:ext cx="927705" cy="6140712"/>
              <a:chOff x="38400" y="132108"/>
              <a:chExt cx="927705" cy="6140712"/>
            </a:xfrm>
          </p:grpSpPr>
          <p:grpSp>
            <p:nvGrpSpPr>
              <p:cNvPr id="48" name="Группа 47"/>
              <p:cNvGrpSpPr/>
              <p:nvPr/>
            </p:nvGrpSpPr>
            <p:grpSpPr>
              <a:xfrm>
                <a:off x="38400" y="132108"/>
                <a:ext cx="896155" cy="3061600"/>
                <a:chOff x="38400" y="132108"/>
                <a:chExt cx="896155" cy="3061600"/>
              </a:xfrm>
            </p:grpSpPr>
            <p:grpSp>
              <p:nvGrpSpPr>
                <p:cNvPr id="56" name="Группа 55"/>
                <p:cNvGrpSpPr/>
                <p:nvPr/>
              </p:nvGrpSpPr>
              <p:grpSpPr>
                <a:xfrm>
                  <a:off x="38400" y="132108"/>
                  <a:ext cx="882507" cy="1516016"/>
                  <a:chOff x="38400" y="132108"/>
                  <a:chExt cx="882507" cy="1516016"/>
                </a:xfrm>
              </p:grpSpPr>
              <p:pic>
                <p:nvPicPr>
                  <p:cNvPr id="6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7" name="Группа 56"/>
                <p:cNvGrpSpPr/>
                <p:nvPr/>
              </p:nvGrpSpPr>
              <p:grpSpPr>
                <a:xfrm>
                  <a:off x="52048" y="1677692"/>
                  <a:ext cx="882507" cy="1516016"/>
                  <a:chOff x="38400" y="132108"/>
                  <a:chExt cx="882507" cy="1516016"/>
                </a:xfrm>
              </p:grpSpPr>
              <p:pic>
                <p:nvPicPr>
                  <p:cNvPr id="5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49" name="Группа 48"/>
              <p:cNvGrpSpPr/>
              <p:nvPr/>
            </p:nvGrpSpPr>
            <p:grpSpPr>
              <a:xfrm>
                <a:off x="69950" y="3211220"/>
                <a:ext cx="896155" cy="3061600"/>
                <a:chOff x="38400" y="132108"/>
                <a:chExt cx="896155" cy="3061600"/>
              </a:xfrm>
            </p:grpSpPr>
            <p:grpSp>
              <p:nvGrpSpPr>
                <p:cNvPr id="50" name="Группа 49"/>
                <p:cNvGrpSpPr/>
                <p:nvPr/>
              </p:nvGrpSpPr>
              <p:grpSpPr>
                <a:xfrm>
                  <a:off x="38400" y="132108"/>
                  <a:ext cx="882507" cy="1516016"/>
                  <a:chOff x="38400" y="132108"/>
                  <a:chExt cx="882507" cy="1516016"/>
                </a:xfrm>
              </p:grpSpPr>
              <p:pic>
                <p:nvPicPr>
                  <p:cNvPr id="5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1" name="Группа 50"/>
                <p:cNvGrpSpPr/>
                <p:nvPr/>
              </p:nvGrpSpPr>
              <p:grpSpPr>
                <a:xfrm>
                  <a:off x="52048" y="1677692"/>
                  <a:ext cx="882507" cy="1516016"/>
                  <a:chOff x="38400" y="132108"/>
                  <a:chExt cx="882507" cy="1516016"/>
                </a:xfrm>
              </p:grpSpPr>
              <p:pic>
                <p:nvPicPr>
                  <p:cNvPr id="5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Группа 12"/>
          <p:cNvGrpSpPr/>
          <p:nvPr/>
        </p:nvGrpSpPr>
        <p:grpSpPr>
          <a:xfrm>
            <a:off x="38400" y="132108"/>
            <a:ext cx="933807" cy="9210550"/>
            <a:chOff x="38400" y="132108"/>
            <a:chExt cx="933807" cy="9210550"/>
          </a:xfrm>
        </p:grpSpPr>
        <p:grpSp>
          <p:nvGrpSpPr>
            <p:cNvPr id="7" name="Группа 6"/>
            <p:cNvGrpSpPr/>
            <p:nvPr/>
          </p:nvGrpSpPr>
          <p:grpSpPr>
            <a:xfrm>
              <a:off x="38400" y="132108"/>
              <a:ext cx="927705" cy="6140712"/>
              <a:chOff x="38400" y="132108"/>
              <a:chExt cx="927705" cy="6140712"/>
            </a:xfrm>
          </p:grpSpPr>
          <p:grpSp>
            <p:nvGrpSpPr>
              <p:cNvPr id="4" name="Группа 3"/>
              <p:cNvGrpSpPr/>
              <p:nvPr/>
            </p:nvGrpSpPr>
            <p:grpSpPr>
              <a:xfrm>
                <a:off x="38400" y="132108"/>
                <a:ext cx="896155" cy="3061600"/>
                <a:chOff x="38400" y="132108"/>
                <a:chExt cx="896155" cy="3061600"/>
              </a:xfrm>
            </p:grpSpPr>
            <p:grpSp>
              <p:nvGrpSpPr>
                <p:cNvPr id="3" name="Группа 2"/>
                <p:cNvGrpSpPr/>
                <p:nvPr/>
              </p:nvGrpSpPr>
              <p:grpSpPr>
                <a:xfrm>
                  <a:off x="38400" y="132108"/>
                  <a:ext cx="882507" cy="1516016"/>
                  <a:chOff x="38400" y="132108"/>
                  <a:chExt cx="882507" cy="1516016"/>
                </a:xfrm>
              </p:grpSpPr>
              <p:pic>
                <p:nvPicPr>
                  <p:cNvPr id="205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0" name="Группа 9"/>
                <p:cNvGrpSpPr/>
                <p:nvPr/>
              </p:nvGrpSpPr>
              <p:grpSpPr>
                <a:xfrm>
                  <a:off x="52048" y="1677692"/>
                  <a:ext cx="882507" cy="1516016"/>
                  <a:chOff x="38400" y="132108"/>
                  <a:chExt cx="882507" cy="1516016"/>
                </a:xfrm>
              </p:grpSpPr>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4" name="Группа 13"/>
              <p:cNvGrpSpPr/>
              <p:nvPr/>
            </p:nvGrpSpPr>
            <p:grpSpPr>
              <a:xfrm>
                <a:off x="69950" y="3211220"/>
                <a:ext cx="896155" cy="3061600"/>
                <a:chOff x="38400" y="132108"/>
                <a:chExt cx="896155" cy="3061600"/>
              </a:xfrm>
            </p:grpSpPr>
            <p:grpSp>
              <p:nvGrpSpPr>
                <p:cNvPr id="15" name="Группа 14"/>
                <p:cNvGrpSpPr/>
                <p:nvPr/>
              </p:nvGrpSpPr>
              <p:grpSpPr>
                <a:xfrm>
                  <a:off x="38400" y="132108"/>
                  <a:ext cx="882507" cy="1516016"/>
                  <a:chOff x="38400" y="132108"/>
                  <a:chExt cx="882507" cy="1516016"/>
                </a:xfrm>
              </p:grpSpPr>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Группа 15"/>
                <p:cNvGrpSpPr/>
                <p:nvPr/>
              </p:nvGrpSpPr>
              <p:grpSpPr>
                <a:xfrm>
                  <a:off x="52048" y="1677692"/>
                  <a:ext cx="882507" cy="1516016"/>
                  <a:chOff x="38400" y="132108"/>
                  <a:chExt cx="882507" cy="1516016"/>
                </a:xfrm>
              </p:grpSpPr>
              <p:pic>
                <p:nvPicPr>
                  <p:cNvPr id="1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3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TextBox 1"/>
          <p:cNvSpPr txBox="1"/>
          <p:nvPr/>
        </p:nvSpPr>
        <p:spPr>
          <a:xfrm>
            <a:off x="1984616" y="1099642"/>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№1</a:t>
            </a:r>
            <a:r>
              <a:rPr lang="en-US" sz="1600" dirty="0" smtClean="0">
                <a:solidFill>
                  <a:srgbClr val="6629FF"/>
                </a:solidFill>
              </a:rPr>
              <a:t>’’</a:t>
            </a:r>
            <a:endParaRPr lang="ru-RU" sz="1600" dirty="0">
              <a:solidFill>
                <a:srgbClr val="6629FF"/>
              </a:solidFill>
            </a:endParaRPr>
          </a:p>
        </p:txBody>
      </p:sp>
      <p:sp>
        <p:nvSpPr>
          <p:cNvPr id="5" name="TextBox 4"/>
          <p:cNvSpPr txBox="1"/>
          <p:nvPr/>
        </p:nvSpPr>
        <p:spPr>
          <a:xfrm>
            <a:off x="1081391" y="1136710"/>
            <a:ext cx="671209" cy="369332"/>
          </a:xfrm>
          <a:prstGeom prst="rect">
            <a:avLst/>
          </a:prstGeom>
          <a:noFill/>
        </p:spPr>
        <p:txBody>
          <a:bodyPr wrap="none" rtlCol="0">
            <a:spAutoFit/>
          </a:bodyPr>
          <a:lstStyle/>
          <a:p>
            <a:r>
              <a:rPr lang="ru-RU" b="1" i="1" dirty="0" smtClean="0"/>
              <a:t>ЗОЖ</a:t>
            </a:r>
            <a:endParaRPr lang="ru-RU" b="1" i="1" dirty="0"/>
          </a:p>
        </p:txBody>
      </p:sp>
      <p:sp>
        <p:nvSpPr>
          <p:cNvPr id="8" name="Прямоугольник 7"/>
          <p:cNvSpPr/>
          <p:nvPr/>
        </p:nvSpPr>
        <p:spPr>
          <a:xfrm>
            <a:off x="1081391" y="1506042"/>
            <a:ext cx="4401540" cy="7478970"/>
          </a:xfrm>
          <a:prstGeom prst="rect">
            <a:avLst/>
          </a:prstGeom>
        </p:spPr>
        <p:txBody>
          <a:bodyPr wrap="square">
            <a:spAutoFit/>
          </a:bodyPr>
          <a:lstStyle/>
          <a:p>
            <a:pPr algn="ctr"/>
            <a:r>
              <a:rPr lang="ru-RU" sz="1600" dirty="0"/>
              <a:t>Семья – это опора, крепость, начало всех начал. Это – первый коллектив ребёнка, естественная среда, где закладываются основы будущей личности и здоровья ребенка. В дошкольном детстве закладывается фундамент здоровья ребенка, происходит интенсивный рост и развитие, формируются основные движения, осанка, а также необходимые навыки и привычки, приобретаются базовые физические качества, вырабатываются черты характера, без которых невозможен здоровый образ жизни.</a:t>
            </a:r>
          </a:p>
          <a:p>
            <a:pPr algn="ctr"/>
            <a:endParaRPr lang="ru-RU" sz="1600" dirty="0"/>
          </a:p>
          <a:p>
            <a:pPr algn="ctr"/>
            <a:r>
              <a:rPr lang="ru-RU" sz="1600" dirty="0"/>
              <a:t>Длительное пребывание в неблагоприятных условиях вызывает перенапряжение адаптационных возможностей организма и приводит к истощению иммунной системы. Возникают хронические заболевания бронхолегочной системы, ЛОР-органов и другие болезни.</a:t>
            </a:r>
          </a:p>
          <a:p>
            <a:pPr algn="ctr"/>
            <a:endParaRPr lang="ru-RU" sz="1600" dirty="0"/>
          </a:p>
          <a:p>
            <a:pPr algn="ctr"/>
            <a:r>
              <a:rPr lang="ru-RU" sz="1600" dirty="0"/>
              <a:t>Рост количества заболеваний связан не только с социально-экологической обстановкой, но и самим образом жизни семьи ребенка, во многом зависящим от семейных традиций и характера двигательного режима. При недостаточной двигательной активности ребенка (гиподинамии) неизбежно происходит ухудшение развития двигательной функции и снижение физической работоспособности ребенка.</a:t>
            </a:r>
          </a:p>
        </p:txBody>
      </p:sp>
      <p:pic>
        <p:nvPicPr>
          <p:cNvPr id="2050" name="Picture 2" descr="C:\Users\Administrator\Desktop\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Группа 20"/>
          <p:cNvGrpSpPr/>
          <p:nvPr/>
        </p:nvGrpSpPr>
        <p:grpSpPr>
          <a:xfrm>
            <a:off x="1062879" y="-93442"/>
            <a:ext cx="4761252" cy="1343442"/>
            <a:chOff x="1062879" y="-93442"/>
            <a:chExt cx="4761252" cy="1343442"/>
          </a:xfrm>
        </p:grpSpPr>
        <p:pic>
          <p:nvPicPr>
            <p:cNvPr id="63"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1" name="Группа 40"/>
          <p:cNvGrpSpPr/>
          <p:nvPr/>
        </p:nvGrpSpPr>
        <p:grpSpPr>
          <a:xfrm>
            <a:off x="2497576" y="8788108"/>
            <a:ext cx="3367499" cy="1131254"/>
            <a:chOff x="2497576" y="8788108"/>
            <a:chExt cx="3367499" cy="1131254"/>
          </a:xfrm>
        </p:grpSpPr>
        <p:pic>
          <p:nvPicPr>
            <p:cNvPr id="67"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863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3279" y="2204976"/>
            <a:ext cx="4457803" cy="6247864"/>
          </a:xfrm>
          <a:prstGeom prst="rect">
            <a:avLst/>
          </a:prstGeom>
        </p:spPr>
        <p:txBody>
          <a:bodyPr wrap="square">
            <a:spAutoFit/>
          </a:bodyPr>
          <a:lstStyle/>
          <a:p>
            <a:pPr algn="just"/>
            <a:r>
              <a:rPr lang="ru-RU" sz="1600" dirty="0"/>
              <a:t>Сегодня важно нам, взрослым, формировать и поддерживать интерес к оздоровлению, как самих себя, так и своих детей. Родители являются первыми педагогами. Они обязаны заложить основы физического, нравственного и интеллектуального развития личности ребенка в младенческом возрасте.</a:t>
            </a:r>
          </a:p>
          <a:p>
            <a:pPr algn="just"/>
            <a:endParaRPr lang="ru-RU" sz="1600" dirty="0"/>
          </a:p>
          <a:p>
            <a:pPr algn="just"/>
            <a:r>
              <a:rPr lang="ru-RU" sz="1600" dirty="0"/>
              <a:t>К сожалению, в силу развитого культурного уровня нашего общества, здоровье ещё не стоит на первом месте среди потребностей человека. Поэтому многие родители не могут служить для ребенка положительным примером здорового образа жизни, так как часто злоупотребляют курением и алкоголем, предпочитают многочасовые просмотры телепередач и видеофильмов, закаливанию, занятиям физкультурой, прогулки на свежем воздухе. Зачастую родители плохо представляют, как же необходимо приобщать ребенка к здоровому образу жизни.</a:t>
            </a:r>
          </a:p>
          <a:p>
            <a:pPr algn="just"/>
            <a:endParaRPr lang="ru-RU" sz="1600" dirty="0"/>
          </a:p>
          <a:p>
            <a:pPr algn="just"/>
            <a:r>
              <a:rPr lang="ru-RU" sz="1600" dirty="0"/>
              <a:t>Что же могут сделать родители для приобщения детей к здоровому образу жизни? (высказывания родителей).</a:t>
            </a:r>
          </a:p>
        </p:txBody>
      </p:sp>
      <p:grpSp>
        <p:nvGrpSpPr>
          <p:cNvPr id="7" name="Группа 6"/>
          <p:cNvGrpSpPr/>
          <p:nvPr/>
        </p:nvGrpSpPr>
        <p:grpSpPr>
          <a:xfrm>
            <a:off x="38400" y="132108"/>
            <a:ext cx="933807" cy="9210550"/>
            <a:chOff x="38400" y="132108"/>
            <a:chExt cx="933807" cy="9210550"/>
          </a:xfrm>
        </p:grpSpPr>
        <p:grpSp>
          <p:nvGrpSpPr>
            <p:cNvPr id="8" name="Группа 7"/>
            <p:cNvGrpSpPr/>
            <p:nvPr/>
          </p:nvGrpSpPr>
          <p:grpSpPr>
            <a:xfrm>
              <a:off x="38400" y="132108"/>
              <a:ext cx="927705" cy="6140712"/>
              <a:chOff x="38400" y="132108"/>
              <a:chExt cx="927705" cy="6140712"/>
            </a:xfrm>
          </p:grpSpPr>
          <p:grpSp>
            <p:nvGrpSpPr>
              <p:cNvPr id="13" name="Группа 12"/>
              <p:cNvGrpSpPr/>
              <p:nvPr/>
            </p:nvGrpSpPr>
            <p:grpSpPr>
              <a:xfrm>
                <a:off x="38400" y="132108"/>
                <a:ext cx="896155" cy="3061600"/>
                <a:chOff x="38400" y="132108"/>
                <a:chExt cx="896155" cy="3061600"/>
              </a:xfrm>
            </p:grpSpPr>
            <p:grpSp>
              <p:nvGrpSpPr>
                <p:cNvPr id="21" name="Группа 20"/>
                <p:cNvGrpSpPr/>
                <p:nvPr/>
              </p:nvGrpSpPr>
              <p:grpSpPr>
                <a:xfrm>
                  <a:off x="38400" y="132108"/>
                  <a:ext cx="882507" cy="1516016"/>
                  <a:chOff x="38400" y="132108"/>
                  <a:chExt cx="882507" cy="1516016"/>
                </a:xfrm>
              </p:grpSpPr>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2048" y="1677692"/>
                  <a:ext cx="882507" cy="1516016"/>
                  <a:chOff x="38400" y="132108"/>
                  <a:chExt cx="882507" cy="1516016"/>
                </a:xfrm>
              </p:grpSpPr>
              <p:pic>
                <p:nvPicPr>
                  <p:cNvPr id="2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4" name="Группа 13"/>
              <p:cNvGrpSpPr/>
              <p:nvPr/>
            </p:nvGrpSpPr>
            <p:grpSpPr>
              <a:xfrm>
                <a:off x="69950" y="3211220"/>
                <a:ext cx="896155" cy="3061600"/>
                <a:chOff x="38400" y="132108"/>
                <a:chExt cx="896155" cy="3061600"/>
              </a:xfrm>
            </p:grpSpPr>
            <p:grpSp>
              <p:nvGrpSpPr>
                <p:cNvPr id="15" name="Группа 14"/>
                <p:cNvGrpSpPr/>
                <p:nvPr/>
              </p:nvGrpSpPr>
              <p:grpSpPr>
                <a:xfrm>
                  <a:off x="38400" y="132108"/>
                  <a:ext cx="882507" cy="1516016"/>
                  <a:chOff x="38400" y="132108"/>
                  <a:chExt cx="882507" cy="1516016"/>
                </a:xfrm>
              </p:grpSpPr>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Группа 15"/>
                <p:cNvGrpSpPr/>
                <p:nvPr/>
              </p:nvGrpSpPr>
              <p:grpSpPr>
                <a:xfrm>
                  <a:off x="52048" y="1677692"/>
                  <a:ext cx="882507" cy="1516016"/>
                  <a:chOff x="38400" y="132108"/>
                  <a:chExt cx="882507" cy="1516016"/>
                </a:xfrm>
              </p:grpSpPr>
              <p:pic>
                <p:nvPicPr>
                  <p:cNvPr id="1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Группа 26"/>
          <p:cNvGrpSpPr/>
          <p:nvPr/>
        </p:nvGrpSpPr>
        <p:grpSpPr>
          <a:xfrm>
            <a:off x="5824131" y="110585"/>
            <a:ext cx="933807" cy="9210550"/>
            <a:chOff x="38400" y="132108"/>
            <a:chExt cx="933807" cy="9210550"/>
          </a:xfrm>
        </p:grpSpPr>
        <p:grpSp>
          <p:nvGrpSpPr>
            <p:cNvPr id="28" name="Группа 27"/>
            <p:cNvGrpSpPr/>
            <p:nvPr/>
          </p:nvGrpSpPr>
          <p:grpSpPr>
            <a:xfrm>
              <a:off x="38400" y="132108"/>
              <a:ext cx="927705" cy="6140712"/>
              <a:chOff x="38400" y="132108"/>
              <a:chExt cx="927705" cy="6140712"/>
            </a:xfrm>
          </p:grpSpPr>
          <p:grpSp>
            <p:nvGrpSpPr>
              <p:cNvPr id="33" name="Группа 32"/>
              <p:cNvGrpSpPr/>
              <p:nvPr/>
            </p:nvGrpSpPr>
            <p:grpSpPr>
              <a:xfrm>
                <a:off x="38400" y="132108"/>
                <a:ext cx="896155" cy="3061600"/>
                <a:chOff x="38400" y="132108"/>
                <a:chExt cx="896155" cy="3061600"/>
              </a:xfrm>
            </p:grpSpPr>
            <p:grpSp>
              <p:nvGrpSpPr>
                <p:cNvPr id="41" name="Группа 40"/>
                <p:cNvGrpSpPr/>
                <p:nvPr/>
              </p:nvGrpSpPr>
              <p:grpSpPr>
                <a:xfrm>
                  <a:off x="38400" y="132108"/>
                  <a:ext cx="882507" cy="1516016"/>
                  <a:chOff x="38400" y="132108"/>
                  <a:chExt cx="882507" cy="1516016"/>
                </a:xfrm>
              </p:grpSpPr>
              <p:pic>
                <p:nvPicPr>
                  <p:cNvPr id="4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52048" y="1677692"/>
                  <a:ext cx="882507" cy="1516016"/>
                  <a:chOff x="38400" y="132108"/>
                  <a:chExt cx="882507" cy="1516016"/>
                </a:xfrm>
              </p:grpSpPr>
              <p:pic>
                <p:nvPicPr>
                  <p:cNvPr id="4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4" name="Группа 33"/>
              <p:cNvGrpSpPr/>
              <p:nvPr/>
            </p:nvGrpSpPr>
            <p:grpSpPr>
              <a:xfrm>
                <a:off x="69950" y="3211220"/>
                <a:ext cx="896155" cy="3061600"/>
                <a:chOff x="38400" y="132108"/>
                <a:chExt cx="896155" cy="3061600"/>
              </a:xfrm>
            </p:grpSpPr>
            <p:grpSp>
              <p:nvGrpSpPr>
                <p:cNvPr id="35" name="Группа 34"/>
                <p:cNvGrpSpPr/>
                <p:nvPr/>
              </p:nvGrpSpPr>
              <p:grpSpPr>
                <a:xfrm>
                  <a:off x="38400" y="132108"/>
                  <a:ext cx="882507" cy="1516016"/>
                  <a:chOff x="38400" y="132108"/>
                  <a:chExt cx="882507" cy="1516016"/>
                </a:xfrm>
              </p:grpSpPr>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Группа 35"/>
                <p:cNvGrpSpPr/>
                <p:nvPr/>
              </p:nvGrpSpPr>
              <p:grpSpPr>
                <a:xfrm>
                  <a:off x="52048" y="1677692"/>
                  <a:ext cx="882507" cy="1516016"/>
                  <a:chOff x="38400" y="132108"/>
                  <a:chExt cx="882507" cy="1516016"/>
                </a:xfrm>
              </p:grpSpPr>
              <p:pic>
                <p:nvPicPr>
                  <p:cNvPr id="3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1062879" y="-93442"/>
            <a:ext cx="4761252" cy="1343442"/>
            <a:chOff x="1062879" y="-93442"/>
            <a:chExt cx="4761252" cy="1343442"/>
          </a:xfrm>
        </p:grpSpPr>
        <p:pic>
          <p:nvPicPr>
            <p:cNvPr id="4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2" name="Группа 51"/>
          <p:cNvGrpSpPr/>
          <p:nvPr/>
        </p:nvGrpSpPr>
        <p:grpSpPr>
          <a:xfrm>
            <a:off x="2497576" y="8788108"/>
            <a:ext cx="3367499" cy="1131254"/>
            <a:chOff x="2497576" y="8788108"/>
            <a:chExt cx="3367499" cy="1131254"/>
          </a:xfrm>
        </p:grpSpPr>
        <p:pic>
          <p:nvPicPr>
            <p:cNvPr id="5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6"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TextBox 56"/>
          <p:cNvSpPr txBox="1"/>
          <p:nvPr/>
        </p:nvSpPr>
        <p:spPr>
          <a:xfrm>
            <a:off x="1190575" y="1232246"/>
            <a:ext cx="671209" cy="369332"/>
          </a:xfrm>
          <a:prstGeom prst="rect">
            <a:avLst/>
          </a:prstGeom>
          <a:noFill/>
        </p:spPr>
        <p:txBody>
          <a:bodyPr wrap="none" rtlCol="0">
            <a:spAutoFit/>
          </a:bodyPr>
          <a:lstStyle/>
          <a:p>
            <a:r>
              <a:rPr lang="ru-RU" b="1" i="1" dirty="0" smtClean="0"/>
              <a:t>ЗОЖ</a:t>
            </a:r>
            <a:endParaRPr lang="ru-RU" b="1" i="1" dirty="0"/>
          </a:p>
        </p:txBody>
      </p:sp>
      <p:sp>
        <p:nvSpPr>
          <p:cNvPr id="58" name="TextBox 57"/>
          <p:cNvSpPr txBox="1"/>
          <p:nvPr/>
        </p:nvSpPr>
        <p:spPr>
          <a:xfrm>
            <a:off x="2025560" y="1331658"/>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№1</a:t>
            </a:r>
            <a:r>
              <a:rPr lang="en-US" sz="1600" dirty="0" smtClean="0">
                <a:solidFill>
                  <a:srgbClr val="6629FF"/>
                </a:solidFill>
              </a:rPr>
              <a:t>’’</a:t>
            </a:r>
            <a:endParaRPr lang="ru-RU" sz="1600" dirty="0">
              <a:solidFill>
                <a:srgbClr val="6629FF"/>
              </a:solidFill>
            </a:endParaRPr>
          </a:p>
        </p:txBody>
      </p:sp>
    </p:spTree>
    <p:extLst>
      <p:ext uri="{BB962C8B-B14F-4D97-AF65-F5344CB8AC3E}">
        <p14:creationId xmlns:p14="http://schemas.microsoft.com/office/powerpoint/2010/main" xmlns="" val="348150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8588" y="1339763"/>
            <a:ext cx="4454290" cy="7478970"/>
          </a:xfrm>
          <a:prstGeom prst="rect">
            <a:avLst/>
          </a:prstGeom>
        </p:spPr>
        <p:txBody>
          <a:bodyPr wrap="square">
            <a:spAutoFit/>
          </a:bodyPr>
          <a:lstStyle/>
          <a:p>
            <a:pPr algn="just"/>
            <a:r>
              <a:rPr lang="ru-RU" sz="1600" dirty="0"/>
              <a:t>Здоровье – это состояние полного физического, психического и социального благополучия.</a:t>
            </a:r>
          </a:p>
          <a:p>
            <a:pPr algn="just"/>
            <a:r>
              <a:rPr lang="ru-RU" sz="1600" dirty="0"/>
              <a:t>Поэтому для дошкольных образовательных учреждений основным является, создание условий</a:t>
            </a:r>
          </a:p>
          <a:p>
            <a:pPr algn="just"/>
            <a:r>
              <a:rPr lang="ru-RU" sz="1600" dirty="0"/>
              <a:t>для полноценного физического и психического здоровья детей, укрепление индивидуального</a:t>
            </a:r>
          </a:p>
          <a:p>
            <a:pPr algn="just"/>
            <a:r>
              <a:rPr lang="ru-RU" sz="1600" dirty="0"/>
              <a:t>здоровья каждого ребенка, приобщение детей к здоровому образу жизни, выполнению правил</a:t>
            </a:r>
          </a:p>
          <a:p>
            <a:pPr algn="just"/>
            <a:r>
              <a:rPr lang="ru-RU" sz="1600" dirty="0"/>
              <a:t>безопасности.</a:t>
            </a:r>
          </a:p>
          <a:p>
            <a:pPr algn="just"/>
            <a:r>
              <a:rPr lang="ru-RU" sz="1600" dirty="0"/>
              <a:t> В современном мире дети испытывают двигательный дефицит, т.е. количество движений</a:t>
            </a:r>
          </a:p>
          <a:p>
            <a:pPr algn="just"/>
            <a:r>
              <a:rPr lang="ru-RU" sz="1600" dirty="0"/>
              <a:t>производимых в течение дня, ниже возрастным нормам.</a:t>
            </a:r>
          </a:p>
          <a:p>
            <a:pPr algn="just"/>
            <a:r>
              <a:rPr lang="ru-RU" sz="1600" dirty="0"/>
              <a:t>В детском саду и дома дети большую часть времени проводят в статичном положении (за</a:t>
            </a:r>
          </a:p>
          <a:p>
            <a:pPr algn="just"/>
            <a:r>
              <a:rPr lang="ru-RU" sz="1600" dirty="0"/>
              <a:t>столом, за компьютером, телефоном, играя в игры). Это приводит к утомляемости, снижается</a:t>
            </a:r>
          </a:p>
          <a:p>
            <a:pPr algn="just"/>
            <a:r>
              <a:rPr lang="ru-RU" sz="1600" dirty="0"/>
              <a:t>работоспособность и влечет за собой нарушение осанки, искривление позвоночника,</a:t>
            </a:r>
          </a:p>
          <a:p>
            <a:pPr algn="just"/>
            <a:r>
              <a:rPr lang="ru-RU" sz="1600" dirty="0"/>
              <a:t>плоскостопие, задержку возрастного развития.</a:t>
            </a:r>
          </a:p>
          <a:p>
            <a:pPr algn="just"/>
            <a:r>
              <a:rPr lang="ru-RU" sz="1600" dirty="0"/>
              <a:t>Основная цель, которую мы поставили перед собой, коллектив ДОУ - это сохранение и</a:t>
            </a:r>
          </a:p>
          <a:p>
            <a:pPr algn="just"/>
            <a:r>
              <a:rPr lang="ru-RU" sz="1600" dirty="0"/>
              <a:t>укрепление здоровья детей, улучшение их двигательного статуса с учётом индивидуальных</a:t>
            </a:r>
          </a:p>
          <a:p>
            <a:pPr algn="just"/>
            <a:r>
              <a:rPr lang="ru-RU" sz="1600" dirty="0"/>
              <a:t>возможностей и способностей; формирование у родителей, педагогов, воспитанников</a:t>
            </a:r>
          </a:p>
          <a:p>
            <a:pPr algn="just"/>
            <a:r>
              <a:rPr lang="ru-RU" sz="1600" dirty="0"/>
              <a:t>ответственности в деле сохранения собственного здоровья.</a:t>
            </a:r>
          </a:p>
        </p:txBody>
      </p:sp>
      <p:grpSp>
        <p:nvGrpSpPr>
          <p:cNvPr id="4" name="Группа 3"/>
          <p:cNvGrpSpPr/>
          <p:nvPr/>
        </p:nvGrpSpPr>
        <p:grpSpPr>
          <a:xfrm>
            <a:off x="38400" y="132108"/>
            <a:ext cx="933807" cy="9210550"/>
            <a:chOff x="38400" y="132108"/>
            <a:chExt cx="933807" cy="9210550"/>
          </a:xfrm>
        </p:grpSpPr>
        <p:grpSp>
          <p:nvGrpSpPr>
            <p:cNvPr id="5" name="Группа 4"/>
            <p:cNvGrpSpPr/>
            <p:nvPr/>
          </p:nvGrpSpPr>
          <p:grpSpPr>
            <a:xfrm>
              <a:off x="38400" y="132108"/>
              <a:ext cx="927705" cy="6140712"/>
              <a:chOff x="38400" y="132108"/>
              <a:chExt cx="927705" cy="6140712"/>
            </a:xfrm>
          </p:grpSpPr>
          <p:grpSp>
            <p:nvGrpSpPr>
              <p:cNvPr id="10" name="Группа 9"/>
              <p:cNvGrpSpPr/>
              <p:nvPr/>
            </p:nvGrpSpPr>
            <p:grpSpPr>
              <a:xfrm>
                <a:off x="38400" y="132108"/>
                <a:ext cx="896155" cy="3061600"/>
                <a:chOff x="38400" y="132108"/>
                <a:chExt cx="896155" cy="3061600"/>
              </a:xfrm>
            </p:grpSpPr>
            <p:grpSp>
              <p:nvGrpSpPr>
                <p:cNvPr id="18" name="Группа 17"/>
                <p:cNvGrpSpPr/>
                <p:nvPr/>
              </p:nvGrpSpPr>
              <p:grpSpPr>
                <a:xfrm>
                  <a:off x="38400" y="132108"/>
                  <a:ext cx="882507" cy="1516016"/>
                  <a:chOff x="38400" y="132108"/>
                  <a:chExt cx="882507" cy="1516016"/>
                </a:xfrm>
              </p:grpSpPr>
              <p:pic>
                <p:nvPicPr>
                  <p:cNvPr id="2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9" name="Группа 18"/>
                <p:cNvGrpSpPr/>
                <p:nvPr/>
              </p:nvGrpSpPr>
              <p:grpSpPr>
                <a:xfrm>
                  <a:off x="52048" y="1677692"/>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1" name="Группа 10"/>
              <p:cNvGrpSpPr/>
              <p:nvPr/>
            </p:nvGrpSpPr>
            <p:grpSpPr>
              <a:xfrm>
                <a:off x="69950" y="3211220"/>
                <a:ext cx="896155" cy="3061600"/>
                <a:chOff x="38400" y="132108"/>
                <a:chExt cx="896155" cy="3061600"/>
              </a:xfrm>
            </p:grpSpPr>
            <p:grpSp>
              <p:nvGrpSpPr>
                <p:cNvPr id="12" name="Группа 11"/>
                <p:cNvGrpSpPr/>
                <p:nvPr/>
              </p:nvGrpSpPr>
              <p:grpSpPr>
                <a:xfrm>
                  <a:off x="38400" y="132108"/>
                  <a:ext cx="882507" cy="1516016"/>
                  <a:chOff x="38400" y="132108"/>
                  <a:chExt cx="882507" cy="1516016"/>
                </a:xfrm>
              </p:grpSpPr>
              <p:pic>
                <p:nvPicPr>
                  <p:cNvPr id="1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Группа 12"/>
                <p:cNvGrpSpPr/>
                <p:nvPr/>
              </p:nvGrpSpPr>
              <p:grpSpPr>
                <a:xfrm>
                  <a:off x="52048" y="1677692"/>
                  <a:ext cx="882507" cy="1516016"/>
                  <a:chOff x="38400" y="132108"/>
                  <a:chExt cx="882507" cy="1516016"/>
                </a:xfrm>
              </p:grpSpPr>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Группа 23"/>
          <p:cNvGrpSpPr/>
          <p:nvPr/>
        </p:nvGrpSpPr>
        <p:grpSpPr>
          <a:xfrm>
            <a:off x="5824131" y="110585"/>
            <a:ext cx="933807" cy="9210550"/>
            <a:chOff x="38400" y="132108"/>
            <a:chExt cx="933807" cy="9210550"/>
          </a:xfrm>
        </p:grpSpPr>
        <p:grpSp>
          <p:nvGrpSpPr>
            <p:cNvPr id="25" name="Группа 24"/>
            <p:cNvGrpSpPr/>
            <p:nvPr/>
          </p:nvGrpSpPr>
          <p:grpSpPr>
            <a:xfrm>
              <a:off x="38400" y="132108"/>
              <a:ext cx="927705" cy="6140712"/>
              <a:chOff x="38400" y="132108"/>
              <a:chExt cx="927705" cy="6140712"/>
            </a:xfrm>
          </p:grpSpPr>
          <p:grpSp>
            <p:nvGrpSpPr>
              <p:cNvPr id="30" name="Группа 29"/>
              <p:cNvGrpSpPr/>
              <p:nvPr/>
            </p:nvGrpSpPr>
            <p:grpSpPr>
              <a:xfrm>
                <a:off x="38400" y="132108"/>
                <a:ext cx="896155" cy="3061600"/>
                <a:chOff x="38400" y="132108"/>
                <a:chExt cx="896155" cy="3061600"/>
              </a:xfrm>
            </p:grpSpPr>
            <p:grpSp>
              <p:nvGrpSpPr>
                <p:cNvPr id="38" name="Группа 37"/>
                <p:cNvGrpSpPr/>
                <p:nvPr/>
              </p:nvGrpSpPr>
              <p:grpSpPr>
                <a:xfrm>
                  <a:off x="38400" y="132108"/>
                  <a:ext cx="882507" cy="1516016"/>
                  <a:chOff x="38400" y="132108"/>
                  <a:chExt cx="882507" cy="1516016"/>
                </a:xfrm>
              </p:grpSpPr>
              <p:pic>
                <p:nvPicPr>
                  <p:cNvPr id="4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Группа 38"/>
                <p:cNvGrpSpPr/>
                <p:nvPr/>
              </p:nvGrpSpPr>
              <p:grpSpPr>
                <a:xfrm>
                  <a:off x="52048" y="1677692"/>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1" name="Группа 30"/>
              <p:cNvGrpSpPr/>
              <p:nvPr/>
            </p:nvGrpSpPr>
            <p:grpSpPr>
              <a:xfrm>
                <a:off x="69950" y="3211220"/>
                <a:ext cx="896155" cy="3061600"/>
                <a:chOff x="38400" y="132108"/>
                <a:chExt cx="896155" cy="3061600"/>
              </a:xfrm>
            </p:grpSpPr>
            <p:grpSp>
              <p:nvGrpSpPr>
                <p:cNvPr id="32" name="Группа 31"/>
                <p:cNvGrpSpPr/>
                <p:nvPr/>
              </p:nvGrpSpPr>
              <p:grpSpPr>
                <a:xfrm>
                  <a:off x="38400" y="132108"/>
                  <a:ext cx="882507" cy="1516016"/>
                  <a:chOff x="38400" y="132108"/>
                  <a:chExt cx="882507" cy="1516016"/>
                </a:xfrm>
              </p:grpSpPr>
              <p:pic>
                <p:nvPicPr>
                  <p:cNvPr id="3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Группа 32"/>
                <p:cNvGrpSpPr/>
                <p:nvPr/>
              </p:nvGrpSpPr>
              <p:grpSpPr>
                <a:xfrm>
                  <a:off x="52048" y="1677692"/>
                  <a:ext cx="882507" cy="1516016"/>
                  <a:chOff x="38400" y="132108"/>
                  <a:chExt cx="882507" cy="1516016"/>
                </a:xfrm>
              </p:grpSpPr>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4" name="Группа 43"/>
          <p:cNvGrpSpPr/>
          <p:nvPr/>
        </p:nvGrpSpPr>
        <p:grpSpPr>
          <a:xfrm>
            <a:off x="1062879" y="-93442"/>
            <a:ext cx="4761252" cy="1343442"/>
            <a:chOff x="1062879" y="-93442"/>
            <a:chExt cx="4761252" cy="1343442"/>
          </a:xfrm>
        </p:grpSpPr>
        <p:pic>
          <p:nvPicPr>
            <p:cNvPr id="4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9"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0" name="Группа 49"/>
          <p:cNvGrpSpPr/>
          <p:nvPr/>
        </p:nvGrpSpPr>
        <p:grpSpPr>
          <a:xfrm>
            <a:off x="2497576" y="8788108"/>
            <a:ext cx="3367499" cy="1131254"/>
            <a:chOff x="2497576" y="8788108"/>
            <a:chExt cx="3367499" cy="1131254"/>
          </a:xfrm>
        </p:grpSpPr>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8" name="TextBox 57"/>
          <p:cNvSpPr txBox="1"/>
          <p:nvPr/>
        </p:nvSpPr>
        <p:spPr>
          <a:xfrm>
            <a:off x="1176927" y="850102"/>
            <a:ext cx="671209" cy="369332"/>
          </a:xfrm>
          <a:prstGeom prst="rect">
            <a:avLst/>
          </a:prstGeom>
          <a:noFill/>
        </p:spPr>
        <p:txBody>
          <a:bodyPr wrap="none" rtlCol="0">
            <a:spAutoFit/>
          </a:bodyPr>
          <a:lstStyle/>
          <a:p>
            <a:r>
              <a:rPr lang="ru-RU" b="1" i="1" dirty="0" smtClean="0"/>
              <a:t>ЗОЖ</a:t>
            </a:r>
            <a:endParaRPr lang="ru-RU" b="1" i="1" dirty="0"/>
          </a:p>
        </p:txBody>
      </p:sp>
      <p:sp>
        <p:nvSpPr>
          <p:cNvPr id="59" name="TextBox 58"/>
          <p:cNvSpPr txBox="1"/>
          <p:nvPr/>
        </p:nvSpPr>
        <p:spPr>
          <a:xfrm>
            <a:off x="2052856" y="990458"/>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№1</a:t>
            </a:r>
            <a:r>
              <a:rPr lang="en-US" sz="1600" dirty="0" smtClean="0">
                <a:solidFill>
                  <a:srgbClr val="6629FF"/>
                </a:solidFill>
              </a:rPr>
              <a:t>’’</a:t>
            </a:r>
            <a:endParaRPr lang="ru-RU" sz="1600" dirty="0">
              <a:solidFill>
                <a:srgbClr val="6629FF"/>
              </a:solidFill>
            </a:endParaRPr>
          </a:p>
        </p:txBody>
      </p:sp>
    </p:spTree>
    <p:extLst>
      <p:ext uri="{BB962C8B-B14F-4D97-AF65-F5344CB8AC3E}">
        <p14:creationId xmlns:p14="http://schemas.microsoft.com/office/powerpoint/2010/main" xmlns="" val="1761796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1294" y="1687487"/>
            <a:ext cx="4604414" cy="7017306"/>
          </a:xfrm>
          <a:prstGeom prst="rect">
            <a:avLst/>
          </a:prstGeom>
        </p:spPr>
        <p:txBody>
          <a:bodyPr wrap="square">
            <a:spAutoFit/>
          </a:bodyPr>
          <a:lstStyle/>
          <a:p>
            <a:r>
              <a:rPr lang="ru-RU" dirty="0"/>
              <a:t>Здоровый образ жизни (ЗОЖ) — образ жизни отдельного человека с целью профилактики</a:t>
            </a:r>
          </a:p>
          <a:p>
            <a:r>
              <a:rPr lang="ru-RU" dirty="0"/>
              <a:t>болезней и укрепления здоровья. ЗОЖ - это концепция жизнедеятельности человека,</a:t>
            </a:r>
          </a:p>
          <a:p>
            <a:r>
              <a:rPr lang="ru-RU" dirty="0"/>
              <a:t>направленная на улучшение и сохранение здоровья с помощью соответствующего питания,</a:t>
            </a:r>
          </a:p>
          <a:p>
            <a:r>
              <a:rPr lang="ru-RU" dirty="0"/>
              <a:t>физической подготовки, морального настроя и отказа от вредных привычек.</a:t>
            </a:r>
          </a:p>
          <a:p>
            <a:r>
              <a:rPr lang="ru-RU" dirty="0"/>
              <a:t> Здоровый образ жизни является предпосылкой для развития разных сторон</a:t>
            </a:r>
          </a:p>
          <a:p>
            <a:r>
              <a:rPr lang="ru-RU" dirty="0"/>
              <a:t>жизнедеятельности человека, достижения им активного долголетия и полноценного</a:t>
            </a:r>
          </a:p>
          <a:p>
            <a:r>
              <a:rPr lang="ru-RU" dirty="0"/>
              <a:t>выполнения социальных функций.</a:t>
            </a:r>
          </a:p>
          <a:p>
            <a:r>
              <a:rPr lang="ru-RU" dirty="0"/>
              <a:t> Актуальность здорового образа жизни вызвана возрастанием и изменением характера</a:t>
            </a:r>
          </a:p>
          <a:p>
            <a:r>
              <a:rPr lang="ru-RU" dirty="0"/>
              <a:t>нагрузок на организм человека в связи с усложнением общественной жизни, увеличением</a:t>
            </a:r>
          </a:p>
          <a:p>
            <a:r>
              <a:rPr lang="ru-RU" dirty="0"/>
              <a:t>рисков техногенного, экологического, психологического, политического и военного</a:t>
            </a:r>
          </a:p>
          <a:p>
            <a:r>
              <a:rPr lang="ru-RU" dirty="0"/>
              <a:t>характера, провоцирующих негативные сдвиги в состоянии здоровья</a:t>
            </a:r>
            <a:r>
              <a:rPr lang="ru-RU" dirty="0" smtClean="0"/>
              <a:t>.</a:t>
            </a:r>
            <a:endParaRPr lang="ru-RU" dirty="0"/>
          </a:p>
        </p:txBody>
      </p:sp>
      <p:grpSp>
        <p:nvGrpSpPr>
          <p:cNvPr id="3" name="Группа 2"/>
          <p:cNvGrpSpPr/>
          <p:nvPr/>
        </p:nvGrpSpPr>
        <p:grpSpPr>
          <a:xfrm>
            <a:off x="38400" y="132108"/>
            <a:ext cx="933807" cy="9210550"/>
            <a:chOff x="38400" y="132108"/>
            <a:chExt cx="933807" cy="9210550"/>
          </a:xfrm>
        </p:grpSpPr>
        <p:grpSp>
          <p:nvGrpSpPr>
            <p:cNvPr id="4" name="Группа 3"/>
            <p:cNvGrpSpPr/>
            <p:nvPr/>
          </p:nvGrpSpPr>
          <p:grpSpPr>
            <a:xfrm>
              <a:off x="38400" y="132108"/>
              <a:ext cx="927705" cy="6140712"/>
              <a:chOff x="38400" y="132108"/>
              <a:chExt cx="927705" cy="6140712"/>
            </a:xfrm>
          </p:grpSpPr>
          <p:grpSp>
            <p:nvGrpSpPr>
              <p:cNvPr id="9" name="Группа 8"/>
              <p:cNvGrpSpPr/>
              <p:nvPr/>
            </p:nvGrpSpPr>
            <p:grpSpPr>
              <a:xfrm>
                <a:off x="38400" y="132108"/>
                <a:ext cx="896155" cy="3061600"/>
                <a:chOff x="38400" y="132108"/>
                <a:chExt cx="896155" cy="3061600"/>
              </a:xfrm>
            </p:grpSpPr>
            <p:grpSp>
              <p:nvGrpSpPr>
                <p:cNvPr id="17" name="Группа 16"/>
                <p:cNvGrpSpPr/>
                <p:nvPr/>
              </p:nvGrpSpPr>
              <p:grpSpPr>
                <a:xfrm>
                  <a:off x="38400" y="132108"/>
                  <a:ext cx="882507" cy="1516016"/>
                  <a:chOff x="38400" y="132108"/>
                  <a:chExt cx="882507" cy="1516016"/>
                </a:xfrm>
              </p:grpSpPr>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8" name="Группа 17"/>
                <p:cNvGrpSpPr/>
                <p:nvPr/>
              </p:nvGrpSpPr>
              <p:grpSpPr>
                <a:xfrm>
                  <a:off x="52048" y="1677692"/>
                  <a:ext cx="882507" cy="1516016"/>
                  <a:chOff x="38400" y="132108"/>
                  <a:chExt cx="882507" cy="1516016"/>
                </a:xfrm>
              </p:grpSpPr>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0" name="Группа 9"/>
              <p:cNvGrpSpPr/>
              <p:nvPr/>
            </p:nvGrpSpPr>
            <p:grpSpPr>
              <a:xfrm>
                <a:off x="69950" y="3211220"/>
                <a:ext cx="896155" cy="3061600"/>
                <a:chOff x="38400" y="132108"/>
                <a:chExt cx="896155" cy="3061600"/>
              </a:xfrm>
            </p:grpSpPr>
            <p:grpSp>
              <p:nvGrpSpPr>
                <p:cNvPr id="11" name="Группа 10"/>
                <p:cNvGrpSpPr/>
                <p:nvPr/>
              </p:nvGrpSpPr>
              <p:grpSpPr>
                <a:xfrm>
                  <a:off x="38400" y="132108"/>
                  <a:ext cx="882507" cy="1516016"/>
                  <a:chOff x="38400" y="132108"/>
                  <a:chExt cx="882507" cy="1516016"/>
                </a:xfrm>
              </p:grpSpPr>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Группа 11"/>
                <p:cNvGrpSpPr/>
                <p:nvPr/>
              </p:nvGrpSpPr>
              <p:grpSpPr>
                <a:xfrm>
                  <a:off x="52048" y="1677692"/>
                  <a:ext cx="882507" cy="1516016"/>
                  <a:chOff x="38400" y="132108"/>
                  <a:chExt cx="882507" cy="1516016"/>
                </a:xfrm>
              </p:grpSpPr>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3" name="Группа 22"/>
          <p:cNvGrpSpPr/>
          <p:nvPr/>
        </p:nvGrpSpPr>
        <p:grpSpPr>
          <a:xfrm>
            <a:off x="5824131" y="110585"/>
            <a:ext cx="933807" cy="9210550"/>
            <a:chOff x="38400" y="132108"/>
            <a:chExt cx="933807" cy="9210550"/>
          </a:xfrm>
        </p:grpSpPr>
        <p:grpSp>
          <p:nvGrpSpPr>
            <p:cNvPr id="24" name="Группа 23"/>
            <p:cNvGrpSpPr/>
            <p:nvPr/>
          </p:nvGrpSpPr>
          <p:grpSpPr>
            <a:xfrm>
              <a:off x="38400" y="132108"/>
              <a:ext cx="927705" cy="6140712"/>
              <a:chOff x="38400" y="132108"/>
              <a:chExt cx="927705" cy="6140712"/>
            </a:xfrm>
          </p:grpSpPr>
          <p:grpSp>
            <p:nvGrpSpPr>
              <p:cNvPr id="29" name="Группа 28"/>
              <p:cNvGrpSpPr/>
              <p:nvPr/>
            </p:nvGrpSpPr>
            <p:grpSpPr>
              <a:xfrm>
                <a:off x="38400" y="132108"/>
                <a:ext cx="896155" cy="3061600"/>
                <a:chOff x="38400" y="132108"/>
                <a:chExt cx="896155" cy="3061600"/>
              </a:xfrm>
            </p:grpSpPr>
            <p:grpSp>
              <p:nvGrpSpPr>
                <p:cNvPr id="37" name="Группа 36"/>
                <p:cNvGrpSpPr/>
                <p:nvPr/>
              </p:nvGrpSpPr>
              <p:grpSpPr>
                <a:xfrm>
                  <a:off x="38400" y="132108"/>
                  <a:ext cx="882507" cy="1516016"/>
                  <a:chOff x="38400" y="132108"/>
                  <a:chExt cx="882507" cy="1516016"/>
                </a:xfrm>
              </p:grpSpPr>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8" name="Группа 37"/>
                <p:cNvGrpSpPr/>
                <p:nvPr/>
              </p:nvGrpSpPr>
              <p:grpSpPr>
                <a:xfrm>
                  <a:off x="52048" y="1677692"/>
                  <a:ext cx="882507" cy="1516016"/>
                  <a:chOff x="38400" y="132108"/>
                  <a:chExt cx="882507" cy="1516016"/>
                </a:xfrm>
              </p:grpSpPr>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0" name="Группа 29"/>
              <p:cNvGrpSpPr/>
              <p:nvPr/>
            </p:nvGrpSpPr>
            <p:grpSpPr>
              <a:xfrm>
                <a:off x="69950" y="3211220"/>
                <a:ext cx="896155" cy="3061600"/>
                <a:chOff x="38400" y="132108"/>
                <a:chExt cx="896155" cy="3061600"/>
              </a:xfrm>
            </p:grpSpPr>
            <p:grpSp>
              <p:nvGrpSpPr>
                <p:cNvPr id="31" name="Группа 30"/>
                <p:cNvGrpSpPr/>
                <p:nvPr/>
              </p:nvGrpSpPr>
              <p:grpSpPr>
                <a:xfrm>
                  <a:off x="38400" y="132108"/>
                  <a:ext cx="882507" cy="1516016"/>
                  <a:chOff x="38400" y="132108"/>
                  <a:chExt cx="882507" cy="1516016"/>
                </a:xfrm>
              </p:grpSpPr>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2" name="Группа 31"/>
                <p:cNvGrpSpPr/>
                <p:nvPr/>
              </p:nvGrpSpPr>
              <p:grpSpPr>
                <a:xfrm>
                  <a:off x="52048" y="1677692"/>
                  <a:ext cx="882507" cy="1516016"/>
                  <a:chOff x="38400" y="132108"/>
                  <a:chExt cx="882507" cy="1516016"/>
                </a:xfrm>
              </p:grpSpPr>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3" name="Picture 2" descr="C:\Users\Administrator\Desktop\555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4" name="Группа 43"/>
          <p:cNvGrpSpPr/>
          <p:nvPr/>
        </p:nvGrpSpPr>
        <p:grpSpPr>
          <a:xfrm>
            <a:off x="2497576" y="8788108"/>
            <a:ext cx="3367499" cy="1131254"/>
            <a:chOff x="2497576" y="8788108"/>
            <a:chExt cx="3367499" cy="1131254"/>
          </a:xfrm>
        </p:grpSpPr>
        <p:pic>
          <p:nvPicPr>
            <p:cNvPr id="45"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8" name="Группа 47"/>
          <p:cNvGrpSpPr/>
          <p:nvPr/>
        </p:nvGrpSpPr>
        <p:grpSpPr>
          <a:xfrm>
            <a:off x="1062879" y="-93442"/>
            <a:ext cx="4761252" cy="1343442"/>
            <a:chOff x="1062879" y="-93442"/>
            <a:chExt cx="4761252" cy="1343442"/>
          </a:xfrm>
        </p:grpSpPr>
        <p:pic>
          <p:nvPicPr>
            <p:cNvPr id="49"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3" name="TextBox 52"/>
          <p:cNvSpPr txBox="1"/>
          <p:nvPr/>
        </p:nvSpPr>
        <p:spPr>
          <a:xfrm>
            <a:off x="1176927" y="972934"/>
            <a:ext cx="671209" cy="369332"/>
          </a:xfrm>
          <a:prstGeom prst="rect">
            <a:avLst/>
          </a:prstGeom>
          <a:noFill/>
        </p:spPr>
        <p:txBody>
          <a:bodyPr wrap="none" rtlCol="0">
            <a:spAutoFit/>
          </a:bodyPr>
          <a:lstStyle/>
          <a:p>
            <a:r>
              <a:rPr lang="ru-RU" b="1" i="1" dirty="0" smtClean="0"/>
              <a:t>ЗОЖ</a:t>
            </a:r>
            <a:endParaRPr lang="ru-RU" b="1" i="1" dirty="0"/>
          </a:p>
        </p:txBody>
      </p:sp>
      <p:sp>
        <p:nvSpPr>
          <p:cNvPr id="54" name="TextBox 53"/>
          <p:cNvSpPr txBox="1"/>
          <p:nvPr/>
        </p:nvSpPr>
        <p:spPr>
          <a:xfrm>
            <a:off x="2080152" y="1031402"/>
            <a:ext cx="2855290" cy="400110"/>
          </a:xfrm>
          <a:prstGeom prst="rect">
            <a:avLst/>
          </a:prstGeom>
          <a:noFill/>
        </p:spPr>
        <p:txBody>
          <a:bodyPr wrap="none" rtlCol="0">
            <a:prstTxWarp prst="textPlain">
              <a:avLst/>
            </a:prstTxWarp>
            <a:spAutoFit/>
          </a:bodyPr>
          <a:lstStyle/>
          <a:p>
            <a:r>
              <a:rPr lang="en-US" sz="1600" dirty="0" smtClean="0">
                <a:solidFill>
                  <a:srgbClr val="6629FF"/>
                </a:solidFill>
              </a:rPr>
              <a:t>“</a:t>
            </a:r>
            <a:r>
              <a:rPr lang="ru-RU" sz="1600" dirty="0" smtClean="0">
                <a:solidFill>
                  <a:srgbClr val="6629FF"/>
                </a:solidFill>
              </a:rPr>
              <a:t>Диалог с семьей №1</a:t>
            </a:r>
            <a:r>
              <a:rPr lang="en-US" sz="1600" dirty="0" smtClean="0">
                <a:solidFill>
                  <a:srgbClr val="6629FF"/>
                </a:solidFill>
              </a:rPr>
              <a:t>’’</a:t>
            </a:r>
            <a:endParaRPr lang="ru-RU" sz="1600" dirty="0">
              <a:solidFill>
                <a:srgbClr val="6629FF"/>
              </a:solidFill>
            </a:endParaRPr>
          </a:p>
        </p:txBody>
      </p:sp>
    </p:spTree>
    <p:extLst>
      <p:ext uri="{BB962C8B-B14F-4D97-AF65-F5344CB8AC3E}">
        <p14:creationId xmlns:p14="http://schemas.microsoft.com/office/powerpoint/2010/main" xmlns="" val="89172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57895" y="2210937"/>
            <a:ext cx="5765733" cy="6237027"/>
          </a:xfrm>
          <a:prstGeom prst="rect">
            <a:avLst/>
          </a:prstGeom>
        </p:spPr>
      </p:pic>
      <p:grpSp>
        <p:nvGrpSpPr>
          <p:cNvPr id="7" name="Группа 6"/>
          <p:cNvGrpSpPr/>
          <p:nvPr/>
        </p:nvGrpSpPr>
        <p:grpSpPr>
          <a:xfrm>
            <a:off x="38400" y="132108"/>
            <a:ext cx="933807" cy="9210550"/>
            <a:chOff x="38400" y="132108"/>
            <a:chExt cx="933807" cy="9210550"/>
          </a:xfrm>
        </p:grpSpPr>
        <p:grpSp>
          <p:nvGrpSpPr>
            <p:cNvPr id="8" name="Группа 7"/>
            <p:cNvGrpSpPr/>
            <p:nvPr/>
          </p:nvGrpSpPr>
          <p:grpSpPr>
            <a:xfrm>
              <a:off x="38400" y="132108"/>
              <a:ext cx="927705" cy="6140712"/>
              <a:chOff x="38400" y="132108"/>
              <a:chExt cx="927705" cy="6140712"/>
            </a:xfrm>
          </p:grpSpPr>
          <p:grpSp>
            <p:nvGrpSpPr>
              <p:cNvPr id="13" name="Группа 12"/>
              <p:cNvGrpSpPr/>
              <p:nvPr/>
            </p:nvGrpSpPr>
            <p:grpSpPr>
              <a:xfrm>
                <a:off x="38400" y="132108"/>
                <a:ext cx="896155" cy="3061600"/>
                <a:chOff x="38400" y="132108"/>
                <a:chExt cx="896155" cy="3061600"/>
              </a:xfrm>
            </p:grpSpPr>
            <p:grpSp>
              <p:nvGrpSpPr>
                <p:cNvPr id="21" name="Группа 20"/>
                <p:cNvGrpSpPr/>
                <p:nvPr/>
              </p:nvGrpSpPr>
              <p:grpSpPr>
                <a:xfrm>
                  <a:off x="38400" y="132108"/>
                  <a:ext cx="882507" cy="1516016"/>
                  <a:chOff x="38400" y="132108"/>
                  <a:chExt cx="882507" cy="1516016"/>
                </a:xfrm>
              </p:grpSpPr>
              <p:pic>
                <p:nvPicPr>
                  <p:cNvPr id="2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2048" y="1677692"/>
                  <a:ext cx="882507" cy="1516016"/>
                  <a:chOff x="38400" y="132108"/>
                  <a:chExt cx="882507" cy="1516016"/>
                </a:xfrm>
              </p:grpSpPr>
              <p:pic>
                <p:nvPicPr>
                  <p:cNvPr id="2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4" name="Группа 13"/>
              <p:cNvGrpSpPr/>
              <p:nvPr/>
            </p:nvGrpSpPr>
            <p:grpSpPr>
              <a:xfrm>
                <a:off x="69950" y="3211220"/>
                <a:ext cx="896155" cy="3061600"/>
                <a:chOff x="38400" y="132108"/>
                <a:chExt cx="896155" cy="3061600"/>
              </a:xfrm>
            </p:grpSpPr>
            <p:grpSp>
              <p:nvGrpSpPr>
                <p:cNvPr id="15" name="Группа 14"/>
                <p:cNvGrpSpPr/>
                <p:nvPr/>
              </p:nvGrpSpPr>
              <p:grpSpPr>
                <a:xfrm>
                  <a:off x="38400" y="132108"/>
                  <a:ext cx="882507" cy="1516016"/>
                  <a:chOff x="38400" y="132108"/>
                  <a:chExt cx="882507" cy="1516016"/>
                </a:xfrm>
              </p:grpSpPr>
              <p:pic>
                <p:nvPicPr>
                  <p:cNvPr id="1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Группа 15"/>
                <p:cNvGrpSpPr/>
                <p:nvPr/>
              </p:nvGrpSpPr>
              <p:grpSpPr>
                <a:xfrm>
                  <a:off x="52048" y="1677692"/>
                  <a:ext cx="882507" cy="1516016"/>
                  <a:chOff x="38400" y="132108"/>
                  <a:chExt cx="882507" cy="1516016"/>
                </a:xfrm>
              </p:grpSpPr>
              <p:pic>
                <p:nvPicPr>
                  <p:cNvPr id="1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Группа 26"/>
          <p:cNvGrpSpPr/>
          <p:nvPr/>
        </p:nvGrpSpPr>
        <p:grpSpPr>
          <a:xfrm>
            <a:off x="5824131" y="110585"/>
            <a:ext cx="933807" cy="9210550"/>
            <a:chOff x="38400" y="132108"/>
            <a:chExt cx="933807" cy="9210550"/>
          </a:xfrm>
        </p:grpSpPr>
        <p:grpSp>
          <p:nvGrpSpPr>
            <p:cNvPr id="28" name="Группа 27"/>
            <p:cNvGrpSpPr/>
            <p:nvPr/>
          </p:nvGrpSpPr>
          <p:grpSpPr>
            <a:xfrm>
              <a:off x="38400" y="132108"/>
              <a:ext cx="927705" cy="6140712"/>
              <a:chOff x="38400" y="132108"/>
              <a:chExt cx="927705" cy="6140712"/>
            </a:xfrm>
          </p:grpSpPr>
          <p:grpSp>
            <p:nvGrpSpPr>
              <p:cNvPr id="33" name="Группа 32"/>
              <p:cNvGrpSpPr/>
              <p:nvPr/>
            </p:nvGrpSpPr>
            <p:grpSpPr>
              <a:xfrm>
                <a:off x="38400" y="132108"/>
                <a:ext cx="896155" cy="3061600"/>
                <a:chOff x="38400" y="132108"/>
                <a:chExt cx="896155" cy="3061600"/>
              </a:xfrm>
            </p:grpSpPr>
            <p:grpSp>
              <p:nvGrpSpPr>
                <p:cNvPr id="41" name="Группа 40"/>
                <p:cNvGrpSpPr/>
                <p:nvPr/>
              </p:nvGrpSpPr>
              <p:grpSpPr>
                <a:xfrm>
                  <a:off x="38400" y="132108"/>
                  <a:ext cx="882507" cy="1516016"/>
                  <a:chOff x="38400" y="132108"/>
                  <a:chExt cx="882507" cy="1516016"/>
                </a:xfrm>
              </p:grpSpPr>
              <p:pic>
                <p:nvPicPr>
                  <p:cNvPr id="4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52048" y="1677692"/>
                  <a:ext cx="882507" cy="1516016"/>
                  <a:chOff x="38400" y="132108"/>
                  <a:chExt cx="882507" cy="1516016"/>
                </a:xfrm>
              </p:grpSpPr>
              <p:pic>
                <p:nvPicPr>
                  <p:cNvPr id="4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4" name="Группа 33"/>
              <p:cNvGrpSpPr/>
              <p:nvPr/>
            </p:nvGrpSpPr>
            <p:grpSpPr>
              <a:xfrm>
                <a:off x="69950" y="3211220"/>
                <a:ext cx="896155" cy="3061600"/>
                <a:chOff x="38400" y="132108"/>
                <a:chExt cx="896155" cy="3061600"/>
              </a:xfrm>
            </p:grpSpPr>
            <p:grpSp>
              <p:nvGrpSpPr>
                <p:cNvPr id="35" name="Группа 34"/>
                <p:cNvGrpSpPr/>
                <p:nvPr/>
              </p:nvGrpSpPr>
              <p:grpSpPr>
                <a:xfrm>
                  <a:off x="38400" y="132108"/>
                  <a:ext cx="882507" cy="1516016"/>
                  <a:chOff x="38400" y="132108"/>
                  <a:chExt cx="882507" cy="1516016"/>
                </a:xfrm>
              </p:grpSpPr>
              <p:pic>
                <p:nvPicPr>
                  <p:cNvPr id="3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Группа 35"/>
                <p:cNvGrpSpPr/>
                <p:nvPr/>
              </p:nvGrpSpPr>
              <p:grpSpPr>
                <a:xfrm>
                  <a:off x="52048" y="1677692"/>
                  <a:ext cx="882507" cy="1516016"/>
                  <a:chOff x="38400" y="132108"/>
                  <a:chExt cx="882507" cy="1516016"/>
                </a:xfrm>
              </p:grpSpPr>
              <p:pic>
                <p:nvPicPr>
                  <p:cNvPr id="3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7" name="Группа 46"/>
          <p:cNvGrpSpPr/>
          <p:nvPr/>
        </p:nvGrpSpPr>
        <p:grpSpPr>
          <a:xfrm>
            <a:off x="1062879" y="-93442"/>
            <a:ext cx="4761252" cy="1343442"/>
            <a:chOff x="1062879" y="-93442"/>
            <a:chExt cx="4761252" cy="1343442"/>
          </a:xfrm>
        </p:grpSpPr>
        <p:pic>
          <p:nvPicPr>
            <p:cNvPr id="48"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2" name="Группа 51"/>
          <p:cNvGrpSpPr/>
          <p:nvPr/>
        </p:nvGrpSpPr>
        <p:grpSpPr>
          <a:xfrm>
            <a:off x="2497576" y="8788108"/>
            <a:ext cx="3367499" cy="1131254"/>
            <a:chOff x="2497576" y="8788108"/>
            <a:chExt cx="3367499" cy="1131254"/>
          </a:xfrm>
        </p:grpSpPr>
        <p:pic>
          <p:nvPicPr>
            <p:cNvPr id="53"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6" name="Picture 2" descr="C:\Users\Administrator\Desktop\555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TextBox 57"/>
          <p:cNvSpPr txBox="1"/>
          <p:nvPr/>
        </p:nvSpPr>
        <p:spPr>
          <a:xfrm>
            <a:off x="1850949" y="151293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Tree>
    <p:extLst>
      <p:ext uri="{BB962C8B-B14F-4D97-AF65-F5344CB8AC3E}">
        <p14:creationId xmlns:p14="http://schemas.microsoft.com/office/powerpoint/2010/main" xmlns="" val="173649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8400" y="132108"/>
            <a:ext cx="933807" cy="9210550"/>
            <a:chOff x="38400" y="132108"/>
            <a:chExt cx="933807" cy="9210550"/>
          </a:xfrm>
        </p:grpSpPr>
        <p:grpSp>
          <p:nvGrpSpPr>
            <p:cNvPr id="3" name="Группа 2"/>
            <p:cNvGrpSpPr/>
            <p:nvPr/>
          </p:nvGrpSpPr>
          <p:grpSpPr>
            <a:xfrm>
              <a:off x="38400" y="132108"/>
              <a:ext cx="927705" cy="6140712"/>
              <a:chOff x="38400" y="132108"/>
              <a:chExt cx="927705" cy="6140712"/>
            </a:xfrm>
          </p:grpSpPr>
          <p:grpSp>
            <p:nvGrpSpPr>
              <p:cNvPr id="8" name="Группа 7"/>
              <p:cNvGrpSpPr/>
              <p:nvPr/>
            </p:nvGrpSpPr>
            <p:grpSpPr>
              <a:xfrm>
                <a:off x="38400" y="132108"/>
                <a:ext cx="896155" cy="3061600"/>
                <a:chOff x="38400" y="132108"/>
                <a:chExt cx="896155" cy="3061600"/>
              </a:xfrm>
            </p:grpSpPr>
            <p:grpSp>
              <p:nvGrpSpPr>
                <p:cNvPr id="16" name="Группа 15"/>
                <p:cNvGrpSpPr/>
                <p:nvPr/>
              </p:nvGrpSpPr>
              <p:grpSpPr>
                <a:xfrm>
                  <a:off x="38400" y="132108"/>
                  <a:ext cx="882507" cy="1516016"/>
                  <a:chOff x="38400" y="132108"/>
                  <a:chExt cx="882507" cy="1516016"/>
                </a:xfrm>
              </p:grpSpPr>
              <p:pic>
                <p:nvPicPr>
                  <p:cNvPr id="2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7" name="Группа 16"/>
                <p:cNvGrpSpPr/>
                <p:nvPr/>
              </p:nvGrpSpPr>
              <p:grpSpPr>
                <a:xfrm>
                  <a:off x="52048" y="1677692"/>
                  <a:ext cx="882507" cy="1516016"/>
                  <a:chOff x="38400" y="132108"/>
                  <a:chExt cx="882507" cy="1516016"/>
                </a:xfrm>
              </p:grpSpPr>
              <p:pic>
                <p:nvPicPr>
                  <p:cNvPr id="1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9" name="Группа 8"/>
              <p:cNvGrpSpPr/>
              <p:nvPr/>
            </p:nvGrpSpPr>
            <p:grpSpPr>
              <a:xfrm>
                <a:off x="69950" y="3211220"/>
                <a:ext cx="896155" cy="3061600"/>
                <a:chOff x="38400" y="132108"/>
                <a:chExt cx="896155" cy="3061600"/>
              </a:xfrm>
            </p:grpSpPr>
            <p:grpSp>
              <p:nvGrpSpPr>
                <p:cNvPr id="10" name="Группа 9"/>
                <p:cNvGrpSpPr/>
                <p:nvPr/>
              </p:nvGrpSpPr>
              <p:grpSpPr>
                <a:xfrm>
                  <a:off x="38400" y="132108"/>
                  <a:ext cx="882507" cy="1516016"/>
                  <a:chOff x="38400" y="132108"/>
                  <a:chExt cx="882507" cy="1516016"/>
                </a:xfrm>
              </p:grpSpPr>
              <p:pic>
                <p:nvPicPr>
                  <p:cNvPr id="1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Группа 10"/>
                <p:cNvGrpSpPr/>
                <p:nvPr/>
              </p:nvGrpSpPr>
              <p:grpSpPr>
                <a:xfrm>
                  <a:off x="52048" y="1677692"/>
                  <a:ext cx="882507" cy="1516016"/>
                  <a:chOff x="38400" y="132108"/>
                  <a:chExt cx="882507" cy="1516016"/>
                </a:xfrm>
              </p:grpSpPr>
              <p:pic>
                <p:nvPicPr>
                  <p:cNvPr id="1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824131" y="110585"/>
            <a:ext cx="933807" cy="9210550"/>
            <a:chOff x="38400" y="132108"/>
            <a:chExt cx="933807" cy="9210550"/>
          </a:xfrm>
        </p:grpSpPr>
        <p:grpSp>
          <p:nvGrpSpPr>
            <p:cNvPr id="23" name="Группа 22"/>
            <p:cNvGrpSpPr/>
            <p:nvPr/>
          </p:nvGrpSpPr>
          <p:grpSpPr>
            <a:xfrm>
              <a:off x="38400" y="132108"/>
              <a:ext cx="927705" cy="6140712"/>
              <a:chOff x="38400" y="132108"/>
              <a:chExt cx="927705" cy="6140712"/>
            </a:xfrm>
          </p:grpSpPr>
          <p:grpSp>
            <p:nvGrpSpPr>
              <p:cNvPr id="28" name="Группа 27"/>
              <p:cNvGrpSpPr/>
              <p:nvPr/>
            </p:nvGrpSpPr>
            <p:grpSpPr>
              <a:xfrm>
                <a:off x="38400" y="132108"/>
                <a:ext cx="896155" cy="3061600"/>
                <a:chOff x="38400" y="132108"/>
                <a:chExt cx="896155" cy="3061600"/>
              </a:xfrm>
            </p:grpSpPr>
            <p:grpSp>
              <p:nvGrpSpPr>
                <p:cNvPr id="36" name="Группа 35"/>
                <p:cNvGrpSpPr/>
                <p:nvPr/>
              </p:nvGrpSpPr>
              <p:grpSpPr>
                <a:xfrm>
                  <a:off x="38400" y="132108"/>
                  <a:ext cx="882507" cy="1516016"/>
                  <a:chOff x="38400" y="132108"/>
                  <a:chExt cx="882507" cy="1516016"/>
                </a:xfrm>
              </p:grpSpPr>
              <p:pic>
                <p:nvPicPr>
                  <p:cNvPr id="40"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7" name="Группа 36"/>
                <p:cNvGrpSpPr/>
                <p:nvPr/>
              </p:nvGrpSpPr>
              <p:grpSpPr>
                <a:xfrm>
                  <a:off x="52048" y="1677692"/>
                  <a:ext cx="882507" cy="1516016"/>
                  <a:chOff x="38400" y="132108"/>
                  <a:chExt cx="882507" cy="1516016"/>
                </a:xfrm>
              </p:grpSpPr>
              <p:pic>
                <p:nvPicPr>
                  <p:cNvPr id="38"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9" name="Группа 28"/>
              <p:cNvGrpSpPr/>
              <p:nvPr/>
            </p:nvGrpSpPr>
            <p:grpSpPr>
              <a:xfrm>
                <a:off x="69950" y="3211220"/>
                <a:ext cx="896155" cy="3061600"/>
                <a:chOff x="38400" y="132108"/>
                <a:chExt cx="896155" cy="3061600"/>
              </a:xfrm>
            </p:grpSpPr>
            <p:grpSp>
              <p:nvGrpSpPr>
                <p:cNvPr id="30" name="Группа 29"/>
                <p:cNvGrpSpPr/>
                <p:nvPr/>
              </p:nvGrpSpPr>
              <p:grpSpPr>
                <a:xfrm>
                  <a:off x="38400" y="132108"/>
                  <a:ext cx="882507" cy="1516016"/>
                  <a:chOff x="38400" y="132108"/>
                  <a:chExt cx="882507" cy="1516016"/>
                </a:xfrm>
              </p:grpSpPr>
              <p:pic>
                <p:nvPicPr>
                  <p:cNvPr id="3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Группа 30"/>
                <p:cNvGrpSpPr/>
                <p:nvPr/>
              </p:nvGrpSpPr>
              <p:grpSpPr>
                <a:xfrm>
                  <a:off x="52048" y="1677692"/>
                  <a:ext cx="882507" cy="1516016"/>
                  <a:chOff x="38400" y="132108"/>
                  <a:chExt cx="882507" cy="1516016"/>
                </a:xfrm>
              </p:grpSpPr>
              <p:pic>
                <p:nvPicPr>
                  <p:cNvPr id="32"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4"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C:\Users\Administrator\Desktop\34534534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1062879" y="-93442"/>
            <a:ext cx="4761252" cy="1343442"/>
            <a:chOff x="1062879" y="-93442"/>
            <a:chExt cx="4761252" cy="1343442"/>
          </a:xfrm>
        </p:grpSpPr>
        <p:pic>
          <p:nvPicPr>
            <p:cNvPr id="43"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7"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8" name="Группа 47"/>
          <p:cNvGrpSpPr/>
          <p:nvPr/>
        </p:nvGrpSpPr>
        <p:grpSpPr>
          <a:xfrm>
            <a:off x="2497576" y="8788108"/>
            <a:ext cx="3367499" cy="1131254"/>
            <a:chOff x="2497576" y="8788108"/>
            <a:chExt cx="3367499" cy="1131254"/>
          </a:xfrm>
        </p:grpSpPr>
        <p:pic>
          <p:nvPicPr>
            <p:cNvPr id="49"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 name="TextBox 51"/>
          <p:cNvSpPr txBox="1"/>
          <p:nvPr/>
        </p:nvSpPr>
        <p:spPr>
          <a:xfrm>
            <a:off x="1850949" y="1021608"/>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
        <p:nvSpPr>
          <p:cNvPr id="53" name="Прямоугольник 52"/>
          <p:cNvSpPr/>
          <p:nvPr/>
        </p:nvSpPr>
        <p:spPr>
          <a:xfrm>
            <a:off x="1779896" y="1366979"/>
            <a:ext cx="2925224" cy="400110"/>
          </a:xfrm>
          <a:prstGeom prst="rect">
            <a:avLst/>
          </a:prstGeom>
        </p:spPr>
        <p:txBody>
          <a:bodyPr wrap="none">
            <a:spAutoFit/>
          </a:bodyPr>
          <a:lstStyle/>
          <a:p>
            <a:r>
              <a:rPr lang="ru-RU" sz="2000" b="1" i="1" u="sng" dirty="0" smtClean="0"/>
              <a:t>Умываемся с </a:t>
            </a:r>
            <a:r>
              <a:rPr lang="ru-RU" sz="2000" b="1" i="1" u="sng" dirty="0" err="1" smtClean="0"/>
              <a:t>потешкой</a:t>
            </a:r>
            <a:endParaRPr lang="ru-RU" sz="2000" b="1" i="1" u="sng" dirty="0"/>
          </a:p>
        </p:txBody>
      </p:sp>
      <p:sp>
        <p:nvSpPr>
          <p:cNvPr id="54" name="Прямоугольник 53"/>
          <p:cNvSpPr/>
          <p:nvPr/>
        </p:nvSpPr>
        <p:spPr>
          <a:xfrm>
            <a:off x="1178294" y="1968332"/>
            <a:ext cx="7391400" cy="1169551"/>
          </a:xfrm>
          <a:prstGeom prst="rect">
            <a:avLst/>
          </a:prstGeom>
        </p:spPr>
        <p:txBody>
          <a:bodyPr wrap="square">
            <a:spAutoFit/>
          </a:bodyPr>
          <a:lstStyle/>
          <a:p>
            <a:r>
              <a:rPr lang="ru-RU" sz="1400" dirty="0" smtClean="0"/>
              <a:t>Ай, лады, лады, лады</a:t>
            </a:r>
          </a:p>
          <a:p>
            <a:r>
              <a:rPr lang="ru-RU" sz="1400" dirty="0" smtClean="0"/>
              <a:t>Ай, лады, лады, лады,</a:t>
            </a:r>
          </a:p>
          <a:p>
            <a:r>
              <a:rPr lang="ru-RU" sz="1400" dirty="0" smtClean="0"/>
              <a:t>Не боимся мы воды!</a:t>
            </a:r>
          </a:p>
          <a:p>
            <a:r>
              <a:rPr lang="ru-RU" sz="1400" dirty="0" smtClean="0"/>
              <a:t>Чистая водичка</a:t>
            </a:r>
          </a:p>
          <a:p>
            <a:r>
              <a:rPr lang="ru-RU" sz="1400" dirty="0" smtClean="0"/>
              <a:t>Умоет наше личико,</a:t>
            </a:r>
            <a:endParaRPr lang="ru-RU" sz="1400" dirty="0"/>
          </a:p>
        </p:txBody>
      </p:sp>
      <p:sp>
        <p:nvSpPr>
          <p:cNvPr id="55" name="Прямоугольник 54"/>
          <p:cNvSpPr/>
          <p:nvPr/>
        </p:nvSpPr>
        <p:spPr>
          <a:xfrm>
            <a:off x="1205590" y="3379622"/>
            <a:ext cx="3429000" cy="954107"/>
          </a:xfrm>
          <a:prstGeom prst="rect">
            <a:avLst/>
          </a:prstGeom>
        </p:spPr>
        <p:txBody>
          <a:bodyPr>
            <a:spAutoFit/>
          </a:bodyPr>
          <a:lstStyle/>
          <a:p>
            <a:r>
              <a:rPr lang="ru-RU" sz="1400" dirty="0" smtClean="0"/>
              <a:t>Вода текучая,</a:t>
            </a:r>
          </a:p>
          <a:p>
            <a:r>
              <a:rPr lang="ru-RU" sz="1400" dirty="0" smtClean="0"/>
              <a:t>Дитя </a:t>
            </a:r>
            <a:r>
              <a:rPr lang="ru-RU" sz="1400" dirty="0" err="1" smtClean="0"/>
              <a:t>растучее</a:t>
            </a:r>
            <a:r>
              <a:rPr lang="ru-RU" sz="1400" dirty="0" smtClean="0"/>
              <a:t>,</a:t>
            </a:r>
          </a:p>
          <a:p>
            <a:r>
              <a:rPr lang="ru-RU" sz="1400" dirty="0" smtClean="0"/>
              <a:t>С гуся вода -</a:t>
            </a:r>
          </a:p>
          <a:p>
            <a:r>
              <a:rPr lang="ru-RU" sz="1400" dirty="0" smtClean="0"/>
              <a:t>С дитя худоба.</a:t>
            </a:r>
            <a:endParaRPr lang="ru-RU" sz="1400" dirty="0"/>
          </a:p>
        </p:txBody>
      </p:sp>
      <p:sp>
        <p:nvSpPr>
          <p:cNvPr id="56" name="Прямоугольник 55"/>
          <p:cNvSpPr/>
          <p:nvPr/>
        </p:nvSpPr>
        <p:spPr>
          <a:xfrm>
            <a:off x="1205590" y="4585821"/>
            <a:ext cx="3429000" cy="954107"/>
          </a:xfrm>
          <a:prstGeom prst="rect">
            <a:avLst/>
          </a:prstGeom>
        </p:spPr>
        <p:txBody>
          <a:bodyPr>
            <a:spAutoFit/>
          </a:bodyPr>
          <a:lstStyle/>
          <a:p>
            <a:r>
              <a:rPr lang="ru-RU" sz="1400" dirty="0" smtClean="0"/>
              <a:t>Водичка, водичка,</a:t>
            </a:r>
          </a:p>
          <a:p>
            <a:r>
              <a:rPr lang="ru-RU" sz="1400" dirty="0" smtClean="0"/>
              <a:t>Умой моё личико,</a:t>
            </a:r>
          </a:p>
          <a:p>
            <a:r>
              <a:rPr lang="ru-RU" sz="1400" dirty="0" smtClean="0"/>
              <a:t>Чтобы глазоньки блестели,</a:t>
            </a:r>
          </a:p>
          <a:p>
            <a:r>
              <a:rPr lang="ru-RU" sz="1400" dirty="0" smtClean="0"/>
              <a:t>Чтобы щёчки краснели,</a:t>
            </a:r>
            <a:endParaRPr lang="ru-RU" sz="1400" dirty="0"/>
          </a:p>
        </p:txBody>
      </p:sp>
      <p:sp>
        <p:nvSpPr>
          <p:cNvPr id="57" name="Прямоугольник 56"/>
          <p:cNvSpPr/>
          <p:nvPr/>
        </p:nvSpPr>
        <p:spPr>
          <a:xfrm>
            <a:off x="1219238" y="5723780"/>
            <a:ext cx="3429000" cy="954107"/>
          </a:xfrm>
          <a:prstGeom prst="rect">
            <a:avLst/>
          </a:prstGeom>
        </p:spPr>
        <p:txBody>
          <a:bodyPr>
            <a:spAutoFit/>
          </a:bodyPr>
          <a:lstStyle/>
          <a:p>
            <a:pPr algn="just"/>
            <a:r>
              <a:rPr lang="ru-RU" sz="1400" dirty="0" smtClean="0"/>
              <a:t>Мы проснулись-потянулись,</a:t>
            </a:r>
          </a:p>
          <a:p>
            <a:pPr algn="just"/>
            <a:r>
              <a:rPr lang="ru-RU" sz="1400" dirty="0" smtClean="0"/>
              <a:t>Маме нежно улыбнулись,</a:t>
            </a:r>
          </a:p>
          <a:p>
            <a:pPr algn="just"/>
            <a:r>
              <a:rPr lang="ru-RU" sz="1400" dirty="0" smtClean="0"/>
              <a:t>Сели на горшок с утра.</a:t>
            </a:r>
          </a:p>
          <a:p>
            <a:pPr algn="just"/>
            <a:r>
              <a:rPr lang="ru-RU" sz="1400" dirty="0" smtClean="0"/>
              <a:t>Умываться нам пора!</a:t>
            </a:r>
            <a:endParaRPr lang="ru-RU" sz="1400" dirty="0"/>
          </a:p>
        </p:txBody>
      </p:sp>
      <p:sp>
        <p:nvSpPr>
          <p:cNvPr id="58" name="Прямоугольник 57"/>
          <p:cNvSpPr/>
          <p:nvPr/>
        </p:nvSpPr>
        <p:spPr>
          <a:xfrm>
            <a:off x="1232886" y="7042143"/>
            <a:ext cx="3429000" cy="954107"/>
          </a:xfrm>
          <a:prstGeom prst="rect">
            <a:avLst/>
          </a:prstGeom>
        </p:spPr>
        <p:txBody>
          <a:bodyPr>
            <a:spAutoFit/>
          </a:bodyPr>
          <a:lstStyle/>
          <a:p>
            <a:pPr algn="just"/>
            <a:r>
              <a:rPr lang="ru-RU" sz="1400" dirty="0" smtClean="0"/>
              <a:t>Зайка начал умываться.</a:t>
            </a:r>
          </a:p>
          <a:p>
            <a:pPr algn="just"/>
            <a:r>
              <a:rPr lang="ru-RU" sz="1400" dirty="0" smtClean="0"/>
              <a:t>Видно в гости он собрался.</a:t>
            </a:r>
          </a:p>
          <a:p>
            <a:pPr algn="just"/>
            <a:r>
              <a:rPr lang="ru-RU" sz="1400" dirty="0" smtClean="0"/>
              <a:t>Вымыл ротик,</a:t>
            </a:r>
          </a:p>
          <a:p>
            <a:pPr algn="just"/>
            <a:r>
              <a:rPr lang="ru-RU" sz="1400" dirty="0" smtClean="0"/>
              <a:t>Вымыл носик</a:t>
            </a:r>
            <a:endParaRPr lang="ru-RU" sz="1400" dirty="0"/>
          </a:p>
        </p:txBody>
      </p:sp>
      <p:pic>
        <p:nvPicPr>
          <p:cNvPr id="59" name="Рисунок 58"/>
          <p:cNvPicPr>
            <a:picLocks noChangeAspect="1"/>
          </p:cNvPicPr>
          <p:nvPr/>
        </p:nvPicPr>
        <p:blipFill>
          <a:blip r:embed="rId5"/>
          <a:stretch>
            <a:fillRect/>
          </a:stretch>
        </p:blipFill>
        <p:spPr>
          <a:xfrm flipH="1">
            <a:off x="3806780" y="1782075"/>
            <a:ext cx="1863108" cy="1923768"/>
          </a:xfrm>
          <a:prstGeom prst="rect">
            <a:avLst/>
          </a:prstGeom>
        </p:spPr>
      </p:pic>
      <p:pic>
        <p:nvPicPr>
          <p:cNvPr id="60" name="Рисунок 59"/>
          <p:cNvPicPr>
            <a:picLocks noChangeAspect="1"/>
          </p:cNvPicPr>
          <p:nvPr/>
        </p:nvPicPr>
        <p:blipFill>
          <a:blip r:embed="rId6"/>
          <a:stretch>
            <a:fillRect/>
          </a:stretch>
        </p:blipFill>
        <p:spPr>
          <a:xfrm flipH="1">
            <a:off x="3804991" y="3324015"/>
            <a:ext cx="1746616" cy="1923768"/>
          </a:xfrm>
          <a:prstGeom prst="rect">
            <a:avLst/>
          </a:prstGeom>
        </p:spPr>
      </p:pic>
      <p:pic>
        <p:nvPicPr>
          <p:cNvPr id="61" name="Рисунок 60"/>
          <p:cNvPicPr>
            <a:picLocks noChangeAspect="1"/>
          </p:cNvPicPr>
          <p:nvPr/>
        </p:nvPicPr>
        <p:blipFill>
          <a:blip r:embed="rId7"/>
          <a:stretch>
            <a:fillRect/>
          </a:stretch>
        </p:blipFill>
        <p:spPr>
          <a:xfrm>
            <a:off x="3773913" y="4985638"/>
            <a:ext cx="1923768" cy="1923768"/>
          </a:xfrm>
          <a:prstGeom prst="rect">
            <a:avLst/>
          </a:prstGeom>
        </p:spPr>
      </p:pic>
      <p:pic>
        <p:nvPicPr>
          <p:cNvPr id="62" name="Рисунок 61"/>
          <p:cNvPicPr>
            <a:picLocks noChangeAspect="1"/>
          </p:cNvPicPr>
          <p:nvPr/>
        </p:nvPicPr>
        <p:blipFill>
          <a:blip r:embed="rId8"/>
          <a:stretch>
            <a:fillRect/>
          </a:stretch>
        </p:blipFill>
        <p:spPr>
          <a:xfrm>
            <a:off x="3915381" y="6753349"/>
            <a:ext cx="1923768" cy="1923768"/>
          </a:xfrm>
          <a:prstGeom prst="rect">
            <a:avLst/>
          </a:prstGeom>
        </p:spPr>
      </p:pic>
    </p:spTree>
    <p:extLst>
      <p:ext uri="{BB962C8B-B14F-4D97-AF65-F5344CB8AC3E}">
        <p14:creationId xmlns:p14="http://schemas.microsoft.com/office/powerpoint/2010/main" xmlns="" val="310692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8658" y="1739856"/>
            <a:ext cx="5513779" cy="6858000"/>
          </a:xfrm>
          <a:prstGeom prst="rect">
            <a:avLst/>
          </a:prstGeom>
          <a:ln>
            <a:noFill/>
          </a:ln>
          <a:effectLst>
            <a:softEdge rad="112500"/>
          </a:effectLst>
        </p:spPr>
      </p:pic>
      <p:grpSp>
        <p:nvGrpSpPr>
          <p:cNvPr id="7" name="Группа 6"/>
          <p:cNvGrpSpPr/>
          <p:nvPr/>
        </p:nvGrpSpPr>
        <p:grpSpPr>
          <a:xfrm>
            <a:off x="38400" y="132108"/>
            <a:ext cx="933807" cy="9210550"/>
            <a:chOff x="38400" y="132108"/>
            <a:chExt cx="933807" cy="9210550"/>
          </a:xfrm>
        </p:grpSpPr>
        <p:grpSp>
          <p:nvGrpSpPr>
            <p:cNvPr id="8" name="Группа 7"/>
            <p:cNvGrpSpPr/>
            <p:nvPr/>
          </p:nvGrpSpPr>
          <p:grpSpPr>
            <a:xfrm>
              <a:off x="38400" y="132108"/>
              <a:ext cx="927705" cy="6140712"/>
              <a:chOff x="38400" y="132108"/>
              <a:chExt cx="927705" cy="6140712"/>
            </a:xfrm>
          </p:grpSpPr>
          <p:grpSp>
            <p:nvGrpSpPr>
              <p:cNvPr id="13" name="Группа 12"/>
              <p:cNvGrpSpPr/>
              <p:nvPr/>
            </p:nvGrpSpPr>
            <p:grpSpPr>
              <a:xfrm>
                <a:off x="38400" y="132108"/>
                <a:ext cx="896155" cy="3061600"/>
                <a:chOff x="38400" y="132108"/>
                <a:chExt cx="896155" cy="3061600"/>
              </a:xfrm>
            </p:grpSpPr>
            <p:grpSp>
              <p:nvGrpSpPr>
                <p:cNvPr id="21" name="Группа 20"/>
                <p:cNvGrpSpPr/>
                <p:nvPr/>
              </p:nvGrpSpPr>
              <p:grpSpPr>
                <a:xfrm>
                  <a:off x="38400" y="132108"/>
                  <a:ext cx="882507" cy="1516016"/>
                  <a:chOff x="38400" y="132108"/>
                  <a:chExt cx="882507" cy="1516016"/>
                </a:xfrm>
              </p:grpSpPr>
              <p:pic>
                <p:nvPicPr>
                  <p:cNvPr id="2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2" name="Группа 21"/>
                <p:cNvGrpSpPr/>
                <p:nvPr/>
              </p:nvGrpSpPr>
              <p:grpSpPr>
                <a:xfrm>
                  <a:off x="52048" y="1677692"/>
                  <a:ext cx="882507" cy="1516016"/>
                  <a:chOff x="38400" y="132108"/>
                  <a:chExt cx="882507" cy="1516016"/>
                </a:xfrm>
              </p:grpSpPr>
              <p:pic>
                <p:nvPicPr>
                  <p:cNvPr id="2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4" name="Группа 13"/>
              <p:cNvGrpSpPr/>
              <p:nvPr/>
            </p:nvGrpSpPr>
            <p:grpSpPr>
              <a:xfrm>
                <a:off x="69950" y="3211220"/>
                <a:ext cx="896155" cy="3061600"/>
                <a:chOff x="38400" y="132108"/>
                <a:chExt cx="896155" cy="3061600"/>
              </a:xfrm>
            </p:grpSpPr>
            <p:grpSp>
              <p:nvGrpSpPr>
                <p:cNvPr id="15" name="Группа 14"/>
                <p:cNvGrpSpPr/>
                <p:nvPr/>
              </p:nvGrpSpPr>
              <p:grpSpPr>
                <a:xfrm>
                  <a:off x="38400" y="132108"/>
                  <a:ext cx="882507" cy="1516016"/>
                  <a:chOff x="38400" y="132108"/>
                  <a:chExt cx="882507" cy="1516016"/>
                </a:xfrm>
              </p:grpSpPr>
              <p:pic>
                <p:nvPicPr>
                  <p:cNvPr id="1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Группа 15"/>
                <p:cNvGrpSpPr/>
                <p:nvPr/>
              </p:nvGrpSpPr>
              <p:grpSpPr>
                <a:xfrm>
                  <a:off x="52048" y="1677692"/>
                  <a:ext cx="882507" cy="1516016"/>
                  <a:chOff x="38400" y="132108"/>
                  <a:chExt cx="882507" cy="1516016"/>
                </a:xfrm>
              </p:grpSpPr>
              <p:pic>
                <p:nvPicPr>
                  <p:cNvPr id="1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Группа 26"/>
          <p:cNvGrpSpPr/>
          <p:nvPr/>
        </p:nvGrpSpPr>
        <p:grpSpPr>
          <a:xfrm>
            <a:off x="5824131" y="110585"/>
            <a:ext cx="933807" cy="9210550"/>
            <a:chOff x="38400" y="132108"/>
            <a:chExt cx="933807" cy="9210550"/>
          </a:xfrm>
        </p:grpSpPr>
        <p:grpSp>
          <p:nvGrpSpPr>
            <p:cNvPr id="28" name="Группа 27"/>
            <p:cNvGrpSpPr/>
            <p:nvPr/>
          </p:nvGrpSpPr>
          <p:grpSpPr>
            <a:xfrm>
              <a:off x="38400" y="132108"/>
              <a:ext cx="927705" cy="6140712"/>
              <a:chOff x="38400" y="132108"/>
              <a:chExt cx="927705" cy="6140712"/>
            </a:xfrm>
          </p:grpSpPr>
          <p:grpSp>
            <p:nvGrpSpPr>
              <p:cNvPr id="33" name="Группа 32"/>
              <p:cNvGrpSpPr/>
              <p:nvPr/>
            </p:nvGrpSpPr>
            <p:grpSpPr>
              <a:xfrm>
                <a:off x="38400" y="132108"/>
                <a:ext cx="896155" cy="3061600"/>
                <a:chOff x="38400" y="132108"/>
                <a:chExt cx="896155" cy="3061600"/>
              </a:xfrm>
            </p:grpSpPr>
            <p:grpSp>
              <p:nvGrpSpPr>
                <p:cNvPr id="41" name="Группа 40"/>
                <p:cNvGrpSpPr/>
                <p:nvPr/>
              </p:nvGrpSpPr>
              <p:grpSpPr>
                <a:xfrm>
                  <a:off x="38400" y="132108"/>
                  <a:ext cx="882507" cy="1516016"/>
                  <a:chOff x="38400" y="132108"/>
                  <a:chExt cx="882507" cy="1516016"/>
                </a:xfrm>
              </p:grpSpPr>
              <p:pic>
                <p:nvPicPr>
                  <p:cNvPr id="45"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Группа 41"/>
                <p:cNvGrpSpPr/>
                <p:nvPr/>
              </p:nvGrpSpPr>
              <p:grpSpPr>
                <a:xfrm>
                  <a:off x="52048" y="1677692"/>
                  <a:ext cx="882507" cy="1516016"/>
                  <a:chOff x="38400" y="132108"/>
                  <a:chExt cx="882507" cy="1516016"/>
                </a:xfrm>
              </p:grpSpPr>
              <p:pic>
                <p:nvPicPr>
                  <p:cNvPr id="43"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34" name="Группа 33"/>
              <p:cNvGrpSpPr/>
              <p:nvPr/>
            </p:nvGrpSpPr>
            <p:grpSpPr>
              <a:xfrm>
                <a:off x="69950" y="3211220"/>
                <a:ext cx="896155" cy="3061600"/>
                <a:chOff x="38400" y="132108"/>
                <a:chExt cx="896155" cy="3061600"/>
              </a:xfrm>
            </p:grpSpPr>
            <p:grpSp>
              <p:nvGrpSpPr>
                <p:cNvPr id="35" name="Группа 34"/>
                <p:cNvGrpSpPr/>
                <p:nvPr/>
              </p:nvGrpSpPr>
              <p:grpSpPr>
                <a:xfrm>
                  <a:off x="38400" y="132108"/>
                  <a:ext cx="882507" cy="1516016"/>
                  <a:chOff x="38400" y="132108"/>
                  <a:chExt cx="882507" cy="1516016"/>
                </a:xfrm>
              </p:grpSpPr>
              <p:pic>
                <p:nvPicPr>
                  <p:cNvPr id="3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6" name="Группа 35"/>
                <p:cNvGrpSpPr/>
                <p:nvPr/>
              </p:nvGrpSpPr>
              <p:grpSpPr>
                <a:xfrm>
                  <a:off x="52048" y="1677692"/>
                  <a:ext cx="882507" cy="1516016"/>
                  <a:chOff x="38400" y="132108"/>
                  <a:chExt cx="882507" cy="1516016"/>
                </a:xfrm>
              </p:grpSpPr>
              <p:pic>
                <p:nvPicPr>
                  <p:cNvPr id="37"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132108"/>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00" y="894922"/>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grpSp>
        </p:grpSp>
        <p:pic>
          <p:nvPicPr>
            <p:cNvPr id="29"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629140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4" y="7054216"/>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7826642"/>
              <a:ext cx="882507" cy="753202"/>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3" descr="C:\Users\Administrator\Desktop\34534534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700" y="8589456"/>
              <a:ext cx="882507" cy="75320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7" name="Picture 2" descr="C:\Users\Administrator\Desktop\555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902" y="8739584"/>
            <a:ext cx="1005396" cy="9098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8" name="Группа 47"/>
          <p:cNvGrpSpPr/>
          <p:nvPr/>
        </p:nvGrpSpPr>
        <p:grpSpPr>
          <a:xfrm>
            <a:off x="2497576" y="8788108"/>
            <a:ext cx="3367499" cy="1131254"/>
            <a:chOff x="2497576" y="8788108"/>
            <a:chExt cx="3367499" cy="1131254"/>
          </a:xfrm>
        </p:grpSpPr>
        <p:pic>
          <p:nvPicPr>
            <p:cNvPr id="49"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97576" y="8788108"/>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15468"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47183" y="880147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2" name="Группа 51"/>
          <p:cNvGrpSpPr/>
          <p:nvPr/>
        </p:nvGrpSpPr>
        <p:grpSpPr>
          <a:xfrm>
            <a:off x="1062879" y="-93442"/>
            <a:ext cx="4761252" cy="1343442"/>
            <a:chOff x="1062879" y="-93442"/>
            <a:chExt cx="4761252" cy="1343442"/>
          </a:xfrm>
        </p:grpSpPr>
        <p:pic>
          <p:nvPicPr>
            <p:cNvPr id="53"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0771" y="-93442"/>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12261" y="-51655"/>
              <a:ext cx="1301655" cy="1301655"/>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06239" y="13024"/>
              <a:ext cx="1117892" cy="1117892"/>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4" descr="C:\Users\Administrator\Desktop\23423423423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2879" y="27710"/>
              <a:ext cx="1117892" cy="111789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7" name="TextBox 56"/>
          <p:cNvSpPr txBox="1"/>
          <p:nvPr/>
        </p:nvSpPr>
        <p:spPr>
          <a:xfrm>
            <a:off x="1850949" y="1171736"/>
            <a:ext cx="2855290" cy="400110"/>
          </a:xfrm>
          <a:prstGeom prst="rect">
            <a:avLst/>
          </a:prstGeom>
          <a:noFill/>
        </p:spPr>
        <p:txBody>
          <a:bodyPr wrap="none" rtlCol="0">
            <a:prstTxWarp prst="textPlain">
              <a:avLst/>
            </a:prstTxWarp>
            <a:spAutoFit/>
          </a:bodyPr>
          <a:lstStyle/>
          <a:p>
            <a:r>
              <a:rPr lang="en-US" sz="4400" dirty="0" smtClean="0">
                <a:solidFill>
                  <a:srgbClr val="6629FF"/>
                </a:solidFill>
              </a:rPr>
              <a:t>“</a:t>
            </a:r>
            <a:r>
              <a:rPr lang="ru-RU" sz="4400" dirty="0" smtClean="0">
                <a:solidFill>
                  <a:srgbClr val="6629FF"/>
                </a:solidFill>
              </a:rPr>
              <a:t>Диалог с семьей №1</a:t>
            </a:r>
            <a:r>
              <a:rPr lang="en-US" sz="4400" dirty="0" smtClean="0">
                <a:solidFill>
                  <a:srgbClr val="6629FF"/>
                </a:solidFill>
              </a:rPr>
              <a:t>’’</a:t>
            </a:r>
            <a:endParaRPr lang="ru-RU" sz="4400" dirty="0">
              <a:solidFill>
                <a:srgbClr val="6629FF"/>
              </a:solidFill>
            </a:endParaRPr>
          </a:p>
        </p:txBody>
      </p:sp>
    </p:spTree>
    <p:extLst>
      <p:ext uri="{BB962C8B-B14F-4D97-AF65-F5344CB8AC3E}">
        <p14:creationId xmlns:p14="http://schemas.microsoft.com/office/powerpoint/2010/main" xmlns="" val="14069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2">
      <a:majorFont>
        <a:latin typeface="Times New Roman"/>
        <a:ea typeface=""/>
        <a:cs typeface=""/>
      </a:majorFont>
      <a:minorFont>
        <a:latin typeface="Times New Roman"/>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1860</Words>
  <Application>Microsoft Office PowerPoint</Application>
  <PresentationFormat>Лист A4 (210x297 мм)</PresentationFormat>
  <Paragraphs>166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Certified Windows</dc:creator>
  <cp:lastModifiedBy>User</cp:lastModifiedBy>
  <cp:revision>24</cp:revision>
  <dcterms:created xsi:type="dcterms:W3CDTF">2020-02-24T08:14:12Z</dcterms:created>
  <dcterms:modified xsi:type="dcterms:W3CDTF">2022-10-19T08:49:56Z</dcterms:modified>
</cp:coreProperties>
</file>