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339" r:id="rId3"/>
    <p:sldId id="330" r:id="rId4"/>
    <p:sldId id="340" r:id="rId5"/>
    <p:sldId id="333" r:id="rId6"/>
    <p:sldId id="347" r:id="rId7"/>
    <p:sldId id="342" r:id="rId8"/>
    <p:sldId id="343" r:id="rId9"/>
    <p:sldId id="350" r:id="rId10"/>
    <p:sldId id="348" r:id="rId11"/>
    <p:sldId id="357" r:id="rId12"/>
    <p:sldId id="358" r:id="rId13"/>
    <p:sldId id="359" r:id="rId14"/>
    <p:sldId id="352" r:id="rId15"/>
    <p:sldId id="353" r:id="rId16"/>
    <p:sldId id="354" r:id="rId17"/>
    <p:sldId id="355" r:id="rId18"/>
    <p:sldId id="356" r:id="rId19"/>
    <p:sldId id="360" r:id="rId20"/>
    <p:sldId id="361" r:id="rId21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66"/>
    <a:srgbClr val="FF99FF"/>
    <a:srgbClr val="FFCCFF"/>
    <a:srgbClr val="FFFF99"/>
    <a:srgbClr val="F87024"/>
    <a:srgbClr val="FFDD71"/>
    <a:srgbClr val="D6B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552" autoAdjust="0"/>
  </p:normalViewPr>
  <p:slideViewPr>
    <p:cSldViewPr snapToGrid="0">
      <p:cViewPr varScale="1">
        <p:scale>
          <a:sx n="81" d="100"/>
          <a:sy n="81" d="100"/>
        </p:scale>
        <p:origin x="3042" y="10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00854-EFFF-48DA-B2DE-D9B5B15C8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E6FD5F-028F-4BEB-A8A2-219E6A5C2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38537A-3E24-46B1-9377-96B96EB87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5C74-7F3D-4443-8C25-37257A79115D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0557F8-E267-4896-8D02-95B822EB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3B3FC8-1640-4615-A2A1-5CABB49C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0D75-181E-4FC8-A946-24AC2F9A1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00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FE5FF-8948-441C-9DDA-3CD42AA3D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65A3CE-99CF-4287-9A89-050ED4B0B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12AAC8-54EB-4E47-8697-640461E5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5C74-7F3D-4443-8C25-37257A79115D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3503DF-0109-4659-AC02-AEE495617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CE2E0-CE33-4DEF-8829-DD9516A3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0D75-181E-4FC8-A946-24AC2F9A1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12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FB6A94-6E90-4A3B-B5C8-69C85F6C9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670536-3AF1-4831-BADA-5C280965E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183433-49AD-48AE-AADE-EFF804BE6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5C74-7F3D-4443-8C25-37257A79115D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19CC27-BFAF-4C36-A738-45E475DB0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3B2ABF-69B9-4CAA-BFFE-71DC7ED2F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0D75-181E-4FC8-A946-24AC2F9A1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57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CD204-D6A7-49EC-B8D9-BFABB2D6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0EC2C1-1F2E-4D68-B487-F92C2E106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501239-2C1C-4745-BA41-B6BF72D25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5C74-7F3D-4443-8C25-37257A79115D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98C7E8-2013-452D-99A7-BC7D77E4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19597-0B91-403D-A97F-5812B0CDD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0D75-181E-4FC8-A946-24AC2F9A1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81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9FFE3-1222-46E4-8C43-9A7D069CA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9F5E5E-F0D3-46D3-B84B-48A7CFBBA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A4DF23-0AE9-47C1-A7B8-1EE83893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5C74-7F3D-4443-8C25-37257A79115D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A818C1-CB0D-46B7-95CE-863780610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EFD508-4BFE-4251-88C5-A0E245F57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0D75-181E-4FC8-A946-24AC2F9A1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15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82C2C-CD37-4BF9-801B-47FB8B7F8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BE68E7-0407-468D-B5FE-AA924B3E1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974FD0-805D-4217-A439-60688CF00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3845C6-BD84-4979-A863-13C82F7CF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5C74-7F3D-4443-8C25-37257A79115D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9B0C82-9F99-4D17-B2B6-716C8CB33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FAA7C3-A38D-4712-886B-983AE4186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0D75-181E-4FC8-A946-24AC2F9A1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45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32AAD-BF0D-4881-B7F2-E30D41D88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88CB05-17EE-4433-90DA-163364207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00A638-FD66-47A3-ACAC-618BD124C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78271B-4925-40F9-B26A-2FA8B1D4B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C7A5999-B24C-46F5-8397-BE8CAB429F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80D4DF-E9EB-4BF1-85E0-97876EE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5C74-7F3D-4443-8C25-37257A79115D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33AE9B-F1A8-402C-88B0-2D89692C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60B76D-C398-41F9-AB0B-F7DF6B900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0D75-181E-4FC8-A946-24AC2F9A1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57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9C6A6-705F-4C71-A0EC-29997059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0FB325-C822-4152-B4B8-84AD30A9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5C74-7F3D-4443-8C25-37257A79115D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83D6DC-9424-4EEC-A758-F9C098AB7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2C332E-4DF7-49D3-8D7B-067B951B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0D75-181E-4FC8-A946-24AC2F9A1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9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3AFBA6-4022-4901-AE73-D31322577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5C74-7F3D-4443-8C25-37257A79115D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A5B6D6-64C3-4AF7-A363-BB40D6D3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869289-F57B-4E0D-ACD4-3A15D2FA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0D75-181E-4FC8-A946-24AC2F9A1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3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FDDF2-62C3-4DAA-A972-222E56798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82D0A8-F373-4153-BFCC-6F06309C6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8FEF6B-7EF7-4443-A2FE-F8D05EC58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5D36C3-CE39-43FF-A995-33133FE3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5C74-7F3D-4443-8C25-37257A79115D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72BC1B-F4C2-4B3F-84AA-636B56962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8F85E0-E626-4926-82D8-2A8930F8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0D75-181E-4FC8-A946-24AC2F9A1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19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E0197-DF14-4A37-8D46-AE1078A7C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AA80EF-6736-4ACE-A4E3-8F65A7DE3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0517E4-1AC0-405C-8B25-2F464124E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19BC5E-923C-4979-8893-77EC44A55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5C74-7F3D-4443-8C25-37257A79115D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87DC8D-44C1-4C53-B9C6-C6CA032C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3EAB2C-06B8-4614-9247-41ABF1E22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0D75-181E-4FC8-A946-24AC2F9A1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37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84F63-EE0A-453C-A9FB-C6CA1D062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C0B3AC-3FDC-4AC9-80C6-E6DE5F4EB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41465-D05D-429C-93ED-6605A322C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A5C74-7F3D-4443-8C25-37257A79115D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D15A9-0CAA-49EC-8B42-6CF2D2A38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2E591A-BA00-47E7-9134-416FF55BE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40D75-181E-4FC8-A946-24AC2F9A1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99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arapysik.ru/wp-content/uploads/2013/04/fdb56ea232c36c1a5c3ee0feb555953b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karapysik.ru/wp-content/uploads/2013/04/9b877159852229093e95664409181a58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88786"/>
            <a:ext cx="4931596" cy="36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2" descr="https://ds04.infourok.ru/uploads/ex/0291/00028718-875d74ea/hello_html_74b33a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24309"/>
            <a:ext cx="3046084" cy="1092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34930" y="158175"/>
            <a:ext cx="372307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en-US" sz="3200" b="1" dirty="0" smtClean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‘’</a:t>
            </a:r>
            <a:r>
              <a:rPr lang="ru-RU" sz="3200" b="1" dirty="0" smtClean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Диалог </a:t>
            </a:r>
            <a:r>
              <a:rPr lang="ru-RU" sz="3200" b="1" dirty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 семьей</a:t>
            </a:r>
            <a:r>
              <a:rPr lang="en-US" sz="3200" b="1" dirty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’’</a:t>
            </a:r>
            <a:endParaRPr lang="ru-RU" sz="3200" b="1" dirty="0">
              <a:ln w="127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714" y="1278774"/>
            <a:ext cx="28102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Газета основана: сентябрь 2007 года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49958" y="1184494"/>
            <a:ext cx="2293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№ 4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уч. год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6109" y="1482202"/>
            <a:ext cx="64937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/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Издание: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учреждение детский сад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№ 3,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Узловский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р-н, п. Дубовка, ул. Пионерская, д. 24А, т-н: 7-14-57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6109" y="3248030"/>
            <a:ext cx="636824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lumn Simple cyr-lat" panose="02000500000000000000" pitchFamily="2" charset="0"/>
              </a:rPr>
              <a:t>                           «</a:t>
            </a:r>
            <a:r>
              <a:rPr lang="ru-RU" sz="24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lumn Simple cyr-lat" panose="02000500000000000000" pitchFamily="2" charset="0"/>
              </a:rPr>
              <a:t>Мы помним, </a:t>
            </a:r>
            <a:r>
              <a:rPr lang="ru-RU" sz="2400" b="1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lumn Simple cyr-lat" panose="02000500000000000000" pitchFamily="2" charset="0"/>
              </a:rPr>
              <a:t>мы гордимся»</a:t>
            </a:r>
            <a:endParaRPr lang="ru-RU" sz="2400" b="1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Column Simple cyr-lat" panose="02000500000000000000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6109" y="3701625"/>
            <a:ext cx="3047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номера: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9816" y="4194527"/>
            <a:ext cx="6368249" cy="28259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 начинается с детства.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Советы родителям. Как приобщить детей к нравственно-патриотическому воспитанию?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Памятка для родителей «Патриотическое воспитание дошкольника».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Это интересно «Праздники календаря».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Мастерим вместе с детьми.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Самая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мная страничка.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 жизни ДОУ.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15490" y="7065266"/>
            <a:ext cx="40366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Редакционная коллегия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Логачева Надежда Владимировна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Экспертный совет:</a:t>
            </a:r>
          </a:p>
          <a:p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Буцяк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Нина Николаевна, заведующий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МКДОУ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Седова Екатерина Сергеевна,</a:t>
            </a:r>
          </a:p>
          <a:p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зам.заведующего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ВиМР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6" y="7263078"/>
            <a:ext cx="2436157" cy="20165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056" y="1553677"/>
            <a:ext cx="1976645" cy="279549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057786" y="2628259"/>
            <a:ext cx="2986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номера:</a:t>
            </a:r>
          </a:p>
        </p:txBody>
      </p:sp>
    </p:spTree>
    <p:extLst>
      <p:ext uri="{BB962C8B-B14F-4D97-AF65-F5344CB8AC3E}">
        <p14:creationId xmlns:p14="http://schemas.microsoft.com/office/powerpoint/2010/main" val="383963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3659" y="813251"/>
            <a:ext cx="6515100" cy="3416320"/>
          </a:xfrm>
          <a:prstGeom prst="rect">
            <a:avLst/>
          </a:prstGeom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День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в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отмечается 12 июня. 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Это государственный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праздник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выходной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в стране. Он символизирует свободу и единение нации. Его празднуют все граждане РФ. В народе этот день часто называют Днем независимости России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России носит черты патриотического характера. Праздник призывает к миру и объединению.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12 июня улицы украшают флагами и национальной символикой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2" y="422517"/>
            <a:ext cx="2872154" cy="161529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108296" y="5161280"/>
            <a:ext cx="2520463" cy="5050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ТРОИЦА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32" y="4426620"/>
            <a:ext cx="3669323" cy="244621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7032736"/>
            <a:ext cx="6628759" cy="2585323"/>
          </a:xfrm>
          <a:prstGeom prst="rect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Троица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один из 12 главных православных праздников. Он отмечается ежегодно в воскресенье, на 50-й день после Пасхи. В 2022 году Троица приходится на 12 июня. Официальное церковное название праздника – День Святой Троицы. Пятидесятница. Он установлен в честь сошествия Святого Духа на апостолов и Деву Марию на 50-й день после воскресения Иисуса Христа. Праздник символизирует единство Святого Духа, Бога-Отца и Бога-Сына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96919" y="191685"/>
            <a:ext cx="1916807" cy="461665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</a:p>
        </p:txBody>
      </p:sp>
    </p:spTree>
    <p:extLst>
      <p:ext uri="{BB962C8B-B14F-4D97-AF65-F5344CB8AC3E}">
        <p14:creationId xmlns:p14="http://schemas.microsoft.com/office/powerpoint/2010/main" val="253996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7170" y="143559"/>
            <a:ext cx="6459415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</a:t>
            </a:r>
            <a:r>
              <a:rPr kumimoji="0" lang="ru-RU" altLang="ru-RU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Мастерим вместе с детьми.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оставим без внимания праздник 9 мая.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Предлагаем сделать вместе с детьми поздравительную          открытку «С Днем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Победы».</a:t>
            </a: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ее изготовления нам понадобятся: картон для основы, гофрированная красная, розовая или оранжевая бумага для цветов, цветная бумага, ножницы, клей, простой карандаш, фломастеры, линейка, циркуль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57022" y="2295286"/>
            <a:ext cx="411956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красной, розовой или оранжевой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гофрированной бумаге рисуем по 3 круга разного диаметра – 10 см, 8 см и 6 см.  Каждый складываем, как показано на схеме.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Получаем треугольник, на котором нарезаем бахрому.</a:t>
            </a:r>
          </a:p>
        </p:txBody>
      </p:sp>
      <p:pic>
        <p:nvPicPr>
          <p:cNvPr id="4" name="Рисунок 3" descr="DSCN954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" y="2441435"/>
            <a:ext cx="2562225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7170" y="4749759"/>
            <a:ext cx="6681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Все кружки разворачиваем и раскладываем по три, друг на друга, разного диаметра. Склеиваем их по центру.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Каждый полученный цветок складываем пополам так, чтобы самый меньший кружок был снаружи.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открытки к 9 мая своими руками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352" y="6061947"/>
            <a:ext cx="6115050" cy="289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1129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0012" y="317847"/>
            <a:ext cx="6593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base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Из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зеленой бумаги вырезаем стебли и листья цветов.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fontAlgn="base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На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открытку приклеиваем цветы, нанося клей на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основание, к ним стебельки и листики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9082" y="1550025"/>
            <a:ext cx="62245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base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6. Украшаем открытку ленточкой и праздничной надписью. Ленточку можно сделать, вырезав из оранжевой цветной бумаги, полоску, шириной 3 см, и наклеив на нее три тонкие черные полоски, шириной 4-5 мм.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 descr="открытки к 9 мая своими руками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17" y="3336200"/>
            <a:ext cx="6578918" cy="338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3876" y="7201138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Наша открытка готова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509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23010" y="245515"/>
            <a:ext cx="4789170" cy="600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умная страничка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034515"/>
            <a:ext cx="6446519" cy="371408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9" y="4845858"/>
            <a:ext cx="6714461" cy="496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26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2935"/>
            <a:ext cx="6857999" cy="465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51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1D7769-1920-4FA5-943A-0E694926AAEA}"/>
              </a:ext>
            </a:extLst>
          </p:cNvPr>
          <p:cNvSpPr txBox="1"/>
          <p:nvPr/>
        </p:nvSpPr>
        <p:spPr>
          <a:xfrm>
            <a:off x="1487424" y="79653"/>
            <a:ext cx="4108704" cy="461665"/>
          </a:xfrm>
          <a:prstGeom prst="rect">
            <a:avLst/>
          </a:prstGeom>
          <a:solidFill>
            <a:schemeClr val="accent4"/>
          </a:solidFill>
          <a:ln w="76200">
            <a:solidFill>
              <a:srgbClr val="F8702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Century" pitchFamily="18" charset="0"/>
              </a:rPr>
              <a:t>Из жизни ДОУ</a:t>
            </a:r>
            <a:endParaRPr lang="ru-RU" sz="2400" b="1" i="1" dirty="0">
              <a:latin typeface="Century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059" y="651510"/>
            <a:ext cx="2575941" cy="31582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4" name="Скругленный прямоугольник 3"/>
          <p:cNvSpPr/>
          <p:nvPr/>
        </p:nvSpPr>
        <p:spPr>
          <a:xfrm>
            <a:off x="194310" y="651510"/>
            <a:ext cx="4023360" cy="5372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Окна Победы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309" y="1305848"/>
            <a:ext cx="4087749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по 9 мая 2022 года проводится Всероссийская патриотическая акция «Окна Победы». </a:t>
            </a:r>
            <a:r>
              <a:rPr lang="ru-RU" b="1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</a:t>
            </a:r>
            <a:r>
              <a:rPr lang="ru-RU" b="1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присоединился к этому мероприятию, украсив окна групп символами Великой Победы. Для оформления дети и педагоги использовали георгиевские ленты, цветы, красные звезды, рисунки детей и др. Символы Победы  изобразили с помощью красок, вырезали трафареты из бумаги.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92" y="5116295"/>
            <a:ext cx="6753607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IX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субботник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«Зеленая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Весна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2022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0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нашем детском саду стало хорошей традицией проводить весенние </a:t>
            </a:r>
            <a:r>
              <a:rPr lang="ru-RU" b="1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субботники. 30 </a:t>
            </a:r>
            <a:r>
              <a:rPr lang="ru-RU" b="1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   педагоги, работники детского сада    приняли участие во  Всероссийском экологическом  субботнике «Зеленая весна-2022».  Все были разделены на группы по участкам. Благодаря этому была проделана большая работа: убрана вся территория вокруг детского сада от  мусора, прошлогодней листвы, сухой травы. Навели порядок в </a:t>
            </a:r>
            <a:r>
              <a:rPr lang="ru-RU" b="1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клумбах. Все </a:t>
            </a:r>
            <a:r>
              <a:rPr lang="ru-RU" b="1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субботника внесли свой вклад в облагораживание территории детского сада. Спасибо всем за ваш труд!</a:t>
            </a:r>
            <a:endParaRPr lang="ru-RU" b="1" i="0" dirty="0">
              <a:solidFill>
                <a:srgbClr val="2E2E2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IMG-20220430-WA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990" y="5116295"/>
            <a:ext cx="4498848" cy="175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764" y="3809769"/>
            <a:ext cx="2665235" cy="111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97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39" y="345014"/>
            <a:ext cx="6697980" cy="36933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 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 – Светлое Христово Воскресенье</a:t>
            </a:r>
          </a:p>
          <a:p>
            <a:pPr algn="just"/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Пасха-это 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христианский и </a:t>
            </a:r>
            <a:endParaRPr lang="ru-RU" dirty="0" smtClean="0">
              <a:solidFill>
                <a:srgbClr val="2E2E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самый 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значительный </a:t>
            </a:r>
            <a:endParaRPr lang="ru-RU" dirty="0" smtClean="0">
              <a:solidFill>
                <a:srgbClr val="2E2E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православный 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праздник. </a:t>
            </a:r>
            <a:endParaRPr lang="ru-RU" dirty="0" smtClean="0">
              <a:solidFill>
                <a:srgbClr val="2E2E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В 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день всё человечество, </a:t>
            </a:r>
            <a:endParaRPr lang="ru-RU" dirty="0" smtClean="0">
              <a:solidFill>
                <a:srgbClr val="2E2E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а 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каждый из нас, </a:t>
            </a:r>
            <a:endParaRPr lang="ru-RU" dirty="0" smtClean="0">
              <a:solidFill>
                <a:srgbClr val="2E2E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получал 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надежду на спасение, </a:t>
            </a:r>
            <a:endParaRPr lang="ru-RU" dirty="0" smtClean="0">
              <a:solidFill>
                <a:srgbClr val="2E2E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потому 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Христос воскрес. </a:t>
            </a:r>
            <a:endParaRPr lang="ru-RU" dirty="0" smtClean="0">
              <a:solidFill>
                <a:srgbClr val="2E2E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В 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вся суть Христианства</a:t>
            </a:r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весь 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 нашей веры</a:t>
            </a:r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детском саду прошла неделя Пасхи. С первых дней, воспитатели с ребятами с огромным удовольствием стали готовиться к самому светлому празднику — празднику Пасхи!</a:t>
            </a:r>
            <a:endParaRPr lang="ru-RU" b="0" i="0" dirty="0">
              <a:solidFill>
                <a:srgbClr val="2E2E2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777240"/>
            <a:ext cx="2926079" cy="219455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82880" y="4205910"/>
            <a:ext cx="6606539" cy="48013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 </a:t>
            </a:r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МАЯ</a:t>
            </a:r>
          </a:p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  9 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мая  — праздник  очень </a:t>
            </a:r>
            <a:endParaRPr lang="ru-RU" dirty="0" smtClean="0">
              <a:solidFill>
                <a:srgbClr val="2E2E2E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   значимый 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для каждого </a:t>
            </a:r>
            <a:endParaRPr lang="ru-RU" dirty="0" smtClean="0">
              <a:solidFill>
                <a:srgbClr val="2E2E2E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   жителя 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нашей страны. </a:t>
            </a:r>
            <a:endParaRPr lang="ru-RU" dirty="0" smtClean="0">
              <a:solidFill>
                <a:srgbClr val="2E2E2E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    Люди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, жившие в  страшные </a:t>
            </a:r>
            <a:endParaRPr lang="ru-RU" dirty="0" smtClean="0">
              <a:solidFill>
                <a:srgbClr val="2E2E2E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    годы 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войны,  внесли огромный </a:t>
            </a:r>
            <a:endParaRPr lang="ru-RU" dirty="0" smtClean="0">
              <a:solidFill>
                <a:srgbClr val="2E2E2E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    вклад 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в Великую Победу, </a:t>
            </a:r>
            <a:endParaRPr lang="ru-RU" dirty="0" smtClean="0">
              <a:solidFill>
                <a:srgbClr val="2E2E2E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    чем 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заслужили вечную память </a:t>
            </a:r>
            <a:endParaRPr lang="ru-RU" dirty="0" smtClean="0">
              <a:solidFill>
                <a:srgbClr val="2E2E2E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     и 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признание потомков. </a:t>
            </a:r>
            <a:endParaRPr lang="ru-RU" dirty="0" smtClean="0">
              <a:solidFill>
                <a:srgbClr val="2E2E2E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   Мы 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будем помнить всегда их </a:t>
            </a:r>
            <a:endParaRPr lang="ru-RU" dirty="0" smtClean="0">
              <a:solidFill>
                <a:srgbClr val="2E2E2E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   подвиги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, и мужество! </a:t>
            </a:r>
            <a:endParaRPr lang="ru-RU" dirty="0" smtClean="0">
              <a:solidFill>
                <a:srgbClr val="2E2E2E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Будут 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помнить наши дети и внуки!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      В преддверии главного праздника нашей страны,  5 мая 2022 года с Георгиевской ленточкой на груди,  воспитанники нашего детского сада вместе со своими воспитателями  возложили цветы к памятнику пионера – героя В. Дубинина. 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205910"/>
            <a:ext cx="2743258" cy="298180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9" y="8616119"/>
            <a:ext cx="5977890" cy="111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28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740" y="467350"/>
            <a:ext cx="6549390" cy="3139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99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Тропами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победы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-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Агафоновых</a:t>
            </a:r>
          </a:p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                       6 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мая 2022 года дети </a:t>
            </a:r>
            <a:endParaRPr lang="ru-RU" dirty="0" smtClean="0">
              <a:solidFill>
                <a:srgbClr val="2E2E2E"/>
              </a:solidFill>
              <a:latin typeface="Georgia" panose="02040502050405020303" pitchFamily="18" charset="0"/>
            </a:endParaRPr>
          </a:p>
          <a:p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          подготовительной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  группы </a:t>
            </a:r>
            <a:endParaRPr lang="ru-RU" dirty="0" smtClean="0">
              <a:solidFill>
                <a:srgbClr val="2E2E2E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            посетили 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музей «Тропами </a:t>
            </a:r>
            <a:endParaRPr lang="ru-RU" dirty="0" smtClean="0">
              <a:solidFill>
                <a:srgbClr val="2E2E2E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                 Великой 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победы- </a:t>
            </a:r>
            <a:endParaRPr lang="ru-RU" dirty="0" smtClean="0">
              <a:solidFill>
                <a:srgbClr val="2E2E2E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                    семьи 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Агафоновых». </a:t>
            </a:r>
            <a:endParaRPr lang="ru-RU" dirty="0" smtClean="0">
              <a:solidFill>
                <a:srgbClr val="2E2E2E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              Цель 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данной экскурсии </a:t>
            </a:r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– </a:t>
            </a:r>
          </a:p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              формирование 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у </a:t>
            </a:r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дошкольников нравственно-патриотических качеств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,  </a:t>
            </a:r>
            <a:endParaRPr lang="ru-RU" dirty="0" smtClean="0">
              <a:solidFill>
                <a:srgbClr val="2E2E2E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приобщение 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к </a:t>
            </a:r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истории, культуре 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.</a:t>
            </a:r>
            <a:endParaRPr lang="ru-RU" b="0" i="0" dirty="0">
              <a:solidFill>
                <a:srgbClr val="2E2E2E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" y="295900"/>
            <a:ext cx="3385821" cy="253936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05740" y="4009070"/>
            <a:ext cx="6595110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9966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                                                               Бессмертный 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полк</a:t>
            </a:r>
          </a:p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               Торжества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, посвящённые </a:t>
            </a:r>
            <a:endParaRPr lang="ru-RU" dirty="0" smtClean="0">
              <a:solidFill>
                <a:srgbClr val="2E2E2E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               77-й 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годовщине Великой </a:t>
            </a:r>
            <a:endParaRPr lang="ru-RU" dirty="0" smtClean="0">
              <a:solidFill>
                <a:srgbClr val="2E2E2E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               Победы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, </a:t>
            </a:r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прошли 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в МО </a:t>
            </a:r>
            <a:endParaRPr lang="ru-RU" dirty="0" smtClean="0">
              <a:solidFill>
                <a:srgbClr val="2E2E2E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              Шахтёрское </a:t>
            </a:r>
            <a:r>
              <a:rPr lang="ru-RU" dirty="0" err="1">
                <a:solidFill>
                  <a:srgbClr val="2E2E2E"/>
                </a:solidFill>
                <a:latin typeface="Georgia" panose="02040502050405020303" pitchFamily="18" charset="0"/>
              </a:rPr>
              <a:t>Узловского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 </a:t>
            </a:r>
            <a:endParaRPr lang="ru-RU" dirty="0" smtClean="0">
              <a:solidFill>
                <a:srgbClr val="2E2E2E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               района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.  П</a:t>
            </a:r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о улицам</a:t>
            </a:r>
          </a:p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              поселка 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Дубовка прошёл </a:t>
            </a:r>
            <a:endParaRPr lang="ru-RU" dirty="0" smtClean="0">
              <a:solidFill>
                <a:srgbClr val="2E2E2E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              «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Бессмертный полк». </a:t>
            </a:r>
            <a:endParaRPr lang="ru-RU" dirty="0" smtClean="0">
              <a:solidFill>
                <a:srgbClr val="2E2E2E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В 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акции приняли участие школьники и местные жители,  воспитанники детских садов. На площади у </a:t>
            </a:r>
            <a:r>
              <a:rPr lang="ru-RU" dirty="0" err="1">
                <a:solidFill>
                  <a:srgbClr val="2E2E2E"/>
                </a:solidFill>
                <a:latin typeface="Georgia" panose="02040502050405020303" pitchFamily="18" charset="0"/>
              </a:rPr>
              <a:t>ЦКиД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 прошла праздничная программа. Почётными гостями стали ветераны и труженики тыла.</a:t>
            </a:r>
            <a:endParaRPr lang="ru-RU" b="0" i="0" dirty="0">
              <a:solidFill>
                <a:srgbClr val="2E2E2E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6" y="3606671"/>
            <a:ext cx="3420705" cy="256552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97180" y="7425390"/>
            <a:ext cx="650367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9966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День Победы.</a:t>
            </a:r>
          </a:p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             5 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и 6 мая в детском саду </a:t>
            </a:r>
            <a:endParaRPr lang="ru-RU" dirty="0" smtClean="0">
              <a:solidFill>
                <a:srgbClr val="2E2E2E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            прошло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 торжественное  </a:t>
            </a:r>
            <a:endParaRPr lang="ru-RU" dirty="0" smtClean="0">
              <a:solidFill>
                <a:srgbClr val="2E2E2E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     празднование 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Дня </a:t>
            </a:r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Победы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:  </a:t>
            </a:r>
            <a:endParaRPr lang="ru-RU" dirty="0" smtClean="0">
              <a:solidFill>
                <a:srgbClr val="2E2E2E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        дети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   рассказывали стихи </a:t>
            </a:r>
            <a:endParaRPr lang="ru-RU" dirty="0" smtClean="0">
              <a:solidFill>
                <a:srgbClr val="2E2E2E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        о 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войне; пели песни о </a:t>
            </a:r>
            <a:endParaRPr lang="ru-RU" dirty="0" smtClean="0">
              <a:solidFill>
                <a:srgbClr val="2E2E2E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празднике 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победы, о мире</a:t>
            </a:r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,</a:t>
            </a:r>
          </a:p>
          <a:p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   о </a:t>
            </a:r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солдатах;  исполняли танцы.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" y="7553709"/>
            <a:ext cx="2735580" cy="205168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70965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70" y="366534"/>
            <a:ext cx="6640830" cy="51090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99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«Безопасная железная дорога!»</a:t>
            </a:r>
          </a:p>
          <a:p>
            <a:pPr algn="just"/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Проблема 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дорожно-транспортного </a:t>
            </a:r>
            <a:endParaRPr lang="ru-RU" dirty="0" smtClean="0">
              <a:solidFill>
                <a:srgbClr val="2E2E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травматизма 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стране </a:t>
            </a:r>
            <a:endParaRPr lang="ru-RU" dirty="0" smtClean="0">
              <a:solidFill>
                <a:srgbClr val="2E2E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в 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стоит </a:t>
            </a:r>
            <a:endParaRPr lang="ru-RU" dirty="0" smtClean="0">
              <a:solidFill>
                <a:srgbClr val="2E2E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очень 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остро. Ежегодно в мире </a:t>
            </a:r>
            <a:endParaRPr lang="ru-RU" dirty="0" smtClean="0">
              <a:solidFill>
                <a:srgbClr val="2E2E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с</a:t>
            </a:r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лучаются 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тысячи аварий </a:t>
            </a:r>
            <a:endParaRPr lang="ru-RU" dirty="0" smtClean="0">
              <a:solidFill>
                <a:srgbClr val="2E2E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и 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катастроф, в которых </a:t>
            </a:r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гибнут</a:t>
            </a:r>
          </a:p>
          <a:p>
            <a:pPr algn="just"/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люди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всех, а для детей </a:t>
            </a:r>
            <a:endParaRPr lang="ru-RU" dirty="0" smtClean="0">
              <a:solidFill>
                <a:srgbClr val="2E2E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особенно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железная дорога </a:t>
            </a:r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just"/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это 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опасности. </a:t>
            </a:r>
            <a:endParaRPr lang="ru-RU" dirty="0" smtClean="0">
              <a:solidFill>
                <a:srgbClr val="2E2E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профилактики транспортных происшествий и обеспечения безопасности детей,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и родителей 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прошел месячник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безопасности нахождения граждан на объектах железнодорожного транспорта "Осторожность, внимательность и знания - залог безопасности на железной дороге!" проводятся мероприятия по предупреждению детского травматизма на объектах железнодорожного транспорта «Безопасная железная дорога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0" i="0" dirty="0">
              <a:solidFill>
                <a:srgbClr val="2E2E2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01" y="1052035"/>
            <a:ext cx="3051224" cy="2029064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02870" y="5698897"/>
            <a:ext cx="6697979" cy="3477875"/>
          </a:xfrm>
          <a:prstGeom prst="rect">
            <a:avLst/>
          </a:prstGeom>
          <a:solidFill>
            <a:srgbClr val="FFCCFF"/>
          </a:solidFill>
          <a:ln w="76200">
            <a:solidFill>
              <a:srgbClr val="FF99FF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День защиты детей</a:t>
            </a:r>
          </a:p>
          <a:p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В 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день лета </a:t>
            </a:r>
            <a:endParaRPr lang="ru-RU" dirty="0" smtClean="0">
              <a:solidFill>
                <a:srgbClr val="2E2E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отмечается международный</a:t>
            </a:r>
          </a:p>
          <a:p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– День защиты </a:t>
            </a:r>
            <a:endParaRPr lang="ru-RU" dirty="0" smtClean="0">
              <a:solidFill>
                <a:srgbClr val="2E2E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детей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 весёлый </a:t>
            </a:r>
            <a:endParaRPr lang="ru-RU" dirty="0" smtClean="0">
              <a:solidFill>
                <a:srgbClr val="2E2E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и радостный праздник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Радостно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звонко, тепло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красочно прошёл 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детском саду.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старались сделать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чтобы этот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надолго запомнился детя</a:t>
            </a:r>
            <a:r>
              <a:rPr lang="ru-RU" dirty="0"/>
              <a:t>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" y="5922689"/>
            <a:ext cx="3418557" cy="2283411"/>
          </a:xfrm>
          <a:prstGeom prst="rect">
            <a:avLst/>
          </a:prstGeom>
          <a:solidFill>
            <a:srgbClr val="FF99FF"/>
          </a:solidFill>
        </p:spPr>
      </p:pic>
    </p:spTree>
    <p:extLst>
      <p:ext uri="{BB962C8B-B14F-4D97-AF65-F5344CB8AC3E}">
        <p14:creationId xmlns:p14="http://schemas.microsoft.com/office/powerpoint/2010/main" val="1817795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10" y="285274"/>
            <a:ext cx="6686550" cy="34470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6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- Пушкинский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 </a:t>
            </a:r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6 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в России отмечается </a:t>
            </a:r>
            <a:endParaRPr lang="ru-RU" dirty="0" smtClean="0">
              <a:solidFill>
                <a:srgbClr val="2E2E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день 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 Пушкина. </a:t>
            </a:r>
            <a:endParaRPr lang="ru-RU" dirty="0" smtClean="0">
              <a:solidFill>
                <a:srgbClr val="2E2E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В нашем ДОУ было  </a:t>
            </a:r>
          </a:p>
          <a:p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организованно мероприятие, </a:t>
            </a:r>
          </a:p>
          <a:p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на котором воспитанники </a:t>
            </a:r>
          </a:p>
          <a:p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старшего дошкольного </a:t>
            </a:r>
          </a:p>
          <a:p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возраста путешествовали </a:t>
            </a:r>
          </a:p>
          <a:p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по 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сказкам поэта</a:t>
            </a:r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побывали в таких </a:t>
            </a:r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сказках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«Сказка о рыбаке и рыбке», «Петушок – золотой гребешок</a:t>
            </a:r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  о  царе  </a:t>
            </a:r>
            <a:r>
              <a:rPr lang="ru-RU" dirty="0" err="1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Салтане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ru-RU" dirty="0" smtClean="0">
              <a:solidFill>
                <a:srgbClr val="2E2E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о мертвой царевне и семи богатырях».</a:t>
            </a:r>
            <a:endParaRPr lang="ru-RU" b="0" i="0" dirty="0">
              <a:solidFill>
                <a:srgbClr val="2E2E2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4" y="766762"/>
            <a:ext cx="3240061" cy="1976437"/>
          </a:xfrm>
          <a:prstGeom prst="rect">
            <a:avLst/>
          </a:prstGeom>
          <a:ln w="76200">
            <a:solidFill>
              <a:srgbClr val="FF99FF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80010" y="4036189"/>
            <a:ext cx="6686550" cy="31700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E2E2E"/>
                </a:solidFill>
                <a:latin typeface="Georgia" panose="02040502050405020303" pitchFamily="18" charset="0"/>
              </a:rPr>
              <a:t> </a:t>
            </a:r>
            <a:r>
              <a:rPr lang="ru-RU" dirty="0" smtClean="0">
                <a:solidFill>
                  <a:srgbClr val="2E2E2E"/>
                </a:solidFill>
                <a:latin typeface="Georgia" panose="02040502050405020303" pitchFamily="18" charset="0"/>
              </a:rPr>
              <a:t>                                            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России</a:t>
            </a:r>
          </a:p>
          <a:p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Накануне 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 России </a:t>
            </a:r>
            <a:endParaRPr lang="ru-RU" dirty="0" smtClean="0">
              <a:solidFill>
                <a:srgbClr val="2E2E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в 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нашем детском саду </a:t>
            </a:r>
            <a:endParaRPr lang="ru-RU" dirty="0" smtClean="0">
              <a:solidFill>
                <a:srgbClr val="2E2E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прошёл 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и ряд </a:t>
            </a:r>
            <a:endParaRPr lang="ru-RU" dirty="0" smtClean="0">
              <a:solidFill>
                <a:srgbClr val="2E2E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мероприятий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rgbClr val="2E2E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посвящённый этому</a:t>
            </a:r>
          </a:p>
          <a:p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событию, направленных</a:t>
            </a:r>
          </a:p>
          <a:p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на формирование у детей </a:t>
            </a:r>
          </a:p>
          <a:p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представлений о России, </a:t>
            </a:r>
          </a:p>
          <a:p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как 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государстве, о родной </a:t>
            </a:r>
            <a:endParaRPr lang="ru-RU" dirty="0" smtClean="0">
              <a:solidFill>
                <a:srgbClr val="2E2E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стране, 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воспитании </a:t>
            </a:r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любви к </a:t>
            </a:r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родному 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краю, Родине.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2" y="4036189"/>
            <a:ext cx="3705803" cy="2779352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" y="7972751"/>
            <a:ext cx="6717792" cy="146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40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291/00028718-875d74ea/hello_html_74b33a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4" y="97536"/>
            <a:ext cx="6412992" cy="44135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" y="4364736"/>
            <a:ext cx="6559296" cy="3706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4" y="8071436"/>
            <a:ext cx="6412992" cy="160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05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618" y="127308"/>
            <a:ext cx="6520222" cy="261610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памяти и скорби</a:t>
            </a:r>
          </a:p>
          <a:p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 Есть в истории нашей Родины события, которые никогда не </a:t>
            </a:r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забудутся. Каждый 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22 июня, мы вспоминаем то время, когда началась </a:t>
            </a:r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война.</a:t>
            </a:r>
          </a:p>
          <a:p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 С целью патриотического воспитания детей дошкольного возраста, развития у ребят нравственно — патриотических чувств, в  МКДОУ детский  сад №3 была проведена  тематическая неделя, посвященная Дню памяти и скорби</a:t>
            </a:r>
            <a:r>
              <a:rPr lang="ru-RU" dirty="0" smtClean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endParaRPr lang="ru-RU" b="0" i="0" dirty="0">
              <a:solidFill>
                <a:srgbClr val="2E2E2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18" y="2874858"/>
            <a:ext cx="3108960" cy="23317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444" y="5415061"/>
            <a:ext cx="3160396" cy="23702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2" y="5338027"/>
            <a:ext cx="3160396" cy="23702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8230"/>
            <a:ext cx="6858000" cy="1946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44" y="3406644"/>
            <a:ext cx="3160396" cy="137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54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291/00028718-875d74ea/hello_html_74b33a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800" y="231648"/>
            <a:ext cx="6412992" cy="9324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К.Ушинский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писал: «Ребенку нечего отрицать, ему нужна положительная пища, кормить его ненавистью, отчаянием и презрением может только человек, не понимающий потребностей детства». Чувство патриотизма так многогранно по своему содержанию, что не может быть определено несколькими словами. Это и любовь к родным местам, и гордость за свой народ, за его культуру, и ощущение своей неразрывности с окружающим, и желание сохранять и приумножать богатства своей страны.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Крылатая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фраза: «Все начинается с детства»- как нельзя больше относиться к данному вопросу. Задумываясь об истоках патриотических чувств, мы всегда обращаемся к впечатлениям детства: это и дерево под окном, и родные напевы. С младенчества ребенок слышит родную речь. Песни матери, сказки открывают ему глаза в мир, эмоционально окрашивают настоящее, вселяют надежду и веру в добро, которое несут нам сказочные герои: Василиса Прекрасная, Илья Муромец, Иван Царевич.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Важным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средством патриотического воспитания является приобщение детей к традициям народа. Например, отмечать профессиональные праздники, праздники урожая, чтить память погибшим войнам, устраивать проводы новобранцев в армию, встречи ветеранов, участников воин. Неизменно живет в народе традиция чтить память погибших воинов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Дети тоже должны знать об этих страшных страницах нашей истории.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граней патриотизма – отношение к трудящемуся человеку. Мысль о том, что все создано трудом, руками человека, что труд приносит радость, счастье и богатство стране, должна как можно раньше зародиться в сознании ребенка. </a:t>
            </a:r>
          </a:p>
        </p:txBody>
      </p:sp>
    </p:spTree>
    <p:extLst>
      <p:ext uri="{BB962C8B-B14F-4D97-AF65-F5344CB8AC3E}">
        <p14:creationId xmlns:p14="http://schemas.microsoft.com/office/powerpoint/2010/main" val="1717313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291/00028718-875d74ea/hello_html_74b33a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9560" y="197852"/>
            <a:ext cx="6278880" cy="951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к Родине становится настоящим глубоким чувством, когда она выражается не только в стремлении больше узнать о ней, но и в желании, потребности трудиться, на благо отечества, бережно относиться к его богатствам.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Показанный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ему героизм труда воспитывает его нравственные чувства не менее чем героизм военного подвига.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патриотическом воспитании детей велика роль книг о защитниках Родины. Героизм волнует и притягивает к себе ребенка, рождает стремление к подражанию. Читая детям рассказ, стихотворение, важно своими интонациями, логическими ударениями передать кульминационные моменты в произведении, заставить их волноваться и радоваться. Беседовать после чтения, надо с большой осторожностью, чтобы не разрушить, а укрепить эмоциональное воздействие.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Любить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Родину – это и знать её. Обращение к литературе, искусству прошлого, так же, как и к истории, - это обращение к прошлому своего народа. Только тот, кто любит, ценит и уважает накопленное, и сохраненное предыдущими поколениями, может стать подлинными патриотами.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Родину – это и знать её. Обращение к литературе, искусству прошлого, так же, как и к истории, - это обращение к прошлому своего народа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Воспитание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осуществляется ежесекундно: на занятиях в ДОУ, мероприятиях, праздниках, в игре, быту. Работа должна строится таким образом, чтобы она проходила через сердце каждого ребенка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Любовь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маленького дошкольника начинается с отношения к самым близким людям – отцу,  матери, дедушке, бабушке, любви к своему дому, улице, на которой он живет, детскому саду, поселку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201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6" y="0"/>
            <a:ext cx="6865986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8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291/00028718-875d74ea/hello_html_74b33a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450" y="0"/>
            <a:ext cx="6457950" cy="10234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Памятка для родителей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«Патриотическое воспитание дошкольника»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хотите вырастить ребёнка достойным человеком и гражданином, не говорите дурно о стране, в которой живёте. 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Рассказывайте своему ребёнку об испытаниях, выпавших на долю ваших предков, из которых они вышли с честью 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Знакомьте своего ребёнка с памятными и историческими местами своей Родины. 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Даже если вам не хочется в выходной день отправляться с ребёнком в музей или на выставку, помните, что чем раньше и регулярней вы будете это делать,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 вероятность того, что он будет посещать культурные заведения в подростковом возрасте и юности. 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Помните, что чем больше вы выражаете недовольство каждым прожитым днём, тем больше пессимизма, недовольства жизнью будет выражать ваш ребёнок. 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Когда вы общаетесь со своим ребёнком, пытайтесь не только оценивать его учебные и психологические проблемы, но и позитивные моменты его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жизни.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Поддерживайте у ребёнка стремление показать себя с позитивной стороны, никогда не говорите ему такие слова и выражения: «Не высовывайся!», «Сиди тихо!», «Не проявляй инициативу!»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 Смотрите с ним передачи, кинофильмы, рассказывающие о людях, прославивших нашу страну, в которой вы живёте, позитивно оценивайте их вклад в жизнь общества. 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Не взращивайте в своем ребенке равнодушие, оно обернется против вас самих 1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Как можно раньше откройте в своем ребенке умение проявлять позитивные эмоции, они станут вашей надеждой и опорой в старости!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9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2496312" y="454534"/>
            <a:ext cx="4245864" cy="156857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1889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>
                  <a:noFill/>
                </a:ln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интересно</a:t>
            </a:r>
          </a:p>
          <a:p>
            <a:pPr algn="ctr" rtl="0">
              <a:buNone/>
            </a:pPr>
            <a:r>
              <a:rPr lang="ru-RU" sz="3600" kern="10" spc="0" dirty="0" smtClean="0">
                <a:ln>
                  <a:noFill/>
                </a:ln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"Праздники </a:t>
            </a:r>
          </a:p>
          <a:p>
            <a:pPr algn="ctr" rtl="0">
              <a:buNone/>
            </a:pPr>
            <a:r>
              <a:rPr lang="ru-RU" sz="3600" kern="10" spc="0" dirty="0" smtClean="0">
                <a:ln>
                  <a:noFill/>
                </a:ln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календаря"</a:t>
            </a:r>
            <a:endParaRPr lang="ru-RU" sz="3600" kern="10" spc="0" dirty="0">
              <a:ln>
                <a:noFill/>
              </a:ln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im2-tub-ru.yandex.net/i?id=162165553-67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" y="854583"/>
            <a:ext cx="2714625" cy="2035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6266" y="3210687"/>
            <a:ext cx="6525910" cy="6278642"/>
          </a:xfrm>
          <a:prstGeom prst="rect">
            <a:avLst/>
          </a:prstGeom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Мая </a:t>
            </a:r>
            <a:r>
              <a:rPr lang="ru-RU" altLang="ru-RU" sz="2400" b="1" dirty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altLang="ru-RU" sz="2400" b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Праздник весны и труда</a:t>
            </a:r>
            <a:r>
              <a:rPr lang="ru-RU" altLang="ru-RU" b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                                                                                                                                                          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На протяжении долгих лет первомайский праздник назывался Днем международной солидарности трудящихся. Каждый год в этот день школьники, студенты и трудящиеся шли на демонстрации. Взрослые несли в руках большие флаги, цветы и транспаранты, а в руках у детишек были маленькие флажки и воздушные шарики. Все радовались весне, обновлению природы и теплым солнечным лучам. Вернувшись -  домой, все садились за праздничный стол. Первомай был прекрасным поводом отправить друзьям и близким поздравительные открытки и пожелать здоровья и счастья. 1 мая 1990 года состоялась последняя первомайская демонстрация. День международной солидарности трудящихся утратил политический характер и был переименован в Праздник весны и труда. Сегодня его отмечают не так активно, как в былые годы. Но, поскольку этот день выходной, люди имеют возможность отдохнуть от работы, пригласить гостей или самим сходить в гости и приятно провести время в хороший весенний день. А некоторые, напротив, считают, что в День труда нужно непременно трудиться — отправляются на дачу и работают на огороде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700" dirty="0"/>
          </a:p>
        </p:txBody>
      </p:sp>
    </p:spTree>
    <p:extLst>
      <p:ext uri="{BB962C8B-B14F-4D97-AF65-F5344CB8AC3E}">
        <p14:creationId xmlns:p14="http://schemas.microsoft.com/office/powerpoint/2010/main" val="207485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4-tub-ru.yandex.net/i?id=347705373-16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" y="214836"/>
            <a:ext cx="2762885" cy="2257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088" y="2728293"/>
            <a:ext cx="6363462" cy="7017306"/>
          </a:xfrm>
          <a:prstGeom prst="rect">
            <a:avLst/>
          </a:prstGeom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Победа в Великой Отечественной войне — подвиг и слава нашего народа. Как бы ни менялись за последние годы факты нашей истории, 9 мая — День Победы — остается неизменным, всеми любимым, дорогим, трагичным и скорбным, но в тоже время и светлым праздником.</a:t>
            </a:r>
            <a:b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мая 1945 года все дальше и дальше теперь от нас эта дата. Но мы помним, какой ценой досталась нашим дедам эта великая Победа.</a:t>
            </a:r>
            <a:b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Праздник Великой победы – 9 мая – один из главных праздников нашей страны, самый трагичный, самый прекрасный и трогательный. Наверное, в каждом городе около вечного огня в этот день собираются те, кто пришел возложить цветы, вспомнить наших защитников и героев, минутку помолчать и в который раз сказать им СПАСИБО, Спасибо за нашу мирную жизнь, за наших детей и внуков, за их счастье! Спасибо Вам, низкий поклон и вечная память. Вряд ли есть семья, которой не коснулась война. У кого-то воевал дед, у кого-то отец, сын, муж. Мы рассказываем из поколенья в поколенье об их светлом подвиге, чтим память. Передаем дедовские медали и о каждой из них рассказываем своим детям. Эта за мужество, вот эта – за отвагу. Это - наша история, история семьи, история нашей страны. Мы приводим детей 9 мая к вечному огню и рассказываем про день Великой Победы, день победы нашего народа над фашизмом.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image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8796" y="214836"/>
            <a:ext cx="2982024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10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551" y="172753"/>
            <a:ext cx="6686550" cy="3662541"/>
          </a:xfrm>
          <a:prstGeom prst="rect">
            <a:avLst/>
          </a:prstGeom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ень Победы навсегда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связан с историей каждой семьи, каждого человека, ведь победа над фашизмом – это вклад в жизнь всего человечества! Хранителями памяти поколений выступают книги о Великой Отечественной войне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Прикоснуться к празднику Победы важно всем, особенно детям. Ведь детям предстоит сохранить память о великом событии в истории нашей страны. Поэтому так важно знакомить детей с историей родной страны, учить любить ее, ценить и уважать заслуги и подвиги наших ветеранов. С целью воспитания у детей патриотических чувств, интереса к ее героическому прошлому, уважения к павшим защитникам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1600" y="3965305"/>
            <a:ext cx="4572000" cy="400110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день защиты детей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99" y="4491629"/>
            <a:ext cx="6100982" cy="24653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87276" y="6957001"/>
            <a:ext cx="6515100" cy="2862322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день защиты детей – всемирный праздник, направленный на улучшение благополучия детей. В торжествах участвуют дети и их родители, воспитатели и учителя, правозащитные и благотворительные организации.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в 2022 году Международный день защиты детей отмечается 1 июня и проходит 73 раз.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праздника – защитить права ребенка, обратить внимание людей на проблемы несовершеннолетних, их роль и место в обществе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3859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2885</Words>
  <Application>Microsoft Office PowerPoint</Application>
  <PresentationFormat>Лист A4 (210x297 мм)</PresentationFormat>
  <Paragraphs>191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Century</vt:lpstr>
      <vt:lpstr>Column Simple cyr-lat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Evgeny Tarakanov</dc:creator>
  <cp:lastModifiedBy>Image&amp;Matros ®</cp:lastModifiedBy>
  <cp:revision>115</cp:revision>
  <dcterms:created xsi:type="dcterms:W3CDTF">2020-10-24T13:22:08Z</dcterms:created>
  <dcterms:modified xsi:type="dcterms:W3CDTF">2022-06-28T18:20:25Z</dcterms:modified>
</cp:coreProperties>
</file>