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e Tarakanov" initials="ET" lastIdx="1" clrIdx="0">
    <p:extLst>
      <p:ext uri="{19B8F6BF-5375-455C-9EA6-DF929625EA0E}">
        <p15:presenceInfo xmlns:p15="http://schemas.microsoft.com/office/powerpoint/2012/main" xmlns="" userId="7f257a9247835d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A810"/>
    <a:srgbClr val="429ECF"/>
    <a:srgbClr val="FB3ABB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2376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0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16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8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6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4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2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1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4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6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19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8655-BBA5-4090-A722-056D86B2BA0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4BFA-320E-4DB4-B3AE-4F080DACE9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2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168650" y="0"/>
            <a:ext cx="19050" cy="128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1307978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87700" y="1282700"/>
            <a:ext cx="0" cy="96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2247900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3091339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0" y="7721914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500" y="153838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Газета основана: сентябрь</a:t>
            </a:r>
          </a:p>
          <a:p>
            <a:r>
              <a:rPr lang="ru-RU" sz="1400" dirty="0"/>
              <a:t>2007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40149" y="1538387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№ 3</a:t>
            </a:r>
          </a:p>
          <a:p>
            <a:r>
              <a:rPr lang="ru-RU" sz="1400" dirty="0"/>
              <a:t>2021 – 2022 уч.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314575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Издание:</a:t>
            </a:r>
          </a:p>
          <a:p>
            <a:r>
              <a:rPr lang="ru-RU" sz="1400" dirty="0">
                <a:latin typeface="Georgia" pitchFamily="18" charset="0"/>
              </a:rPr>
              <a:t>Муниципальное казенное дошкольное образовательное учреждение детский</a:t>
            </a:r>
          </a:p>
          <a:p>
            <a:r>
              <a:rPr lang="ru-RU" sz="1400" dirty="0">
                <a:latin typeface="Georgia" pitchFamily="18" charset="0"/>
              </a:rPr>
              <a:t>сад № 3, </a:t>
            </a:r>
            <a:r>
              <a:rPr lang="ru-RU" sz="1400" dirty="0" err="1">
                <a:latin typeface="Georgia" pitchFamily="18" charset="0"/>
              </a:rPr>
              <a:t>Узловский</a:t>
            </a:r>
            <a:r>
              <a:rPr lang="ru-RU" sz="1400" dirty="0">
                <a:latin typeface="Georgia" pitchFamily="18" charset="0"/>
              </a:rPr>
              <a:t> р-н, п. Дубовка, ул. Пионерская, д. 24А, т-н: 7-14-57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4400" y="221525"/>
            <a:ext cx="2838450" cy="7197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Диалог с семьей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0" y="4333259"/>
            <a:ext cx="68580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02480" y="3213993"/>
            <a:ext cx="1370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Тема номера: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6238" y="3658354"/>
            <a:ext cx="4122924" cy="52322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B3ABB"/>
                </a:solidFill>
                <a:effectLst/>
              </a:rPr>
              <a:t>‘’</a:t>
            </a:r>
            <a:r>
              <a:rPr lang="ru-RU" sz="2800" dirty="0">
                <a:solidFill>
                  <a:srgbClr val="FB3ABB"/>
                </a:solidFill>
                <a:effectLst/>
              </a:rPr>
              <a:t>Здоровым быть здорово!</a:t>
            </a:r>
            <a:r>
              <a:rPr lang="en-US" sz="2800" dirty="0">
                <a:solidFill>
                  <a:srgbClr val="FB3ABB"/>
                </a:solidFill>
                <a:effectLst/>
              </a:rPr>
              <a:t>’’</a:t>
            </a:r>
            <a:endParaRPr lang="ru-RU" sz="2800" dirty="0">
              <a:solidFill>
                <a:srgbClr val="FB3ABB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06" y="4557513"/>
            <a:ext cx="2704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▸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Содержание номера: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988" y="4969619"/>
            <a:ext cx="2402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▸1. Здоровым быть здорово!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988" y="5267402"/>
            <a:ext cx="2367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▸2. Открытие года здоровья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988" y="5535742"/>
            <a:ext cx="244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▸3. Умываемся с </a:t>
            </a:r>
            <a:r>
              <a:rPr lang="ru-RU" sz="1400" dirty="0" err="1"/>
              <a:t>потешками</a:t>
            </a:r>
            <a:r>
              <a:rPr lang="ru-RU" sz="14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988" y="5781267"/>
            <a:ext cx="432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▸4. Полезные продукты – вредные продукты питания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88" y="6035754"/>
            <a:ext cx="1821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▸5. Умная страничка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988" y="6335590"/>
            <a:ext cx="1509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▸6. Говорят дети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832" y="6615043"/>
            <a:ext cx="2254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▸7. Из жизни нашего ДОУ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"/>
            <a:ext cx="3187701" cy="131374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256633" y="7921501"/>
            <a:ext cx="6830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eorgia" pitchFamily="18" charset="0"/>
              </a:rPr>
              <a:t>Редакционная коллегия</a:t>
            </a:r>
          </a:p>
          <a:p>
            <a:r>
              <a:rPr lang="ru-RU" sz="1400" dirty="0">
                <a:latin typeface="Georgia" pitchFamily="18" charset="0"/>
              </a:rPr>
              <a:t>Воспитатель: Тараканова</a:t>
            </a:r>
          </a:p>
          <a:p>
            <a:r>
              <a:rPr lang="ru-RU" sz="1400" dirty="0">
                <a:latin typeface="Georgia" pitchFamily="18" charset="0"/>
              </a:rPr>
              <a:t>Мария Викторовна</a:t>
            </a:r>
          </a:p>
          <a:p>
            <a:r>
              <a:rPr lang="ru-RU" sz="1400" dirty="0">
                <a:latin typeface="Georgia" pitchFamily="18" charset="0"/>
              </a:rPr>
              <a:t>Экспертный совет:</a:t>
            </a:r>
          </a:p>
          <a:p>
            <a:r>
              <a:rPr lang="ru-RU" sz="1400" dirty="0" err="1">
                <a:latin typeface="Georgia" pitchFamily="18" charset="0"/>
              </a:rPr>
              <a:t>Буцяк</a:t>
            </a:r>
            <a:r>
              <a:rPr lang="ru-RU" sz="1400" dirty="0">
                <a:latin typeface="Georgia" pitchFamily="18" charset="0"/>
              </a:rPr>
              <a:t> Нина Николаевна,</a:t>
            </a:r>
          </a:p>
          <a:p>
            <a:r>
              <a:rPr lang="ru-RU" sz="1400" dirty="0">
                <a:latin typeface="Georgia" pitchFamily="18" charset="0"/>
              </a:rPr>
              <a:t>заведующий ДОУ,</a:t>
            </a:r>
          </a:p>
          <a:p>
            <a:r>
              <a:rPr lang="ru-RU" sz="1400" dirty="0">
                <a:latin typeface="Georgia" pitchFamily="18" charset="0"/>
              </a:rPr>
              <a:t>Седова Екатерина Сергеевна,</a:t>
            </a:r>
          </a:p>
          <a:p>
            <a:r>
              <a:rPr lang="ru-RU" sz="1400" dirty="0">
                <a:latin typeface="Georgia" pitchFamily="18" charset="0"/>
              </a:rPr>
              <a:t>зам. заведующего по </a:t>
            </a:r>
            <a:r>
              <a:rPr lang="ru-RU" sz="1400" dirty="0" err="1">
                <a:latin typeface="Georgia" pitchFamily="18" charset="0"/>
              </a:rPr>
              <a:t>ВиМР</a:t>
            </a:r>
            <a:endParaRPr lang="ru-RU" sz="1400" dirty="0">
              <a:latin typeface="Georgia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120278" y="7740964"/>
            <a:ext cx="1" cy="2174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6BAD40-5ED3-4752-B739-099F2B51C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" y="7760014"/>
            <a:ext cx="4114214" cy="21555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AECAF1-5B07-4828-B076-55E2A2D17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968" y="4975194"/>
            <a:ext cx="2007274" cy="20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11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500" y="1545668"/>
            <a:ext cx="300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/>
              <a:t>Самая умная страничка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352" y="2185501"/>
            <a:ext cx="4658669" cy="600502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58DD29D-093E-4CFB-80DD-C6D31C043550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22A35FB7-8E1C-409E-81A4-E1C574275558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EF3B8AAD-8538-4CA1-9BBE-F38688071F26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3CE2B02B-DFAE-4FE8-A69E-3A8F335527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937FF0C9-A77F-4774-812E-C2124487F7C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5E91C0E8-7BB0-45B2-93FB-B008321BC08B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3E9E68DF-7EAA-42AD-A0B8-E1384789F9D0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B5F7B94F-653D-447F-9642-A74E16C7202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82CE1B4E-9157-45B9-9D3F-E711B041B6FF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8ADD37E5-2CFD-432E-AF01-BD62DFD46F7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8D97B0FE-F867-4C59-B5B8-62272FBDAC8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73FDB2E4-5561-43E5-825D-C913BA1EF879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BAAF19A0-BA3F-49A6-B917-3A9259BABF0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676ACE5F-078C-4619-A319-5238AB3FA403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E3CBCBA-CBC1-4B93-8693-25E207CF6814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E9877D67-0455-4CC1-9FE9-4A8CBA166606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4C9592DC-A103-475B-9790-37E28DA1B01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07C30875-9177-4183-92C1-8D02543A4A7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303F6009-D8A3-41D7-9052-D8944B742A60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F5D95B1D-1A58-4193-A964-AE5D872AE9F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B847E96D-1299-485A-80FE-9173FA84945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3ABA35EC-1C1C-45C2-9CE5-B5C223D3E5B8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E767B329-7267-4AC3-A7BB-EF6BCDADD83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5F8553DD-584B-43D1-B436-25BBBBB7F0D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69DB5039-7C2B-4146-8481-9EB20E40773B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4C97D46C-8F62-441D-A683-DF2C3E2E30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13DE2A48-5985-4FF0-97A3-5DC19C1F270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B5F4E5-45F9-4C96-B813-77C76A9F699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B426F27-B7D0-488B-9D94-647F19D69A93}"/>
              </a:ext>
            </a:extLst>
          </p:cNvPr>
          <p:cNvSpPr/>
          <p:nvPr/>
        </p:nvSpPr>
        <p:spPr>
          <a:xfrm>
            <a:off x="1937733" y="1161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</p:spTree>
    <p:extLst>
      <p:ext uri="{BB962C8B-B14F-4D97-AF65-F5344CB8AC3E}">
        <p14:creationId xmlns:p14="http://schemas.microsoft.com/office/powerpoint/2010/main" xmlns="" val="250479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198" y="1723714"/>
            <a:ext cx="211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/>
              <a:t>Говорят 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9" y="6310966"/>
            <a:ext cx="4405568" cy="330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15" y="2302003"/>
            <a:ext cx="6192155" cy="388321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050EF4CA-551F-4D92-9490-BB2459831976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80BBFBA-231D-48E5-A548-5E02BBB3A80F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991C6CBA-AE92-4054-8A18-8B76F283168D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D0387E24-CF7B-4C4A-B0CF-11AADB79DA4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F8276C5-DBD6-4733-BB9F-E887D36F4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FDC295AC-B1E3-4E17-83AA-73E83E8B48F9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94380812-EBE5-493F-B684-A2C33B3C972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F13B87EB-27C4-422C-B473-CDA7C515C67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DBBC5C3F-E67D-4D8E-9BE5-8DE54B151AF6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676F97A9-D183-4A03-BDD9-8E0DCF55498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90590CB-428A-419B-941C-3DC2B0F3E97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177C2E8-5C1F-4852-9ADA-DA4C210F0351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5D9A0D9D-8A63-436D-AED5-089E1D446CA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10639DBB-A0F1-44C8-90F4-939C29A82E9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F3A0CDE-F544-45D1-AB6D-131500F38764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1B47496D-505F-4A12-A546-8AF6D0A1E564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8022193D-8EDA-49D8-BF96-E51F4788B9E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67D8BB6-8AA0-4A11-813E-A0922E1A745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E5BB761A-0F05-4AAE-A0FE-D2CF690CD1EF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0F426C20-16EE-4356-B099-329DEF7A440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3251FEFA-1AB2-4C2C-A8BF-EEB6B1303AB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C3034154-F1D0-4981-9B72-6126EDBF8CE7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6AE5BB71-C19E-4182-8BC9-C4D93DD0937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CC43AFD2-78B9-48A3-BCB6-788C666868B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2217DD72-3F38-449B-B6D4-9639850DB104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1E59C7CD-B2A0-417F-9D10-B7E98735265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812A7343-649C-4309-8259-C981C1FC76D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93EAF2-88B5-49A7-8E8E-41B6952AEF42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0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918" y="13716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4C82D54-C29D-4917-BA06-D901047909C4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F2CD2D6B-7684-4A48-A446-A7515C44B7D0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E97F75ED-6C0B-445F-A317-2AC5CE62B114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B5FBB2AD-AEA5-4D31-8529-B4DA096FAFE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96B7800B-2E1E-49CB-A94C-4A02D59F6B6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40065F6B-90E4-4AD0-80D2-E34CC906B551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3EAFBDA3-90B7-4405-8A72-5DF588C44C90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9A1F60F0-B9FE-44E0-AEAF-E7703FBD0CD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8639023B-3509-4031-948B-14371283ED47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48F417C6-A481-4EEC-B761-201DE1AB8B3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1D6AC364-49EF-4EED-BA6A-47D200EF3EA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E777514B-8835-457A-8E7E-44F0B553D897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4815FD1F-82C2-4079-80AB-D20C2329576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F6B765D7-39CB-494D-9D74-ABFE4957FDB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B8237DEC-2308-418E-A2BC-A1455162BFEB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2A4D4F58-AC5D-47AE-A774-005A0F896D1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9CC71EBC-90F5-4B00-810E-F4CCBB3BE3C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DA08949A-DD37-46AA-84EA-0A10E961709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7A34938E-95EC-4162-809A-4D06AB8B04DB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4FFAF6BE-8CF8-485B-885B-127203135E7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9F03AF95-C60A-4014-B99D-406ECF2F70C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A1FE85C6-DF8D-4D98-9601-AFEF54BEBB65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B5EF1794-044B-400D-8AEA-6ADD1DF4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A0AF2D61-6FE2-4A1C-8C27-C149E78ACBF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39C8556D-A682-45C0-B2EC-854106B9AB6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166ABD70-5D77-4B13-91FF-6A7107A53BE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FA9CE5D8-EF7F-4B28-8D56-E82115FB8A2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727561C-BD49-4612-9445-CCC764307F42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BDB5CBA-0F56-47DC-8FCF-6D19D019B226}"/>
              </a:ext>
            </a:extLst>
          </p:cNvPr>
          <p:cNvSpPr/>
          <p:nvPr/>
        </p:nvSpPr>
        <p:spPr>
          <a:xfrm>
            <a:off x="1549974" y="1740932"/>
            <a:ext cx="353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Русская матрешка – душа России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337AAA3D-46B9-4259-9F4A-0E18D9D969F2}"/>
              </a:ext>
            </a:extLst>
          </p:cNvPr>
          <p:cNvSpPr/>
          <p:nvPr/>
        </p:nvSpPr>
        <p:spPr>
          <a:xfrm>
            <a:off x="280173" y="2035659"/>
            <a:ext cx="62976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Матрёшка привлекает внимание не только детей, но и взрослых своей красочностью и неизменным «секретом». Матрешка считается традиционным русским сувениром, самым популярным среди россиян и иностранных гостей. Матрешка стала одним из всеобъемлющих образов России и символом русского народного искусства. Искусство росписи матрешки шагнуло за пределы России, и центры по ее росписи появились в других странах.</a:t>
            </a:r>
          </a:p>
          <a:p>
            <a:endParaRPr lang="ru-RU" sz="1600" dirty="0"/>
          </a:p>
          <a:p>
            <a:r>
              <a:rPr lang="ru-RU" sz="1600" dirty="0"/>
              <a:t>         Матрешка стала узаконенным явлением, ею заинтересовались художники и ученые. В коллекциях она стала занимать почетное и не малое место.</a:t>
            </a:r>
          </a:p>
          <a:p>
            <a:endParaRPr lang="ru-RU" sz="1600" dirty="0"/>
          </a:p>
          <a:p>
            <a:r>
              <a:rPr lang="ru-RU" sz="1600" dirty="0"/>
              <a:t>         Идея разборной русской народной куклы послужила интересным сюжетом к проведению занятий в старших группах, на которых воспитатель познакомила детей с народно – прикладным творчеством, а именно с русской матрешкой.</a:t>
            </a:r>
          </a:p>
          <a:p>
            <a:endParaRPr lang="ru-RU" sz="1600" dirty="0"/>
          </a:p>
          <a:p>
            <a:r>
              <a:rPr lang="ru-RU" sz="1600" dirty="0"/>
              <a:t>От воспитателя </a:t>
            </a:r>
            <a:r>
              <a:rPr lang="ru-RU" sz="1600" dirty="0" err="1"/>
              <a:t>Логачевой</a:t>
            </a:r>
            <a:r>
              <a:rPr lang="ru-RU" sz="1600" dirty="0"/>
              <a:t> Н.В. дети узнали историю рождения Матрешки, происхождение ее названия, с мастером создания Матрешки, с разными видами матрешек и их отличительными особенностями.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ADA86ED-A16D-4CE6-A322-EB6FFC5C3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659" y="7298638"/>
            <a:ext cx="3547318" cy="2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8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504D16E-2982-4611-ADAE-8E854B351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16" y="4844839"/>
            <a:ext cx="6334420" cy="468747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4BAAD6F-2E91-4A00-A64B-A0FC86EAD42A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3EA03E44-2C21-42E3-A5FC-FF997EE54F3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83A46B11-516C-4734-B4D3-E8D983E57F37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EED0A69D-DCB1-4654-92CA-358E472C4D0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9D1490A1-BD0A-43B9-914E-57AC470DB05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59B2D3F6-213C-4A46-91E9-D4E369FF0ABA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93437BEA-2ECF-48CD-AE21-3777AA0E6E1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DCE6F54D-5309-41EC-BE9A-C8F0AE0821B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E94933C7-DBEF-44D0-947B-85E03544E47A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E83C0A1-B4D1-474C-B3BA-B8B26DBFFB9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F39FB6AE-9015-4E87-9F50-BF17470F327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529AB701-CFA4-4DF3-B76E-C8DB798C6EC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xmlns="" id="{30477C1B-67FF-46F5-B79B-B82CF17618D0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9B61D0FE-3DEB-4E83-8B45-3A06AD7C165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EF07DCB5-F95F-4DF9-BB79-3D07C7BD2029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0EC65AC4-5549-4038-8231-88CD53D480C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DE3DF140-C805-4602-A858-06569EFF301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085D99F8-479D-4E0D-B391-43557449AB7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55AF66A6-2079-4135-A5CD-9A8256891FCC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9A133C55-FF37-450F-8D2D-C2C52B253C8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D367869D-DB24-4E9D-869F-749B7FCDDB7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33705DA4-B13F-4865-828B-39E8D660615B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5E1DF87E-5745-4223-B79E-30119464CD0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5F6CF967-5849-4498-B8AA-7CD0DD03206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0C28F5B7-6D55-4389-ACE2-623836F1F71A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xmlns="" id="{7C1FCEC6-8AB5-48E3-9727-8E9A389A351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D78D4B57-F679-4989-B185-A9E656A90D8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674C259-0579-4947-826C-7AD198827179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17C805-4405-49BF-87AB-880A2B326640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E30BB0C-7847-4C66-85EB-A7E75D0276D2}"/>
              </a:ext>
            </a:extLst>
          </p:cNvPr>
          <p:cNvSpPr/>
          <p:nvPr/>
        </p:nvSpPr>
        <p:spPr>
          <a:xfrm>
            <a:off x="1988585" y="1696422"/>
            <a:ext cx="256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Хлеб блокадного города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ACC80AC-1795-4412-8D58-3C51425C0E63}"/>
              </a:ext>
            </a:extLst>
          </p:cNvPr>
          <p:cNvSpPr/>
          <p:nvPr/>
        </p:nvSpPr>
        <p:spPr>
          <a:xfrm>
            <a:off x="153925" y="2185831"/>
            <a:ext cx="670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27 января 2022 года мы отмечаем День полного освобождения Ленинграда от фашистской блокады. Ровно 78 лет назад в январе 1944 года Ленинград отпраздновал свою Победу. Победу тех, кто сражался с врагом, чтобы отстоять родной город, кто пережил все тяготы жесточайшей блокады, кто жил и боролся, несмотря на холод и голод, бомбежки и артобстрелы долгих 900 дней и ночей. К исторической дате МКДОУ д/с №3 поддержали Всероссийскую акцию памяти «Блокадный хлеб» и провели для воспитанников беседу «Хлеб блокадного города».</a:t>
            </a:r>
          </a:p>
        </p:txBody>
      </p:sp>
    </p:spTree>
    <p:extLst>
      <p:ext uri="{BB962C8B-B14F-4D97-AF65-F5344CB8AC3E}">
        <p14:creationId xmlns:p14="http://schemas.microsoft.com/office/powerpoint/2010/main" xmlns="" val="48234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1FF68B8-1C5F-4B5B-AED9-B8CEC27C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62" y="6269313"/>
            <a:ext cx="3860313" cy="34338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9629EB0-A1E7-434F-A242-E28D352A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" y="6253156"/>
            <a:ext cx="2691925" cy="145364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76A5B19-235F-49B5-8FED-641ADAC37EA7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A081A0E1-231E-4BDF-87EF-3E1912AD69DC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86A0262D-E224-4E6C-9FDD-62D48B7D15F8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DCDC8B16-03E8-46F2-A5DF-A3793B8F8B5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xmlns="" id="{E92AE704-9AD1-4F65-9929-7A6830D4FC2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00628E4C-DC9E-4B30-B7B6-6EB761C38C80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EEB6FDBA-7DA1-4D80-9479-955CB37B835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DDB827A6-83CD-4FEF-B841-64017150AE8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44DEE6BA-2EEC-467F-A50B-42D9C379B99A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47BE908C-0895-4E37-92AE-FE01805F0A75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8B75AEAB-71B6-4369-A331-730B711BEC0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xmlns="" id="{0396428C-DA19-40AF-847E-D3FBEE8EFCE4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7DB158F5-50D3-4E18-BD7A-6180F339F3A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845A1800-577D-419F-9F0C-CC5649A2AE98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F5FF0944-37EE-43EA-BB81-590D54123119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B9CD2A8B-5EAF-4C5F-AE88-F8F6FAB7B71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BE6B2ABD-5D4C-4CFF-9400-746F5318B17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xmlns="" id="{41D03751-1F0E-45D8-A40A-159D1C67E5B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216F7817-E90A-431C-8CA2-3A65B163EE69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8D3C9EC-5448-4A34-ACFF-B1C570153BF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BE8A6441-8463-4854-8F75-B7A2A89E109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314AE535-4BBD-4641-A33A-B8BD41449D85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8796ED0E-81A2-4F8E-939D-BF9AD1BFC39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A1D673F4-C03F-451D-8A44-F9F3D0EC3E86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127A761D-B1B3-4D14-B755-07D86647E304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CF31F159-89F4-4A71-B451-BC22E0ABEEF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DA33910E-F042-4813-A8EA-23DE042992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BCD71CE-69B1-400F-A418-FE340988E14C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2943A2-8A8A-45FF-85F2-9E6E1C7628A0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363BE51-13C1-4B6A-9EA9-361842EE4793}"/>
              </a:ext>
            </a:extLst>
          </p:cNvPr>
          <p:cNvSpPr/>
          <p:nvPr/>
        </p:nvSpPr>
        <p:spPr>
          <a:xfrm>
            <a:off x="1078342" y="1589573"/>
            <a:ext cx="48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Малые зимние Олимпийские игры - 2022 год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946CFF4-C138-4F67-97F7-C3FC98917105}"/>
              </a:ext>
            </a:extLst>
          </p:cNvPr>
          <p:cNvSpPr/>
          <p:nvPr/>
        </p:nvSpPr>
        <p:spPr>
          <a:xfrm>
            <a:off x="153925" y="1975062"/>
            <a:ext cx="65136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 такое Олимпиада?</a:t>
            </a:r>
          </a:p>
          <a:p>
            <a:r>
              <a:rPr lang="ru-RU" sz="1600" dirty="0"/>
              <a:t>Это честный спортивный бой.</a:t>
            </a:r>
          </a:p>
          <a:p>
            <a:r>
              <a:rPr lang="ru-RU" sz="1600" dirty="0"/>
              <a:t>В ней участвовать — это награда</a:t>
            </a:r>
          </a:p>
          <a:p>
            <a:r>
              <a:rPr lang="ru-RU" sz="1600" dirty="0"/>
              <a:t>Победить же может любой.</a:t>
            </a:r>
          </a:p>
          <a:p>
            <a:r>
              <a:rPr lang="ru-RU" sz="1600" dirty="0"/>
              <a:t>         Под таким девизом в детском саду №3 прошли Малые Зимние Олимпийские игры - 2022. В них приняли участие дети старшего возраста. Ребята показали свою силу, быстроту и ловкость. Открытие Олимпиады началось с прослушивания гимна Российской Федерации, внесения Олимпийского флага. После торжественной части юные спортсмены, вместе с нашей гостьей, Бабой Ягой,  отправились на соревнования.  Очень интересно прошла эстафета лыжников, а хоккеисты показали по-настоящему азартную и увлекательную игру.</a:t>
            </a:r>
          </a:p>
          <a:p>
            <a:r>
              <a:rPr lang="ru-RU" sz="1600" dirty="0"/>
              <a:t>         Все ребята выступали, как настоящие спортсмены - чемпионы, а группы поддержки активно болели за своих спортсменов. Малые детские Олимпийские игры — это прекрасная возможность приобщить дошкольников к здоровому образу жизни, занятиям физической культурой и зимним видам спорта, к олимпийскому движению.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46638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980243B-406E-4BF2-B706-C73C5033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39" y="5338790"/>
            <a:ext cx="5676315" cy="425723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9E3F130-B68B-481E-A42D-6846A2386112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1B736C5E-FFAE-4640-8DE5-A9C1A730DF0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9E4991D5-7FF7-4458-BBD8-D5C5240A39E6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744A9272-079D-4EB1-BA16-340F0D86DC7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6EA922E3-53DA-4612-804E-CB084A41296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7F0FA49C-C8D5-44CC-9ED0-41E61B918CC3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B22B336C-711E-48E7-B10B-5B532EA87D3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58F180A9-087C-47BB-BA08-C573D7C10666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F324426C-E0D5-44D4-B2D1-30DF01B11A80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DC966966-B4E0-405C-8270-7091DE036EF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409DF136-F1AF-4D54-A8D0-BB68DAAB24D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BB3160AF-4A22-4B8F-97FD-D9B64AD37B2E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FAE78A11-5FF0-4E3A-9119-4D90671F665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9C9C798B-D6B7-4825-A535-91B679F35AC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23776FFD-F6F1-4ACB-8598-E77747F577E7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80F4D436-19E6-4B45-AAC9-61167B66F5A3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B1E95EC9-0708-47E2-941D-28D9466F832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74AD1C90-AECB-497E-8364-153E6F8474E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11688263-1030-49C4-919D-A45B1E96126B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7E65108D-E4C4-4133-A549-C1566FAE62E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9B8AC0A9-9223-4E1E-8F90-6301F959CF8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0230F861-976C-4589-BAA5-2FC122E8306B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E51DDFAF-01B0-4D68-A99B-20A2EFE81CD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E7753EAC-4E02-49BD-887D-6F556E640C0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EC02EBC0-5EE6-4EC2-AC30-096D88039F42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6F9C96AE-2691-4765-A254-E5D27722C02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8762A201-B71D-45D3-8658-BB9D99F0E48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079B921-A02E-4DED-A22D-369ED8ED9ECE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6FACC2-ACA2-4C60-8EFC-57515C47F862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758A3CC-3E3E-4399-B645-C9E2CB11DC21}"/>
              </a:ext>
            </a:extLst>
          </p:cNvPr>
          <p:cNvSpPr/>
          <p:nvPr/>
        </p:nvSpPr>
        <p:spPr>
          <a:xfrm>
            <a:off x="1097189" y="1542006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ЗАКРЫТИЕ МАЛЫХ ОЛИМПИЙСКИХ ИГР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EC4DA21-C8D7-4561-9B6C-BA9D04B84DBA}"/>
              </a:ext>
            </a:extLst>
          </p:cNvPr>
          <p:cNvSpPr/>
          <p:nvPr/>
        </p:nvSpPr>
        <p:spPr>
          <a:xfrm>
            <a:off x="436866" y="1978878"/>
            <a:ext cx="62433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Сегодня состоялось закрытие Малых Зимних Олимпийских игр.</a:t>
            </a:r>
          </a:p>
          <a:p>
            <a:r>
              <a:rPr lang="ru-RU" sz="1600" dirty="0"/>
              <a:t>         На закрытии Малых Зимних Олимпийских игр всем командам были вручены медали.</a:t>
            </a:r>
          </a:p>
          <a:p>
            <a:r>
              <a:rPr lang="ru-RU" sz="1600" dirty="0"/>
              <a:t>         Праздник прошёл в дружеской и теплой атмосфере. Дети получили не только знания о разных видах спорта, но и возможность пообщаться со своими сверстниками, реализовать свои способности, показать ловкость, силу, быстроту.</a:t>
            </a:r>
          </a:p>
          <a:p>
            <a:r>
              <a:rPr lang="ru-RU" sz="1600" dirty="0"/>
              <a:t>         Для воспитанников дошкольных образовательных учреждений «Малые Зимние Олимпийские игры» проводятся ежегодно. Подобные спортивные мероприятия играют важную роль в совершенствовании физической культуры дошкольников. Возможно, через несколько десятков лет кто-нибудь из воспитанников будет представлять свой родной город на Олимпийских играх.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32621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8DD4B29-D964-48EE-B064-CD51F83D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408" y="5967411"/>
            <a:ext cx="4312479" cy="390279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06E5E80-340A-40CB-AA19-30832031EFAA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E4C47888-6BD4-45B9-8C59-FED6905C791C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07446C25-2DE4-4C3B-B5F1-6D46062DE446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EA1C6AA2-CB54-4EB0-A567-DF47E5A4185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C1AD3474-4021-4FE4-9BCC-CF95786EE476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5C9D66AB-5812-4AF6-A76B-F51D6FAD634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58B90174-29AC-4790-A7AD-CE799638FC1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F4CDB849-1E8A-4B35-B7C2-2CA4B7B40F66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6480709F-9ED0-4711-B7D9-5F70CB5B9F95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C722573E-B839-4A54-8342-AD05369B2CA5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E0692801-0198-4B91-AB48-3FF6CE8D39B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43CFB222-8F71-4269-A1C3-AAD40E7B8825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DAA69C27-8D1A-4E7C-BB9A-8A27E11C4D5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C81C5A50-CDBF-4F73-A3A3-BE592CD9BFA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1ECD7CB-206F-470B-A776-E024B7074E3E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7B8704D-A572-4BC5-A076-C710F305E7DB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915CD81E-5556-4229-957E-D4957DFC7D2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BD3DA1C5-E577-4988-AE92-9ADD82AC1183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EB9AD3CB-B0BC-4A7E-87E3-67F47B7328A0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72F7E5C2-63CF-497F-903F-081DCBF35DD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50C7F0B5-820A-42A0-806C-5B9735A3BD1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8C49046F-FDB4-4734-AC31-A957E904FE9F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71EAB2DC-E4DD-49A7-B511-8ABD3CD740B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78E47A12-24DB-446F-8C0A-A2DFE3A7580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58F9A388-9A47-42DB-A951-0DEDB001FB32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3E07A3FD-B538-49D1-8E8E-BCA2F5B8B20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E36A45B7-E42D-4A30-A5E4-8A3ABA5216A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760A36-BB05-4970-A6EF-A1278EB76AED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06CE30B-2A54-4BF2-A9C8-6C0456EB1CAA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A8D7600-FD0B-4699-BFCD-1AB67553023B}"/>
              </a:ext>
            </a:extLst>
          </p:cNvPr>
          <p:cNvSpPr/>
          <p:nvPr/>
        </p:nvSpPr>
        <p:spPr>
          <a:xfrm>
            <a:off x="1078342" y="1609546"/>
            <a:ext cx="561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«ЛЫЖНЯ РОССИИ-2022» в МКДОУ д/с №3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917D02B-78BB-490A-AD5B-BDF1BCBE5024}"/>
              </a:ext>
            </a:extLst>
          </p:cNvPr>
          <p:cNvSpPr/>
          <p:nvPr/>
        </p:nvSpPr>
        <p:spPr>
          <a:xfrm>
            <a:off x="166258" y="1987192"/>
            <a:ext cx="65378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всей России, начиная с 1982 года, в феврале месяце проходят лыжные гонки «Лыжня России». В них принимают участие, как взрослые, так и дети. Такие мероприятия пропагандируют здоровый образ жизни, привлекают детей к занятиям физической культурой.</a:t>
            </a:r>
          </a:p>
          <a:p>
            <a:r>
              <a:rPr lang="ru-RU" sz="1600" dirty="0"/>
              <a:t>         Проведение лыжных забегов стали доброй традицией и в нашем детском саду.</a:t>
            </a:r>
          </a:p>
          <a:p>
            <a:r>
              <a:rPr lang="ru-RU" sz="1600" dirty="0"/>
              <a:t>         В этом году в лыжной гонке приняли участие воспитанники старших и подготовительных групп. Ребята заранее готовились к старту: вспомнили, как правильно надевать лыжи, застёгивать, делать шаги и повороты, как контролировать движения не только ног, но и рук.</a:t>
            </a:r>
          </a:p>
          <a:p>
            <a:r>
              <a:rPr lang="ru-RU" sz="1600" dirty="0"/>
              <a:t>         Заместитель заведующего по </a:t>
            </a:r>
            <a:r>
              <a:rPr lang="ru-RU" sz="1600" dirty="0" err="1"/>
              <a:t>ВиМР</a:t>
            </a:r>
            <a:r>
              <a:rPr lang="ru-RU" sz="1600" dirty="0"/>
              <a:t> Седова Е.С. объявила о готовности участников к началу соревнования. Все с нетерпением ожидали команду «На старт, внимание, марш!».</a:t>
            </a:r>
          </a:p>
          <a:p>
            <a:r>
              <a:rPr lang="ru-RU" sz="1600" dirty="0"/>
              <a:t>         Морозный день, хорошая лыжня, отличное скольжение дали заряд бодрости и хорошее настроение воспитанникам. Дошколята почувствовали уверенность в своей силе и с лёгкостью преодолели дистанцию.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400731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02F7E3B-055D-4727-9C92-A550CEA21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06" y="4704014"/>
            <a:ext cx="6493523" cy="461040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14C8679-D330-4D7A-8588-F9F94BDBB453}"/>
              </a:ext>
            </a:extLst>
          </p:cNvPr>
          <p:cNvSpPr/>
          <p:nvPr/>
        </p:nvSpPr>
        <p:spPr>
          <a:xfrm>
            <a:off x="1567655" y="1577024"/>
            <a:ext cx="33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«Поздравительный сувенир»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C85D80D-FED2-401A-95D5-495C796CF3B9}"/>
              </a:ext>
            </a:extLst>
          </p:cNvPr>
          <p:cNvSpPr/>
          <p:nvPr/>
        </p:nvSpPr>
        <p:spPr>
          <a:xfrm>
            <a:off x="153925" y="2051029"/>
            <a:ext cx="6632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23 февраля страна отмечает праздник – День защитника Отечества. Быть защитником – почетная обязанность и долг каждого гражданина России. Каждый мужчина, будь он офицером, ученым, студентом или школьником – защитник своего Отечества, своей семьи. Это один из самых важных российских праздников и повод поздравить всех ныне живущих воинов, и почтить память героев различных сражений: прошлых и настоящих.</a:t>
            </a:r>
          </a:p>
        </p:txBody>
      </p:sp>
    </p:spTree>
    <p:extLst>
      <p:ext uri="{BB962C8B-B14F-4D97-AF65-F5344CB8AC3E}">
        <p14:creationId xmlns:p14="http://schemas.microsoft.com/office/powerpoint/2010/main" xmlns="" val="102505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A547FD-534E-48F0-B84A-52C08F25C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203" y="6862741"/>
            <a:ext cx="3629483" cy="27584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934791-CCC8-4CC4-89DB-137B6D386CAB}"/>
              </a:ext>
            </a:extLst>
          </p:cNvPr>
          <p:cNvSpPr/>
          <p:nvPr/>
        </p:nvSpPr>
        <p:spPr>
          <a:xfrm>
            <a:off x="990227" y="1586920"/>
            <a:ext cx="487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Военно-спортивная игра «</a:t>
            </a:r>
            <a:r>
              <a:rPr lang="ru-RU" i="1" dirty="0" err="1"/>
              <a:t>Зарничка</a:t>
            </a:r>
            <a:r>
              <a:rPr lang="ru-RU" i="1" dirty="0"/>
              <a:t>», посвящённая празднованию Дня защитника Отечества.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B52F9D-1D9C-4BD3-87D4-8D8E82A61F9D}"/>
              </a:ext>
            </a:extLst>
          </p:cNvPr>
          <p:cNvSpPr/>
          <p:nvPr/>
        </p:nvSpPr>
        <p:spPr>
          <a:xfrm>
            <a:off x="682327" y="2478192"/>
            <a:ext cx="54891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февраля 2022 года на территории МКДОУ д/с № 3 была проведена военно-спортивная игра «</a:t>
            </a:r>
            <a:r>
              <a:rPr lang="ru-RU" dirty="0" err="1"/>
              <a:t>Зарничка</a:t>
            </a:r>
            <a:r>
              <a:rPr lang="ru-RU" dirty="0"/>
              <a:t>», посвящённая  празднованию Дня защитника Отечества. В «</a:t>
            </a:r>
            <a:r>
              <a:rPr lang="ru-RU" dirty="0" err="1"/>
              <a:t>Зарничке</a:t>
            </a:r>
            <a:r>
              <a:rPr lang="ru-RU" dirty="0"/>
              <a:t>» приняли участие дети подготовительной группы.</a:t>
            </a:r>
          </a:p>
          <a:p>
            <a:r>
              <a:rPr lang="ru-RU" dirty="0"/>
              <a:t>Этапы:</a:t>
            </a:r>
          </a:p>
          <a:p>
            <a:r>
              <a:rPr lang="ru-RU" dirty="0"/>
              <a:t>1 этап – «лыжный бросок»</a:t>
            </a:r>
          </a:p>
          <a:p>
            <a:r>
              <a:rPr lang="ru-RU" dirty="0"/>
              <a:t>2 этап – «полоса препятствий»</a:t>
            </a:r>
          </a:p>
          <a:p>
            <a:r>
              <a:rPr lang="ru-RU" dirty="0"/>
              <a:t>3 этап – «минное поле»</a:t>
            </a:r>
          </a:p>
          <a:p>
            <a:r>
              <a:rPr lang="ru-RU" dirty="0"/>
              <a:t>4 этап – «снайперы»</a:t>
            </a:r>
          </a:p>
          <a:p>
            <a:r>
              <a:rPr lang="ru-RU" dirty="0"/>
              <a:t>5 этап – «тоннель»</a:t>
            </a:r>
          </a:p>
          <a:p>
            <a:r>
              <a:rPr lang="ru-RU" dirty="0"/>
              <a:t>6 этап – «эрудит»</a:t>
            </a:r>
          </a:p>
          <a:p>
            <a:r>
              <a:rPr lang="ru-RU" dirty="0"/>
              <a:t>7 этап – «саперы»</a:t>
            </a:r>
          </a:p>
          <a:p>
            <a:r>
              <a:rPr lang="ru-RU" dirty="0"/>
              <a:t>  Все ребята  отлично справились с заданиями.</a:t>
            </a:r>
          </a:p>
          <a:p>
            <a:r>
              <a:rPr lang="ru-RU" dirty="0"/>
              <a:t>По итогам соревнований победила дружба!</a:t>
            </a:r>
          </a:p>
        </p:txBody>
      </p:sp>
    </p:spTree>
    <p:extLst>
      <p:ext uri="{BB962C8B-B14F-4D97-AF65-F5344CB8AC3E}">
        <p14:creationId xmlns:p14="http://schemas.microsoft.com/office/powerpoint/2010/main" xmlns="" val="102194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B2F798B-B09A-4B58-B6BD-6F93B1EF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33" y="4844929"/>
            <a:ext cx="5756529" cy="425983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11BBD1-A32B-474A-A257-A59CEAD4F84D}"/>
              </a:ext>
            </a:extLst>
          </p:cNvPr>
          <p:cNvSpPr/>
          <p:nvPr/>
        </p:nvSpPr>
        <p:spPr>
          <a:xfrm>
            <a:off x="1371600" y="1684370"/>
            <a:ext cx="436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Марта в младшей и средней группах.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1FE641-02EE-4354-BA28-B3EA693AEA11}"/>
              </a:ext>
            </a:extLst>
          </p:cNvPr>
          <p:cNvSpPr/>
          <p:nvPr/>
        </p:nvSpPr>
        <p:spPr>
          <a:xfrm>
            <a:off x="562060" y="2457269"/>
            <a:ext cx="5983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марта в нашем детском саду, в младшей и средней группе прошли утренники, посвященные этому замечательному празднику.  Дети подготовили для мам и бабушек замечательный концерт: выступали с песнями и  танцами на радость своим родным и любимым мамам и бабушкам. Девочки - маленькие помощницы, помогли мама "постирать белье" и "убрать дом". И конечно, звучало много теплых стихов о маме и бабушке.</a:t>
            </a:r>
          </a:p>
        </p:txBody>
      </p:sp>
    </p:spTree>
    <p:extLst>
      <p:ext uri="{BB962C8B-B14F-4D97-AF65-F5344CB8AC3E}">
        <p14:creationId xmlns:p14="http://schemas.microsoft.com/office/powerpoint/2010/main" xmlns="" val="403592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BFB1F0-FA9D-47F1-BB3F-BE37F035D4B0}"/>
              </a:ext>
            </a:extLst>
          </p:cNvPr>
          <p:cNvSpPr/>
          <p:nvPr/>
        </p:nvSpPr>
        <p:spPr>
          <a:xfrm>
            <a:off x="1076960" y="1787615"/>
            <a:ext cx="47142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Пейте больше воды. Взрослому человеку требуется выпивать 2–3 литра (около 8 стаканов) воды в день, а ребенку — 1–2 литра (около 5 стаканов). Из этого объема исключаются такие напитки, как чай и кофе. Вода помогает поддерживать температуру тела и выводит токсины.</a:t>
            </a:r>
          </a:p>
          <a:p>
            <a:endParaRPr lang="ru-RU" sz="1400" dirty="0"/>
          </a:p>
          <a:p>
            <a:r>
              <a:rPr lang="ru-RU" sz="1400" dirty="0"/>
              <a:t>    Вода очищает кожу, улучшает работу почек, нормализует аппетит и насыщает энергией.</a:t>
            </a:r>
          </a:p>
          <a:p>
            <a:r>
              <a:rPr lang="ru-RU" sz="1400" dirty="0"/>
              <a:t>    Если вы будете пить достаточно воды, то с большей вероятностью будете употреблять меньше других вредных напитков, вроде газированной воды и соков, с которыми в организм поступают лишние калории. Жидкость из этих вредных напитков не удовлетворяет потребностям организма, поэтому жажда остается вместе с потребленными лишними калориями.</a:t>
            </a:r>
          </a:p>
          <a:p>
            <a:r>
              <a:rPr lang="ru-RU" sz="1400" dirty="0"/>
              <a:t>    Горячая вода стимулируют пищеварение и способствует избавлению от токсинов. Пейте горячую воду комфортной температуры, не нужно обжигаться.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21873BB0-FE54-48B3-B84C-41EB68A5210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804BF015-B550-47E2-862F-D8BB9FA3368C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FC3909B8-66C7-4660-B0B1-29C0B9058049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8" name="Овал 7">
                  <a:extLst>
                    <a:ext uri="{FF2B5EF4-FFF2-40B4-BE49-F238E27FC236}">
                      <a16:creationId xmlns:a16="http://schemas.microsoft.com/office/drawing/2014/main" xmlns="" id="{B17AB8F9-EEA0-4363-9FED-3CC712D19A8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" name="Овал 8">
                  <a:extLst>
                    <a:ext uri="{FF2B5EF4-FFF2-40B4-BE49-F238E27FC236}">
                      <a16:creationId xmlns:a16="http://schemas.microsoft.com/office/drawing/2014/main" xmlns="" id="{099154EE-4227-4FE8-8C62-5881B095D8E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CEB6642A-B796-422A-9714-88133474ADAF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xmlns="" id="{DF706AC4-C745-4B8F-A300-36C64A64E8F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xmlns="" id="{D90C884A-13F0-460D-BB84-AA4C08725A7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55A6FA84-E0E1-459A-981C-1642D4AB0AF4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48B8A297-4391-4702-A05E-E5E06902689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D5EFB341-3FF9-4563-BEC3-7EE3A407FAE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6926AF9B-BD12-4B5A-8533-FD028920F445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6DC81E20-2A1A-42FB-B14F-81CEEE862AC5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2A87AC18-2DEE-4444-B0CF-0BFFF7FAC02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DB627195-96C8-4D4E-A30A-3903B5841B21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6EECE7D4-6938-43BA-8B6A-9747E35F4FBE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128CE557-E130-45E1-A8C1-25A189AC068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814B690D-9126-497B-8FA5-C60B9B52E28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89F64111-FB96-4450-AD74-EE04FCFFA0C8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4738666D-DFB2-41ED-9562-C35FE5C9175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9655FED8-7035-430F-8782-D017D51D3AF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3702B933-83B0-4805-A1C8-5472B458E252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528213CD-C142-4589-83AE-BAB5169554E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EE173C5D-3206-4C7D-92C9-B70E4DBD30E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1C9E553-A33D-4901-A462-8D400CD08915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98C94488-42DD-4B9A-9A33-6E7B78EC712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D5646B5-0124-4F01-AF4D-D3CDF8F0E3E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01555E8-4074-4C14-8030-B0F792657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273" y="6632485"/>
            <a:ext cx="2243953" cy="29718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D730D61-518C-40B1-8B4A-7FDAD816F307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</p:spTree>
    <p:extLst>
      <p:ext uri="{BB962C8B-B14F-4D97-AF65-F5344CB8AC3E}">
        <p14:creationId xmlns:p14="http://schemas.microsoft.com/office/powerpoint/2010/main" xmlns="" val="198635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C5E41CA-831E-4E36-B866-66B81FB6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" y="5531690"/>
            <a:ext cx="6507141" cy="364399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0FE8A5-5FE9-4CC4-B606-A8F77C62F9B3}"/>
              </a:ext>
            </a:extLst>
          </p:cNvPr>
          <p:cNvSpPr/>
          <p:nvPr/>
        </p:nvSpPr>
        <p:spPr>
          <a:xfrm>
            <a:off x="1547442" y="1596599"/>
            <a:ext cx="429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Марта - подготовительная группа.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2C6171-AEA5-4FE5-A1D2-88924671E9B7}"/>
              </a:ext>
            </a:extLst>
          </p:cNvPr>
          <p:cNvSpPr/>
          <p:nvPr/>
        </p:nvSpPr>
        <p:spPr>
          <a:xfrm>
            <a:off x="123825" y="1932884"/>
            <a:ext cx="66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марта – международный женский день, праздник нежности, ласки и красоты. В каждом детском саду, в каждой группе в канун этого праздника весны проводятся торжественные мероприятия.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82A562C-F54B-4533-8B55-82F5BFA6D920}"/>
              </a:ext>
            </a:extLst>
          </p:cNvPr>
          <p:cNvSpPr/>
          <p:nvPr/>
        </p:nvSpPr>
        <p:spPr>
          <a:xfrm>
            <a:off x="266700" y="3080315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Мама! Самое прекрасное слово на земле! Самое первое, что произносит человек. И на всех языках оно звучит одинаково нежно. У мамы самые добрые и ласковые руки, они всё умеют. У неё самое верное и чуткое сердце, в котором никогда не гаснет любовь, оно ни к чему не остаётся равнодушным. И сколько бы тебе не было лет – 5 или 50 тебе всегда нужна будет мама, её нежный взгляд.</a:t>
            </a:r>
          </a:p>
        </p:txBody>
      </p:sp>
    </p:spTree>
    <p:extLst>
      <p:ext uri="{BB962C8B-B14F-4D97-AF65-F5344CB8AC3E}">
        <p14:creationId xmlns:p14="http://schemas.microsoft.com/office/powerpoint/2010/main" xmlns="" val="180726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E298B37-E7F7-44A5-9CD5-AAF8679B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66" y="6228749"/>
            <a:ext cx="6022942" cy="343307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0FE8A5-5FE9-4CC4-B606-A8F77C62F9B3}"/>
              </a:ext>
            </a:extLst>
          </p:cNvPr>
          <p:cNvSpPr/>
          <p:nvPr/>
        </p:nvSpPr>
        <p:spPr>
          <a:xfrm>
            <a:off x="1547442" y="1596599"/>
            <a:ext cx="429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Марта - подготовительная группа.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2C6171-AEA5-4FE5-A1D2-88924671E9B7}"/>
              </a:ext>
            </a:extLst>
          </p:cNvPr>
          <p:cNvSpPr/>
          <p:nvPr/>
        </p:nvSpPr>
        <p:spPr>
          <a:xfrm>
            <a:off x="153925" y="2057155"/>
            <a:ext cx="66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марта – международный женский день, праздник нежности, ласки и красоты. В каждом детском саду, в каждой группе в канун этого праздника весны проводятся торжественные мероприятия.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55DB54-388B-4345-A983-8784AA02E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83" y="3054065"/>
            <a:ext cx="6136033" cy="30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31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5D8F4C6-04CE-4B02-B501-5FDF9A85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95" y="4318327"/>
            <a:ext cx="5298085" cy="516563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6A878C-C842-4AAC-A6A2-21F275BFEA68}"/>
              </a:ext>
            </a:extLst>
          </p:cNvPr>
          <p:cNvSpPr/>
          <p:nvPr/>
        </p:nvSpPr>
        <p:spPr>
          <a:xfrm>
            <a:off x="1217217" y="1582969"/>
            <a:ext cx="496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Всемирный день гражданской обороны.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0B26151-2CE3-492F-AEE7-D3E39DD928EA}"/>
              </a:ext>
            </a:extLst>
          </p:cNvPr>
          <p:cNvSpPr/>
          <p:nvPr/>
        </p:nvSpPr>
        <p:spPr>
          <a:xfrm>
            <a:off x="329826" y="2156013"/>
            <a:ext cx="6461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Ежегодно 1 марта отмечают Всемирный день гражданской обороны. Эта тема очень важна и для детей дошкольного возраста. В нашей дошкольной организации безопасность дошкольников - на первом месте. Систематически проводятся мероприятия, которые направлены на формирования безопасного поведения, знакомство с мерами защиты от опасностей. Отрабатываем практические навыки в различных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319122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1417F28-EB78-4D72-B514-1B60C523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499" y="7256326"/>
            <a:ext cx="4455656" cy="245061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85F621C-0B5D-4D6F-A197-B081EA6EE241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FC1DDC-AD18-470A-B3F6-47EDEDE7F79A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C094E46D-9A18-48E0-B951-3618FBC2722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599714D4-FAD5-4466-B881-4557C0583EB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B85A5FD4-137F-4295-AC5F-0FEAA685286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05DAFD9-FE6B-491E-972C-987FC14626DD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A22D0B38-4A41-4B3D-9EA6-8B9D84C9A5E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A88E672-54B3-4653-BD30-02950557B21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BA49408-1487-428C-A8C6-D08FAE71DFB9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D532535-3BC6-40C4-A431-463B2C671A8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D2BC517-1DF0-48DC-9CB3-C935F8F931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2DFE8A0D-8F2D-4255-92BE-A75BF993A25C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52439F0-C34E-4BD5-B029-5DAF25DA8B7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03171444-4E9D-4156-96C8-825771F51BC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65427A6-9C3F-4F42-9845-30940D1E560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45E11ED4-0628-4682-9084-6EF548C389C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E095128D-BAB7-4B57-9ACD-248FDE0E2ED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5A915877-5A77-4EBA-A790-31912F66DFC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175DF84-DAAA-48AD-B63E-ABDE0C79429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9D87BAA9-34BA-4B66-981D-9A8117CB12C3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DB364D9-6275-47EA-9563-F7DCF75F90A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FE772E0F-A57A-458D-92D6-1406912E912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1E510EB-0EF5-44DD-A365-5AA0C6178AC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B229A96B-B2E5-4813-AAFB-13D5444F0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C315D6EB-F7BA-43AB-8CEE-1535F49CC20F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05AEA79E-A101-4C47-83A5-0198D651DAF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20D5C7F1-CCBF-4E16-82FE-53839B84F6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A2868E-85B8-4ED9-95AC-ADB927C7BAF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C00E4F-C7AD-4110-83F6-E4EBA81212A8}"/>
              </a:ext>
            </a:extLst>
          </p:cNvPr>
          <p:cNvSpPr txBox="1"/>
          <p:nvPr/>
        </p:nvSpPr>
        <p:spPr>
          <a:xfrm>
            <a:off x="1989918" y="123190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жизни нашего ДОУ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6AC0C3C-129F-48F6-A2B5-157353701373}"/>
              </a:ext>
            </a:extLst>
          </p:cNvPr>
          <p:cNvSpPr/>
          <p:nvPr/>
        </p:nvSpPr>
        <p:spPr>
          <a:xfrm>
            <a:off x="1547442" y="1621999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Весёлая Масленица в детском саду!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FFFDDBF-CB84-40C1-9B38-0FB247BA7DC5}"/>
              </a:ext>
            </a:extLst>
          </p:cNvPr>
          <p:cNvSpPr/>
          <p:nvPr/>
        </p:nvSpPr>
        <p:spPr>
          <a:xfrm>
            <a:off x="88020" y="1999114"/>
            <a:ext cx="6881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Масленица-праздник, который отмечали ещё наши предки-славяне. Непременными атрибутами веселий, связанных с окончанием холодной поры, являлись румяные и круглолицые блины, символизирующие собой солнце, которое должно было вступить вовремя в свои владения.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87C130-7EF5-46F2-A2A9-29DFAD257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38" y="3485919"/>
            <a:ext cx="5888303" cy="36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18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FEE6468-CB88-490E-80EA-C7DE08453DBE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9221BD98-1FD0-4714-90E0-6EACB1981794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9D6609D3-4E0B-41A9-B216-8A35A3B4C024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90FDC4CE-3B31-42DF-B1CD-701ED7F1F00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C7DAAAF0-C8FC-4C8C-AEEE-32F5C69E361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34957E15-5CAF-436A-8947-75F70F35D277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BE8B8D69-201E-401A-B1F7-5192A73645F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C914F535-DC65-49C9-993C-4B380ECB5C1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C5B41D2-2297-4DC2-A95C-CDA35A6C9D24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F4E46CA3-394C-4F2A-BB68-1238DF27023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23218A22-E78A-4DFC-A534-020E1045C34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9F5DA8A8-0C50-483A-9843-CFE27247AF5E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xmlns="" id="{97CF5F2F-497D-4311-B21A-3633F2E83C4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B505070F-03B3-4C7E-8075-22B6519C982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B50EF521-FA8A-435E-8AFD-491DD172B8D2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5E642F40-EF71-4010-B75D-8C3671C59B9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B5C786CC-92F5-4182-B586-AD9E2F320F2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7015C20D-2DDD-4C9D-9442-AA879CC79F60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1CEA8221-5125-4133-9CD7-8B0FA3BDC6A4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058D047D-29B0-49B9-BC30-0F977325CF5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18E49C47-5833-4420-A831-2F43B0ACC21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CFB03B09-7104-44F6-A605-6585F9EBEF0C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C129B303-82B7-49E0-91AD-3EBE6090FDB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498AFEBC-40AE-46CB-8502-1809CDA1665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78B9381D-6910-47FD-B4F8-0743FCE72423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xmlns="" id="{DA618422-A6F9-4CD3-A45D-02D3C0D6D53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7B58C07A-F385-4B41-9489-943668ADA0C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30301F-8B0C-4494-90E5-CFBB2BF00B0D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DF7A588-91DD-405A-9B0A-BC9C06E02FE6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D254E86-3AA3-4D6C-BBBC-7131DD1BDC03}"/>
              </a:ext>
            </a:extLst>
          </p:cNvPr>
          <p:cNvSpPr/>
          <p:nvPr/>
        </p:nvSpPr>
        <p:spPr>
          <a:xfrm>
            <a:off x="275751" y="2320865"/>
            <a:ext cx="65822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Завтракайте. Легкий здоровый завтрак — залог здоровья. Благодаря завтраку, содержащему нежирный белок и цельные злаки, вам не нужно будет перекусывать до обеда. Исследования показали, что те, кто не завтракает, едят больше. Чтобы не переедать в течение дня, не пропускайте завтрак.</a:t>
            </a:r>
          </a:p>
          <a:p>
            <a:endParaRPr lang="ru-RU" dirty="0"/>
          </a:p>
          <a:p>
            <a:r>
              <a:rPr lang="ru-RU" dirty="0"/>
              <a:t>    Вместо шоколадного пирожного и кофе отдайте предпочтение завтраку из пары яиц и каких-нибудь фруктов, запив их обезжиренным молоком, апельсиновым соком или чая. Чем сытнее завтрак, тем больше энергии вы будете ощущать и меньше съедите в течение дня.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A9E5468-B939-4F4A-BED7-46A3C3C3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80"/>
          <a:stretch/>
        </p:blipFill>
        <p:spPr>
          <a:xfrm>
            <a:off x="1993296" y="7276244"/>
            <a:ext cx="2728795" cy="2509917"/>
          </a:xfrm>
          <a:prstGeom prst="ellipse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C907DCF-49E9-4DD4-8DF1-248647F4F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" y="5458941"/>
            <a:ext cx="2554542" cy="2554542"/>
          </a:xfrm>
          <a:prstGeom prst="ellipse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F227C09-3C19-4FFD-80DA-0761D6831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02" t="3418" r="2676" b="3258"/>
          <a:stretch/>
        </p:blipFill>
        <p:spPr>
          <a:xfrm>
            <a:off x="4026181" y="5235831"/>
            <a:ext cx="2771494" cy="27712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49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B6BDB05-6BB1-4666-AC6E-DCEBED169694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8C17274-7197-4E64-9B87-7F94FF737E3F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344436AB-75FA-4999-95E2-48318010A785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DACAFF13-09EB-48C0-878E-2E8F08179BF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EE3374FF-8963-4B8B-8298-228CF36486C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E7CA9A89-85F3-4D2C-9C0D-A585A057BCDB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2A53DDE4-7CA7-4011-85E0-7ED75F15825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828ED6B3-FBD4-4D09-A442-E9B2A66498D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0361E9DB-0E2F-4FC5-86FA-71D024527C2F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33E5E10C-1D4D-4C1F-BB8C-AF83E3A71B27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C16E2502-7304-4D6E-935F-AEB6CF3BDB3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E609A374-0EC6-4D8E-B1CB-5298F7FEEA99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A924DB2B-0E2F-4013-A87E-94783FBDF3E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411A0FC3-7602-4BF6-B584-5B3F1F8BAB7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69F6EB12-54FE-4DFE-AE62-F11DC9337C4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3C96F440-2F21-47C9-9025-9762054902A1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C909541B-2C70-4172-B0B4-D0698A9FE95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18F7F2B9-AC16-4995-A3D5-B00F77DC64F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A506870-1346-43BC-BA38-C80607C22B7B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3BB95485-1D9F-41DA-948A-099CD307488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9528FF92-AA8B-4AF0-9CFD-CAABB51A4FC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3B515FEB-C576-4271-8487-39B8F68F9B3E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A522E722-8BF4-4FFB-B5E9-6F0859299A7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EE8E02F9-C5E5-4E77-B1E1-7175871FD4C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EC21CF90-287C-4D93-8C0A-C5C6FB8EE395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9D16E03D-FF64-489F-A8C0-D4E52E37639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D160C613-87F2-40D0-9BDA-37DBC48C496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9C4DE9-3829-420D-A17D-9C5B3FEC3E8E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76929D-3B91-43D2-8C53-9FDE80B9C17C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C63EF32-5873-45C6-9D87-9E891F96CC11}"/>
              </a:ext>
            </a:extLst>
          </p:cNvPr>
          <p:cNvSpPr/>
          <p:nvPr/>
        </p:nvSpPr>
        <p:spPr>
          <a:xfrm>
            <a:off x="607866" y="2070102"/>
            <a:ext cx="5693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Питайтесь правильно. Половина порции должна состоять из овощей и фруктов. Добавляйте к ним нежирные продукты, богатые белком, молочные продукты и злаки. Вы почувствуете себя намного лучше после перехода на новый рацион. Поначалу, вероятно, вам будет не хватать сладкого, однако, как только вы преодолеете эту зависимость, станет намного легче.</a:t>
            </a:r>
          </a:p>
          <a:p>
            <a:endParaRPr lang="ru-RU" dirty="0"/>
          </a:p>
          <a:p>
            <a:r>
              <a:rPr lang="ru-RU" dirty="0"/>
              <a:t>    Помните, что не все жиры вредные. Полезные жиры можно найти в богатой жиром рыбе, такой как лосось или тунец, в авокадо, орехах и оливковом масле. Эти продукты необходимы для сбалансированной диеты.</a:t>
            </a:r>
          </a:p>
          <a:p>
            <a:r>
              <a:rPr lang="ru-RU" dirty="0"/>
              <a:t>    Старайтесь распределить приемы пищи равномерно в течение дня. Не следует постоянно чем-то перекусывать.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D2326DF-5916-41B7-AE2E-2A9EF1F6F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6" t="3099" r="26944" b="2314"/>
          <a:stretch/>
        </p:blipFill>
        <p:spPr>
          <a:xfrm>
            <a:off x="1038225" y="6363261"/>
            <a:ext cx="2263139" cy="2190868"/>
          </a:xfrm>
          <a:prstGeom prst="ellipse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0D5AF4F-9FE9-466C-8BAA-A5115D48E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6" t="3435" r="18449" b="2643"/>
          <a:stretch/>
        </p:blipFill>
        <p:spPr>
          <a:xfrm>
            <a:off x="1875280" y="6134463"/>
            <a:ext cx="3548551" cy="35406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3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31FBEC2-4417-42C4-9D15-A5855FBB21EC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DFE385B7-5654-4C24-A0EA-0541A6CD1198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F94D6C94-A0EE-43F2-B711-C8E309518473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3E5502A0-3A59-4630-9B7F-958A6C66675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xmlns="" id="{997509EF-C9CC-413C-9235-86FB6ED049B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32BF47FF-8C09-4AD1-B97D-915818865076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550D5566-1163-40D8-8031-0A152CFA0FD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F11D8B6F-1EA7-4EB6-9265-4568EA3CFA13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77150363-F767-49E1-B2F7-ADC838E59EB6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5C68CFAD-D534-4F57-A64A-52A586E1551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B5A04E94-0F01-43B5-A67B-D5A62D1AF48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xmlns="" id="{17CBC9C6-F648-41A0-A86B-7260F413AD53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B54A067C-DC1F-442C-8EB7-94F5277679B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E7D6EE28-C874-4E44-9931-55B03EA5DDC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BAFD142D-14FE-4FAA-A89B-3B4AA071022B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D55CFEA3-A2E0-4AF1-8148-34A6EDD6F9F2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BB0DACCA-2E52-48F0-BCF3-0B810A429304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xmlns="" id="{535C9C87-0802-4439-98FA-F073CF8DBF2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AE86C694-5433-4F61-99D2-70DBF91518AA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BE43F402-21A3-4001-9452-F6E1E559234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DD6BEEF5-D316-41D9-A05E-F658BFC8659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4E886524-6C6B-4B54-A474-2707ACA88D7D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C70FACDD-39DE-4D81-BCBC-804B67F0138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6AA44FDE-7887-4530-8F5E-F55967777E0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D639791C-83B4-4B7D-B86A-3CD658007B38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BA4DA3C6-B087-4F44-BBD9-D805B5A8A6B0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A43F5C9B-CBE3-4CE2-82D9-F394494089A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3FB205-5399-4C1C-9704-7EB895DBABD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888BD3F-86AD-4E29-BEFF-7BCB254FFF49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BD31CD3-E6BE-43F3-9853-C8C6554A797F}"/>
              </a:ext>
            </a:extLst>
          </p:cNvPr>
          <p:cNvSpPr/>
          <p:nvPr/>
        </p:nvSpPr>
        <p:spPr>
          <a:xfrm>
            <a:off x="163262" y="2694842"/>
            <a:ext cx="6531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Ешьте в правильное время. Правильное время приема пищи — это залог здоровья. Чтобы пища легко усваивалась вечером, ужинайте между 17:00 и 20:00 вечера; избегайте поздних перекусов, которые нагрузят вас лишними калориями и могут нарушить сон. Если вам необходим перекус на ночь, выберите несоленые орехи, семена, фрукты или овощи.</a:t>
            </a:r>
          </a:p>
          <a:p>
            <a:endParaRPr lang="ru-RU" sz="1400" dirty="0"/>
          </a:p>
          <a:p>
            <a:r>
              <a:rPr lang="ru-RU" sz="1400" dirty="0"/>
              <a:t>    Не ешьте за 3–4 часа до сна, если замечаете нарушения сна.</a:t>
            </a:r>
          </a:p>
          <a:p>
            <a:r>
              <a:rPr lang="ru-RU" sz="1400" dirty="0"/>
              <a:t>    На самом деле перекусы — это не так уж и плохо. Если вы будете постоянно есть, то это избавит вас от голода и желания купить калорийные и вредные продукты во время посещения магазина. Главное — соблюдать умеренность.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96D4147-7629-4D5E-8C8C-0773643FD144}"/>
              </a:ext>
            </a:extLst>
          </p:cNvPr>
          <p:cNvSpPr/>
          <p:nvPr/>
        </p:nvSpPr>
        <p:spPr>
          <a:xfrm>
            <a:off x="336550" y="5392046"/>
            <a:ext cx="650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Потребляйте меньше мяса. Вегетарианство — хороший способ потреблять меньше калорий и увеличить потребление минералов и витаминов. Вегетарианство благоприятно влияет на здоровье сердечно-сосудистой системы. Попробуйте если не переходить полностью на вегетарианство, то хотя бы ограничить потребление мяса. Выберите несколько дней в неделю, когда вы не будете употреблять мясо, а также замените красное мясо на курицу, индейку или рыбу. </a:t>
            </a:r>
          </a:p>
        </p:txBody>
      </p:sp>
    </p:spTree>
    <p:extLst>
      <p:ext uri="{BB962C8B-B14F-4D97-AF65-F5344CB8AC3E}">
        <p14:creationId xmlns:p14="http://schemas.microsoft.com/office/powerpoint/2010/main" xmlns="" val="198904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E9D01A3-D8AE-4F0D-873F-1C4B5CCE7472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D8644D18-241C-4B1B-86EC-6250BDDBD620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449EB5BD-4A6C-4ECA-AB59-B15ADCD18B27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4A5E78B9-6506-4CE7-A654-3594D8AFBED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DF58CD88-FB9C-4D0F-A768-D0281FC3BD8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26996B1E-191F-411E-9620-5826D155F301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28847305-6558-4E9B-A984-3E8C929D43B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3FBC50E6-C6C2-4A71-A907-ED60326B6A1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EACB9CF-C63A-43D0-8BE5-12A567A93856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80308407-BFF2-4CD4-9CD3-56DDDC2E205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048DF445-F28B-44FD-9339-F2BC328B603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0A8B4E51-A675-4C04-A934-83FDCCB5811B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76785025-6F59-436D-A05A-E4777F69714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D3A557DA-F03C-4656-A4D3-9BA501FE3FE6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9C9C2D3A-82D7-49F5-8E0F-97BA82D225AC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928B0CE3-DA0D-45AD-A1D7-9099686875BA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9DFAE770-5408-4BE2-BB2A-32B63AC4D6D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24B887B1-6BE7-44B0-A640-131D7A3F242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FE474174-42C8-4500-A64C-DAE4667D9BC2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1660F366-9A8E-4752-AE01-132B59AA703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28849CE7-580E-4567-958A-CDC424EC16E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2CA512F0-09E8-4AC9-9AD5-D684B8B7DC04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D1DF6162-4A9B-41D5-B234-9091E4284E7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381838A7-958B-423F-B9E6-69D7FCC4F91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A46B1494-92E1-41DF-9607-3953DBA50468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xmlns="" id="{E275DE89-7EB6-4464-8338-318306BEC60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AB484A52-FCC3-461D-9600-F9D5E1C7B8DC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6707BD8-9CA5-4D62-BD57-896506B09882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CF8EB8D-A6EB-46B1-840E-52E73CC2C609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9949525-86CF-416B-8962-42E3151C4D14}"/>
              </a:ext>
            </a:extLst>
          </p:cNvPr>
          <p:cNvSpPr/>
          <p:nvPr/>
        </p:nvSpPr>
        <p:spPr>
          <a:xfrm>
            <a:off x="138460" y="2114847"/>
            <a:ext cx="6673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Ограничьте потребление сахара. Углеводы — это важная часть рациона, но быстрые углеводы вредны для здоровья. Они способствуют быстрому всплеску энергии, а затем быстрому ее снижению, что вызывает чувство голода. Быстрые сахара, кроме тех, что содержатся во фруктах, высококалорийны и не содержат полезных веществ. Избегайте быстрых углеводов и добавления сахара, однако можно потреблять сахар в ограниченных количествах.</a:t>
            </a:r>
          </a:p>
          <a:p>
            <a:endParaRPr lang="ru-RU" sz="1600" dirty="0"/>
          </a:p>
          <a:p>
            <a:r>
              <a:rPr lang="ru-RU" sz="1600" dirty="0"/>
              <a:t>    Фрукты содержат простые сахара, но они могут быть частью здорового рациона, поскольку они полны витаминов и питательных веществ. По возможности ешьте фрукты с кожурой.</a:t>
            </a:r>
          </a:p>
          <a:p>
            <a:endParaRPr lang="ru-RU" sz="16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EFDD1E2-70BC-438A-8EC5-46626D7A5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" t="32069" r="5287" b="1374"/>
          <a:stretch/>
        </p:blipFill>
        <p:spPr>
          <a:xfrm>
            <a:off x="396285" y="4901487"/>
            <a:ext cx="3319825" cy="3193246"/>
          </a:xfrm>
          <a:prstGeom prst="ellipse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6EE15B7-825F-42CB-8551-DBE99938F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5" t="18154" r="1974" b="22273"/>
          <a:stretch/>
        </p:blipFill>
        <p:spPr>
          <a:xfrm>
            <a:off x="1741094" y="5927279"/>
            <a:ext cx="3727284" cy="36769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6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D98846E-9CB0-4607-833F-D95326CA7125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D427253E-09CD-4565-B889-D400C6C3B688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4A5D756-A1CB-4D87-819B-32FC71EA181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xmlns="" id="{55686280-5C8A-4A05-8BE9-31BBF466350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xmlns="" id="{90961EAC-53B7-417E-9E96-C48E5441B9F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8868CDE4-23B1-492D-856E-E395E0CC3993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6395D45A-A31E-41C5-90C5-5D0DC159C00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xmlns="" id="{9D8023F7-4A71-4D39-878F-EC0F92D95473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109A755A-0189-435B-9DAA-06675F0219E3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E1A23411-17E3-4B9A-888A-AA594F97E94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Овал 29">
                  <a:extLst>
                    <a:ext uri="{FF2B5EF4-FFF2-40B4-BE49-F238E27FC236}">
                      <a16:creationId xmlns:a16="http://schemas.microsoft.com/office/drawing/2014/main" xmlns="" id="{2363F0AD-4F76-4DD9-8BE7-EB135239ECD9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xmlns="" id="{B0763275-F7EE-4DE3-9F59-8AC3B57B908A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4739E971-A6B0-4153-A80F-FDA4B86B3459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08399B79-E56F-48A1-B623-706DAAA32A78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EC995FB3-9308-40DD-9FD3-CE1253CA984C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9F5E092F-75D4-48BB-99AE-8D5521F16813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1" name="Овал 20">
                  <a:extLst>
                    <a:ext uri="{FF2B5EF4-FFF2-40B4-BE49-F238E27FC236}">
                      <a16:creationId xmlns:a16="http://schemas.microsoft.com/office/drawing/2014/main" xmlns="" id="{07A9BFB9-A70F-4C74-8804-71FBC154DB2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xmlns="" id="{96B38225-58DD-40BB-95B4-BDECDB93DBED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6977B63D-79E0-4EDE-BA24-5E49A4EC7BEA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xmlns="" id="{1A1FFAA6-4DD7-4512-BC1F-B9436F21ECA6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:a16="http://schemas.microsoft.com/office/drawing/2014/main" xmlns="" id="{678F037F-4F14-426B-BCDB-301C63E2A1F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1B1FC78A-794C-4B88-A46B-7B3B68A13368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xmlns="" id="{65D12667-445E-4E58-8745-1DD0B79993B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:a16="http://schemas.microsoft.com/office/drawing/2014/main" xmlns="" id="{38BFC308-2342-4A8E-B1B0-2152EAA93DF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1D879104-73DD-497E-ADBB-840A57456C05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15" name="Овал 14">
                  <a:extLst>
                    <a:ext uri="{FF2B5EF4-FFF2-40B4-BE49-F238E27FC236}">
                      <a16:creationId xmlns:a16="http://schemas.microsoft.com/office/drawing/2014/main" xmlns="" id="{C66DD20A-9F71-44FA-8900-91554E412B4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Овал 15">
                  <a:extLst>
                    <a:ext uri="{FF2B5EF4-FFF2-40B4-BE49-F238E27FC236}">
                      <a16:creationId xmlns:a16="http://schemas.microsoft.com/office/drawing/2014/main" xmlns="" id="{F7364B48-6B66-464B-926A-AD7A9BE99E7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B34FFA-E273-4D0E-9B1A-85D7F6875FA5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AB7A534-1FBF-42DD-9769-0FD4F44D3821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4906AE5-20B8-49CE-A893-50865C6AA845}"/>
              </a:ext>
            </a:extLst>
          </p:cNvPr>
          <p:cNvSpPr/>
          <p:nvPr/>
        </p:nvSpPr>
        <p:spPr>
          <a:xfrm>
            <a:off x="153925" y="2114847"/>
            <a:ext cx="6622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Составьте распорядок дня. Распорядок дня поможет вам выделять время на еду, упражнения, снижение стресса. Наличие распорядка также позволит выделить время для увлечений и друзей. Сделайте так, чтобы распорядок дня работал на вас!</a:t>
            </a:r>
          </a:p>
          <a:p>
            <a:endParaRPr lang="ru-RU" dirty="0"/>
          </a:p>
          <a:p>
            <a:r>
              <a:rPr lang="ru-RU" dirty="0"/>
              <a:t>    В некоторые дни меняйте привычный режим, чтобы жизнь не казалась однообразной.</a:t>
            </a:r>
          </a:p>
          <a:p>
            <a:r>
              <a:rPr lang="ru-RU" dirty="0"/>
              <a:t>    Меняйте свой распорядок дня, пока не найдете наиболее подходящий вариант.</a:t>
            </a:r>
          </a:p>
          <a:p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02F1506-5921-4E74-AA79-E00EC8A8B3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2" t="30722" r="7162" b="9545"/>
          <a:stretch/>
        </p:blipFill>
        <p:spPr>
          <a:xfrm>
            <a:off x="394330" y="4848126"/>
            <a:ext cx="3254712" cy="3282688"/>
          </a:xfrm>
          <a:prstGeom prst="ellipse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21E2D13-5D5D-4318-9B4B-83AA1E1DA9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" t="30148" r="15015" b="12241"/>
          <a:stretch/>
        </p:blipFill>
        <p:spPr>
          <a:xfrm>
            <a:off x="1778956" y="5455321"/>
            <a:ext cx="3819869" cy="39139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90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982" y="1941036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Ай, лады, лады, лады</a:t>
            </a:r>
          </a:p>
          <a:p>
            <a:r>
              <a:rPr lang="ru-RU" sz="1400" dirty="0"/>
              <a:t>Ай, лады, лады, лады,</a:t>
            </a:r>
          </a:p>
          <a:p>
            <a:r>
              <a:rPr lang="ru-RU" sz="1400" dirty="0"/>
              <a:t>Не боимся мы воды!</a:t>
            </a:r>
          </a:p>
          <a:p>
            <a:r>
              <a:rPr lang="ru-RU" sz="1400" dirty="0"/>
              <a:t>Чистая водичка</a:t>
            </a:r>
          </a:p>
          <a:p>
            <a:r>
              <a:rPr lang="ru-RU" sz="1400" dirty="0"/>
              <a:t>Умоет наше личико,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982" y="3365974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Вода текучая,</a:t>
            </a:r>
          </a:p>
          <a:p>
            <a:r>
              <a:rPr lang="ru-RU" sz="1400" dirty="0"/>
              <a:t>Дитя </a:t>
            </a:r>
            <a:r>
              <a:rPr lang="ru-RU" sz="1400" dirty="0" err="1"/>
              <a:t>растучее</a:t>
            </a:r>
            <a:r>
              <a:rPr lang="ru-RU" sz="1400" dirty="0"/>
              <a:t>,</a:t>
            </a:r>
          </a:p>
          <a:p>
            <a:r>
              <a:rPr lang="ru-RU" sz="1400" dirty="0"/>
              <a:t>С гуся вода -</a:t>
            </a:r>
          </a:p>
          <a:p>
            <a:r>
              <a:rPr lang="ru-RU" sz="1400" dirty="0"/>
              <a:t>С дитя худоба.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8982" y="4531229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Водичка, водичка,</a:t>
            </a:r>
          </a:p>
          <a:p>
            <a:r>
              <a:rPr lang="ru-RU" sz="1400" dirty="0"/>
              <a:t>Умой моё личико,</a:t>
            </a:r>
          </a:p>
          <a:p>
            <a:r>
              <a:rPr lang="ru-RU" sz="1400" dirty="0"/>
              <a:t>Чтобы глазоньки блестели,</a:t>
            </a:r>
          </a:p>
          <a:p>
            <a:r>
              <a:rPr lang="ru-RU" sz="1400" dirty="0"/>
              <a:t>Чтобы щёчки краснели,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8982" y="5696484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Мы проснулись-потянулись,</a:t>
            </a:r>
          </a:p>
          <a:p>
            <a:r>
              <a:rPr lang="ru-RU" sz="1400" dirty="0"/>
              <a:t>Маме нежно улыбнулись,</a:t>
            </a:r>
          </a:p>
          <a:p>
            <a:r>
              <a:rPr lang="ru-RU" sz="1400" dirty="0"/>
              <a:t>Сели на горшок с утра.</a:t>
            </a:r>
          </a:p>
          <a:p>
            <a:r>
              <a:rPr lang="ru-RU" sz="1400" dirty="0"/>
              <a:t>Умываться нам пора!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8982" y="678283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Зайка начал умываться.</a:t>
            </a:r>
          </a:p>
          <a:p>
            <a:r>
              <a:rPr lang="ru-RU" sz="1400" dirty="0"/>
              <a:t>Видно в гости он собрался.</a:t>
            </a:r>
          </a:p>
          <a:p>
            <a:r>
              <a:rPr lang="ru-RU" sz="1400" dirty="0"/>
              <a:t>Вымыл ротик,</a:t>
            </a:r>
          </a:p>
          <a:p>
            <a:r>
              <a:rPr lang="ru-RU" sz="1400" dirty="0"/>
              <a:t>Вымыл носик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5516" y="1849469"/>
            <a:ext cx="1365250" cy="1409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93291" y="3391409"/>
            <a:ext cx="1279886" cy="1409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91" y="5053032"/>
            <a:ext cx="1409700" cy="1409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759" y="6820743"/>
            <a:ext cx="1409700" cy="14097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96FA9FE-98F5-4A43-B64C-D3FEF0D4763E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E6D44A53-8378-4524-98AB-E88001CE3CA6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9D20E87E-2350-406B-9E56-B060AC8DAD0C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xmlns="" id="{D79907D3-5AC2-4B25-B955-3617B0D9297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xmlns="" id="{186C4910-7A8D-4712-92E4-9A2E5AD9770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508385A4-E0EA-4F3B-ACF8-4A3588BFDB8A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xmlns="" id="{CA3884DC-2369-43EB-9ECE-B4848C58A99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xmlns="" id="{F3BD3405-337F-4B18-957B-7D024B939BB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xmlns="" id="{3C06EE9E-FF64-46A2-948F-35F7E55148A8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xmlns="" id="{ADD4E0B7-3C8E-4BE5-864E-452C8607EB2F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xmlns="" id="{FDAB72B0-17DF-4E35-9D86-416F8917284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xmlns="" id="{237C4F9D-4034-49DF-A80C-20BFA72B7292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xmlns="" id="{B74F80E0-7516-463C-A4EF-360397BDCCE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xmlns="" id="{35DB1103-BE38-4FFA-A6B8-98004878B7F2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DC3D00A7-464A-4655-82BA-5582D8AD4DD7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xmlns="" id="{2B51D36A-331B-4333-BC9A-7F08406AB4EF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xmlns="" id="{157ABA74-7470-4202-B43C-15C514CF3F1D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xmlns="" id="{2E6804E8-95EA-4B89-8B0D-7D163DA53905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xmlns="" id="{2D552729-91D7-46F5-A8DE-BA5F10FD419F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EB19FD5B-75E4-4D62-8EB0-BD07062112A5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xmlns="" id="{EF0088B9-0043-4B4D-B021-150B07B3D9A1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xmlns="" id="{0DB7A02F-8DCE-40B5-BA8C-52EEAA5BB8C8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4" name="Овал 23">
                  <a:extLst>
                    <a:ext uri="{FF2B5EF4-FFF2-40B4-BE49-F238E27FC236}">
                      <a16:creationId xmlns:a16="http://schemas.microsoft.com/office/drawing/2014/main" xmlns="" id="{171CFBFF-97EC-4B6C-8D24-0C3EB44A0611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xmlns="" id="{E6BB6206-E47E-4EAE-9323-4CD3210909DF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B56981D3-81DF-4CAB-8797-CB7E2E3BA587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xmlns="" id="{810132C6-E0D2-4151-8DEA-D05ADB40F8B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xmlns="" id="{CECE0ABF-8158-4CB9-8C82-FD0380DFE55A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378695-046A-4F0E-87A7-AFB0656B4A6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25FC492-E8BA-4B7B-9B05-F39C7757BEB5}"/>
              </a:ext>
            </a:extLst>
          </p:cNvPr>
          <p:cNvSpPr/>
          <p:nvPr/>
        </p:nvSpPr>
        <p:spPr>
          <a:xfrm>
            <a:off x="1937733" y="12885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</p:spTree>
    <p:extLst>
      <p:ext uri="{BB962C8B-B14F-4D97-AF65-F5344CB8AC3E}">
        <p14:creationId xmlns:p14="http://schemas.microsoft.com/office/powerpoint/2010/main" xmlns="" val="425943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9286" y="1433005"/>
            <a:ext cx="386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Список самых вредных и самых полезных продуктов 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0799" y="2566419"/>
            <a:ext cx="2325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/>
              <a:t>Самые вредные продукты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208" y="2566419"/>
            <a:ext cx="240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/>
              <a:t>Самые полезные продукты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1796" y="2874196"/>
            <a:ext cx="260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Сладкие газированные напитки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3300" y="3181973"/>
            <a:ext cx="293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Жевательные конфеты, пастила в яркой упаковке, «</a:t>
            </a:r>
            <a:r>
              <a:rPr lang="ru-RU" sz="1400" dirty="0" err="1"/>
              <a:t>чупа-чупсы</a:t>
            </a:r>
            <a:r>
              <a:rPr lang="ru-RU" sz="1400" dirty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9095" y="3683544"/>
            <a:ext cx="2065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Шоколадные батончики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12771" y="3942310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Майонез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4382" y="4299162"/>
            <a:ext cx="2600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лапша быстрого приготовления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0069" y="4600599"/>
            <a:ext cx="563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Соль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63111" y="4951436"/>
            <a:ext cx="899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Алкоголь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1924" y="2886820"/>
            <a:ext cx="754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Яблоки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8634" y="3172948"/>
            <a:ext cx="478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Лук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02158" y="3443583"/>
            <a:ext cx="73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Чеснок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81924" y="3740771"/>
            <a:ext cx="853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Морковь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37648" y="4024030"/>
            <a:ext cx="66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Орехи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1050" y="4299161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Рыба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71631" y="4629395"/>
            <a:ext cx="774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Молоко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97613" y="4971974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Зеленый чай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75227" y="5255233"/>
            <a:ext cx="511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Мед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78877" y="5593407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Бананы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1" y="7157534"/>
            <a:ext cx="2517149" cy="16781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7157534"/>
            <a:ext cx="2417539" cy="1614916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7BBA86DB-D197-4404-9660-C3F63E139AA0}"/>
              </a:ext>
            </a:extLst>
          </p:cNvPr>
          <p:cNvGrpSpPr/>
          <p:nvPr/>
        </p:nvGrpSpPr>
        <p:grpSpPr>
          <a:xfrm>
            <a:off x="-577850" y="-672239"/>
            <a:ext cx="8116886" cy="11157676"/>
            <a:chOff x="-577850" y="-672239"/>
            <a:chExt cx="8116886" cy="1115767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147D8C57-D8E5-43B6-B5AB-0CEB5A852C47}"/>
                </a:ext>
              </a:extLst>
            </p:cNvPr>
            <p:cNvGrpSpPr/>
            <p:nvPr/>
          </p:nvGrpSpPr>
          <p:grpSpPr>
            <a:xfrm>
              <a:off x="-577850" y="-672239"/>
              <a:ext cx="8116886" cy="11157676"/>
              <a:chOff x="-577850" y="-672239"/>
              <a:chExt cx="8116886" cy="11157676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xmlns="" id="{D71C4A39-BEDE-417E-8035-BE1F312C4BB7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52" name="Овал 51">
                  <a:extLst>
                    <a:ext uri="{FF2B5EF4-FFF2-40B4-BE49-F238E27FC236}">
                      <a16:creationId xmlns:a16="http://schemas.microsoft.com/office/drawing/2014/main" xmlns="" id="{949C6D21-4BD7-4EFC-9384-515A2AAFB8FE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3" name="Овал 52">
                  <a:extLst>
                    <a:ext uri="{FF2B5EF4-FFF2-40B4-BE49-F238E27FC236}">
                      <a16:creationId xmlns:a16="http://schemas.microsoft.com/office/drawing/2014/main" xmlns="" id="{A175BDF4-5B42-43C2-B9D0-33614D322BF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xmlns="" id="{C8DD60AB-2D9C-4EF8-89B4-13FBD4986489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xmlns="" id="{C10E1FD4-EA2E-4148-90BB-3B8CED9FDEB2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xmlns="" id="{6DD30D32-5EB0-4377-BA76-79681B5A4A53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xmlns="" id="{BC7AC264-7756-4684-AB11-DEA0BE1DD735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xmlns="" id="{F9C8DF60-0051-4400-87E8-D5A826AA9588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" name="Овал 48">
                  <a:extLst>
                    <a:ext uri="{FF2B5EF4-FFF2-40B4-BE49-F238E27FC236}">
                      <a16:creationId xmlns:a16="http://schemas.microsoft.com/office/drawing/2014/main" xmlns="" id="{62E510FB-A802-441C-B23A-60B34480CE1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xmlns="" id="{66EFE6A5-4949-46C7-90D2-E44EEFD637A4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xmlns="" id="{27DF8223-1865-49CF-B273-EB5EE3842B8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xmlns="" id="{0C9AB095-14DC-4418-B5F3-2025C5AE1BE8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9297F371-CA54-4354-AA69-E55D5E6795A8}"/>
                </a:ext>
              </a:extLst>
            </p:cNvPr>
            <p:cNvGrpSpPr/>
            <p:nvPr/>
          </p:nvGrpSpPr>
          <p:grpSpPr>
            <a:xfrm>
              <a:off x="336550" y="723900"/>
              <a:ext cx="6081819" cy="8427969"/>
              <a:chOff x="-577850" y="-672239"/>
              <a:chExt cx="8116886" cy="11157676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98E337EF-3F87-440F-B87A-032A71B3C200}"/>
                  </a:ext>
                </a:extLst>
              </p:cNvPr>
              <p:cNvGrpSpPr/>
              <p:nvPr/>
            </p:nvGrpSpPr>
            <p:grpSpPr>
              <a:xfrm>
                <a:off x="-577850" y="-4572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xmlns="" id="{3AF24922-7786-4297-A33E-B0B864A32E6B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xmlns="" id="{E55E62D5-198B-461E-9E7B-EDACE52A371B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D9E50A5D-2521-483E-9FA6-545E19AA1A00}"/>
                  </a:ext>
                </a:extLst>
              </p:cNvPr>
              <p:cNvGrpSpPr/>
              <p:nvPr/>
            </p:nvGrpSpPr>
            <p:grpSpPr>
              <a:xfrm rot="3536411">
                <a:off x="-698028" y="9080500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xmlns="" id="{F62BF875-366D-47CE-88E4-8823E224B86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xmlns="" id="{204149DB-40B0-46D8-A608-C49779D77847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xmlns="" id="{73CE3F88-3602-4695-9D5C-2C890AA84B74}"/>
                  </a:ext>
                </a:extLst>
              </p:cNvPr>
              <p:cNvGrpSpPr/>
              <p:nvPr/>
            </p:nvGrpSpPr>
            <p:grpSpPr>
              <a:xfrm rot="20173124">
                <a:off x="5922961" y="9096559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xmlns="" id="{9B18ED13-3CF2-4682-8161-019E7ACFE74A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xmlns="" id="{F72835AB-F690-475E-B3C1-3589844B24FE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xmlns="" id="{39B084F7-D56B-4F30-B5A0-9BB56264C9E2}"/>
                  </a:ext>
                </a:extLst>
              </p:cNvPr>
              <p:cNvGrpSpPr/>
              <p:nvPr/>
            </p:nvGrpSpPr>
            <p:grpSpPr>
              <a:xfrm rot="14307422">
                <a:off x="5858999" y="-461101"/>
                <a:ext cx="1616075" cy="1193800"/>
                <a:chOff x="-577850" y="-457200"/>
                <a:chExt cx="1616075" cy="1193800"/>
              </a:xfrm>
            </p:grpSpPr>
            <p:sp>
              <p:nvSpPr>
                <p:cNvPr id="34" name="Овал 33">
                  <a:extLst>
                    <a:ext uri="{FF2B5EF4-FFF2-40B4-BE49-F238E27FC236}">
                      <a16:creationId xmlns:a16="http://schemas.microsoft.com/office/drawing/2014/main" xmlns="" id="{044DD147-1DE5-4CB2-8E76-E1523C103D1C}"/>
                    </a:ext>
                  </a:extLst>
                </p:cNvPr>
                <p:cNvSpPr/>
                <p:nvPr/>
              </p:nvSpPr>
              <p:spPr>
                <a:xfrm>
                  <a:off x="123825" y="-4572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xmlns="" id="{5942C009-A5CB-43DC-9332-5716B7FD0454}"/>
                    </a:ext>
                  </a:extLst>
                </p:cNvPr>
                <p:cNvSpPr/>
                <p:nvPr/>
              </p:nvSpPr>
              <p:spPr>
                <a:xfrm>
                  <a:off x="-577850" y="-17780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94350B5-BEB7-4B9F-B56F-99876C9BBAA8}"/>
              </a:ext>
            </a:extLst>
          </p:cNvPr>
          <p:cNvSpPr txBox="1"/>
          <p:nvPr/>
        </p:nvSpPr>
        <p:spPr>
          <a:xfrm>
            <a:off x="1739900" y="736600"/>
            <a:ext cx="30607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‘’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Диалог с семьей №3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’’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C2D87F89-8727-433A-98AD-EE7D3F511D2C}"/>
              </a:ext>
            </a:extLst>
          </p:cNvPr>
          <p:cNvSpPr/>
          <p:nvPr/>
        </p:nvSpPr>
        <p:spPr>
          <a:xfrm>
            <a:off x="1937733" y="1174291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Здоровым быть здорово!</a:t>
            </a:r>
          </a:p>
        </p:txBody>
      </p:sp>
    </p:spTree>
    <p:extLst>
      <p:ext uri="{BB962C8B-B14F-4D97-AF65-F5344CB8AC3E}">
        <p14:creationId xmlns:p14="http://schemas.microsoft.com/office/powerpoint/2010/main" xmlns="" val="4139838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2432</Words>
  <Application>Microsoft Office PowerPoint</Application>
  <PresentationFormat>Лист A4 (210x297 мм)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Certified Windows</dc:creator>
  <cp:lastModifiedBy>User</cp:lastModifiedBy>
  <cp:revision>16</cp:revision>
  <dcterms:created xsi:type="dcterms:W3CDTF">2020-02-24T08:14:12Z</dcterms:created>
  <dcterms:modified xsi:type="dcterms:W3CDTF">2022-03-10T12:18:46Z</dcterms:modified>
</cp:coreProperties>
</file>