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75" r:id="rId4"/>
    <p:sldId id="276" r:id="rId5"/>
    <p:sldId id="277" r:id="rId6"/>
    <p:sldId id="278" r:id="rId7"/>
    <p:sldId id="279" r:id="rId8"/>
    <p:sldId id="280" r:id="rId9"/>
    <p:sldId id="259" r:id="rId10"/>
    <p:sldId id="282" r:id="rId11"/>
    <p:sldId id="281" r:id="rId12"/>
    <p:sldId id="258" r:id="rId13"/>
    <p:sldId id="283" r:id="rId14"/>
    <p:sldId id="284" r:id="rId15"/>
    <p:sldId id="266" r:id="rId16"/>
    <p:sldId id="285" r:id="rId17"/>
    <p:sldId id="286" r:id="rId18"/>
    <p:sldId id="287" r:id="rId19"/>
    <p:sldId id="288" r:id="rId20"/>
    <p:sldId id="289" r:id="rId21"/>
    <p:sldId id="290" r:id="rId22"/>
    <p:sldId id="291" r:id="rId23"/>
  </p:sldIdLst>
  <p:sldSz cx="6858000" cy="9906000" type="A4"/>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E27E"/>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9" autoAdjust="0"/>
    <p:restoredTop sz="94660"/>
  </p:normalViewPr>
  <p:slideViewPr>
    <p:cSldViewPr snapToGrid="0">
      <p:cViewPr varScale="1">
        <p:scale>
          <a:sx n="71" d="100"/>
          <a:sy n="71" d="100"/>
        </p:scale>
        <p:origin x="1338"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ru-RU" smtClean="0"/>
              <a:t>Образец заголовка</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F768655-BBA5-4090-A722-056D86B2BA0F}" type="datetimeFigureOut">
              <a:rPr lang="ru-RU" smtClean="0"/>
              <a:t>17.10.2021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31C4BFA-320E-4DB4-B3AE-4F080DACE90A}" type="slidenum">
              <a:rPr lang="ru-RU" smtClean="0"/>
              <a:t>‹#›</a:t>
            </a:fld>
            <a:endParaRPr lang="ru-RU"/>
          </a:p>
        </p:txBody>
      </p:sp>
    </p:spTree>
    <p:extLst>
      <p:ext uri="{BB962C8B-B14F-4D97-AF65-F5344CB8AC3E}">
        <p14:creationId xmlns:p14="http://schemas.microsoft.com/office/powerpoint/2010/main" val="3509019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F768655-BBA5-4090-A722-056D86B2BA0F}" type="datetimeFigureOut">
              <a:rPr lang="ru-RU" smtClean="0"/>
              <a:t>17.10.2021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31C4BFA-320E-4DB4-B3AE-4F080DACE90A}" type="slidenum">
              <a:rPr lang="ru-RU" smtClean="0"/>
              <a:t>‹#›</a:t>
            </a:fld>
            <a:endParaRPr lang="ru-RU"/>
          </a:p>
        </p:txBody>
      </p:sp>
    </p:spTree>
    <p:extLst>
      <p:ext uri="{BB962C8B-B14F-4D97-AF65-F5344CB8AC3E}">
        <p14:creationId xmlns:p14="http://schemas.microsoft.com/office/powerpoint/2010/main" val="3502162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F768655-BBA5-4090-A722-056D86B2BA0F}" type="datetimeFigureOut">
              <a:rPr lang="ru-RU" smtClean="0"/>
              <a:t>17.10.2021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31C4BFA-320E-4DB4-B3AE-4F080DACE90A}" type="slidenum">
              <a:rPr lang="ru-RU" smtClean="0"/>
              <a:t>‹#›</a:t>
            </a:fld>
            <a:endParaRPr lang="ru-RU"/>
          </a:p>
        </p:txBody>
      </p:sp>
    </p:spTree>
    <p:extLst>
      <p:ext uri="{BB962C8B-B14F-4D97-AF65-F5344CB8AC3E}">
        <p14:creationId xmlns:p14="http://schemas.microsoft.com/office/powerpoint/2010/main" val="115234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F768655-BBA5-4090-A722-056D86B2BA0F}" type="datetimeFigureOut">
              <a:rPr lang="ru-RU" smtClean="0"/>
              <a:t>17.10.2021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31C4BFA-320E-4DB4-B3AE-4F080DACE90A}" type="slidenum">
              <a:rPr lang="ru-RU" smtClean="0"/>
              <a:t>‹#›</a:t>
            </a:fld>
            <a:endParaRPr lang="ru-RU"/>
          </a:p>
        </p:txBody>
      </p:sp>
    </p:spTree>
    <p:extLst>
      <p:ext uri="{BB962C8B-B14F-4D97-AF65-F5344CB8AC3E}">
        <p14:creationId xmlns:p14="http://schemas.microsoft.com/office/powerpoint/2010/main" val="4049286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ru-RU" smtClean="0"/>
              <a:t>Образец заголовка</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F768655-BBA5-4090-A722-056D86B2BA0F}" type="datetimeFigureOut">
              <a:rPr lang="ru-RU" smtClean="0"/>
              <a:t>17.10.2021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31C4BFA-320E-4DB4-B3AE-4F080DACE90A}" type="slidenum">
              <a:rPr lang="ru-RU" smtClean="0"/>
              <a:t>‹#›</a:t>
            </a:fld>
            <a:endParaRPr lang="ru-RU"/>
          </a:p>
        </p:txBody>
      </p:sp>
    </p:spTree>
    <p:extLst>
      <p:ext uri="{BB962C8B-B14F-4D97-AF65-F5344CB8AC3E}">
        <p14:creationId xmlns:p14="http://schemas.microsoft.com/office/powerpoint/2010/main" val="3075690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F768655-BBA5-4090-A722-056D86B2BA0F}" type="datetimeFigureOut">
              <a:rPr lang="ru-RU" smtClean="0"/>
              <a:t>17.10.2021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31C4BFA-320E-4DB4-B3AE-4F080DACE90A}" type="slidenum">
              <a:rPr lang="ru-RU" smtClean="0"/>
              <a:t>‹#›</a:t>
            </a:fld>
            <a:endParaRPr lang="ru-RU"/>
          </a:p>
        </p:txBody>
      </p:sp>
    </p:spTree>
    <p:extLst>
      <p:ext uri="{BB962C8B-B14F-4D97-AF65-F5344CB8AC3E}">
        <p14:creationId xmlns:p14="http://schemas.microsoft.com/office/powerpoint/2010/main" val="350944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472381" y="3618442"/>
            <a:ext cx="2901255" cy="532218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Content Placeholder 5"/>
          <p:cNvSpPr>
            <a:spLocks noGrp="1"/>
          </p:cNvSpPr>
          <p:nvPr>
            <p:ph sz="quarter" idx="4"/>
          </p:nvPr>
        </p:nvSpPr>
        <p:spPr>
          <a:xfrm>
            <a:off x="3471863" y="3618442"/>
            <a:ext cx="2915543" cy="532218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F768655-BBA5-4090-A722-056D86B2BA0F}" type="datetimeFigureOut">
              <a:rPr lang="ru-RU" smtClean="0"/>
              <a:t>17.10.2021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31C4BFA-320E-4DB4-B3AE-4F080DACE90A}" type="slidenum">
              <a:rPr lang="ru-RU" smtClean="0"/>
              <a:t>‹#›</a:t>
            </a:fld>
            <a:endParaRPr lang="ru-RU"/>
          </a:p>
        </p:txBody>
      </p:sp>
    </p:spTree>
    <p:extLst>
      <p:ext uri="{BB962C8B-B14F-4D97-AF65-F5344CB8AC3E}">
        <p14:creationId xmlns:p14="http://schemas.microsoft.com/office/powerpoint/2010/main" val="3813027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F768655-BBA5-4090-A722-056D86B2BA0F}" type="datetimeFigureOut">
              <a:rPr lang="ru-RU" smtClean="0"/>
              <a:t>17.10.2021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31C4BFA-320E-4DB4-B3AE-4F080DACE90A}" type="slidenum">
              <a:rPr lang="ru-RU" smtClean="0"/>
              <a:t>‹#›</a:t>
            </a:fld>
            <a:endParaRPr lang="ru-RU"/>
          </a:p>
        </p:txBody>
      </p:sp>
    </p:spTree>
    <p:extLst>
      <p:ext uri="{BB962C8B-B14F-4D97-AF65-F5344CB8AC3E}">
        <p14:creationId xmlns:p14="http://schemas.microsoft.com/office/powerpoint/2010/main" val="3008913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68655-BBA5-4090-A722-056D86B2BA0F}" type="datetimeFigureOut">
              <a:rPr lang="ru-RU" smtClean="0"/>
              <a:t>17.10.2021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31C4BFA-320E-4DB4-B3AE-4F080DACE90A}" type="slidenum">
              <a:rPr lang="ru-RU" smtClean="0"/>
              <a:t>‹#›</a:t>
            </a:fld>
            <a:endParaRPr lang="ru-RU"/>
          </a:p>
        </p:txBody>
      </p:sp>
    </p:spTree>
    <p:extLst>
      <p:ext uri="{BB962C8B-B14F-4D97-AF65-F5344CB8AC3E}">
        <p14:creationId xmlns:p14="http://schemas.microsoft.com/office/powerpoint/2010/main" val="4289485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ru-RU" smtClean="0"/>
              <a:t>Образец заголовка</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0F768655-BBA5-4090-A722-056D86B2BA0F}" type="datetimeFigureOut">
              <a:rPr lang="ru-RU" smtClean="0"/>
              <a:t>17.10.2021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31C4BFA-320E-4DB4-B3AE-4F080DACE90A}" type="slidenum">
              <a:rPr lang="ru-RU" smtClean="0"/>
              <a:t>‹#›</a:t>
            </a:fld>
            <a:endParaRPr lang="ru-RU"/>
          </a:p>
        </p:txBody>
      </p:sp>
    </p:spTree>
    <p:extLst>
      <p:ext uri="{BB962C8B-B14F-4D97-AF65-F5344CB8AC3E}">
        <p14:creationId xmlns:p14="http://schemas.microsoft.com/office/powerpoint/2010/main" val="752677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0F768655-BBA5-4090-A722-056D86B2BA0F}" type="datetimeFigureOut">
              <a:rPr lang="ru-RU" smtClean="0"/>
              <a:t>17.10.2021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31C4BFA-320E-4DB4-B3AE-4F080DACE90A}" type="slidenum">
              <a:rPr lang="ru-RU" smtClean="0"/>
              <a:t>‹#›</a:t>
            </a:fld>
            <a:endParaRPr lang="ru-RU"/>
          </a:p>
        </p:txBody>
      </p:sp>
    </p:spTree>
    <p:extLst>
      <p:ext uri="{BB962C8B-B14F-4D97-AF65-F5344CB8AC3E}">
        <p14:creationId xmlns:p14="http://schemas.microsoft.com/office/powerpoint/2010/main" val="3248191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0F768655-BBA5-4090-A722-056D86B2BA0F}" type="datetimeFigureOut">
              <a:rPr lang="ru-RU" smtClean="0"/>
              <a:t>17.10.2021</a:t>
            </a:fld>
            <a:endParaRPr lang="ru-R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B31C4BFA-320E-4DB4-B3AE-4F080DACE90A}" type="slidenum">
              <a:rPr lang="ru-RU" smtClean="0"/>
              <a:t>‹#›</a:t>
            </a:fld>
            <a:endParaRPr lang="ru-RU"/>
          </a:p>
        </p:txBody>
      </p:sp>
    </p:spTree>
    <p:extLst>
      <p:ext uri="{BB962C8B-B14F-4D97-AF65-F5344CB8AC3E}">
        <p14:creationId xmlns:p14="http://schemas.microsoft.com/office/powerpoint/2010/main" val="31532875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Прямая соединительная линия 3"/>
          <p:cNvCxnSpPr/>
          <p:nvPr/>
        </p:nvCxnSpPr>
        <p:spPr>
          <a:xfrm>
            <a:off x="3168650" y="0"/>
            <a:ext cx="19050" cy="1282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flipV="1">
            <a:off x="0" y="1307978"/>
            <a:ext cx="6858000" cy="19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3187700" y="1282700"/>
            <a:ext cx="0" cy="965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flipV="1">
            <a:off x="0" y="2247900"/>
            <a:ext cx="6858000" cy="19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V="1">
            <a:off x="0" y="3091339"/>
            <a:ext cx="6858000" cy="19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flipV="1">
            <a:off x="0" y="7721914"/>
            <a:ext cx="6858000" cy="19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Прямоугольник 17"/>
          <p:cNvSpPr/>
          <p:nvPr/>
        </p:nvSpPr>
        <p:spPr>
          <a:xfrm>
            <a:off x="190500" y="1538387"/>
            <a:ext cx="3429000" cy="523220"/>
          </a:xfrm>
          <a:prstGeom prst="rect">
            <a:avLst/>
          </a:prstGeom>
        </p:spPr>
        <p:txBody>
          <a:bodyPr>
            <a:spAutoFit/>
          </a:bodyPr>
          <a:lstStyle/>
          <a:p>
            <a:r>
              <a:rPr lang="ru-RU" sz="1400" dirty="0" smtClean="0"/>
              <a:t>Газета основана: сентябрь</a:t>
            </a:r>
          </a:p>
          <a:p>
            <a:r>
              <a:rPr lang="ru-RU" sz="1400" dirty="0" smtClean="0"/>
              <a:t>2007 года</a:t>
            </a:r>
            <a:endParaRPr lang="ru-RU" sz="1400" dirty="0"/>
          </a:p>
        </p:txBody>
      </p:sp>
      <p:sp>
        <p:nvSpPr>
          <p:cNvPr id="19" name="Прямоугольник 18"/>
          <p:cNvSpPr/>
          <p:nvPr/>
        </p:nvSpPr>
        <p:spPr>
          <a:xfrm>
            <a:off x="3740149" y="1538387"/>
            <a:ext cx="3429000" cy="523220"/>
          </a:xfrm>
          <a:prstGeom prst="rect">
            <a:avLst/>
          </a:prstGeom>
        </p:spPr>
        <p:txBody>
          <a:bodyPr>
            <a:spAutoFit/>
          </a:bodyPr>
          <a:lstStyle/>
          <a:p>
            <a:r>
              <a:rPr lang="ru-RU" sz="1400" dirty="0" smtClean="0"/>
              <a:t>№ 3</a:t>
            </a:r>
          </a:p>
          <a:p>
            <a:r>
              <a:rPr lang="ru-RU" sz="1400" dirty="0" smtClean="0"/>
              <a:t>2021 </a:t>
            </a:r>
            <a:r>
              <a:rPr lang="ru-RU" sz="1400" dirty="0" smtClean="0"/>
              <a:t>– </a:t>
            </a:r>
            <a:r>
              <a:rPr lang="ru-RU" sz="1400" dirty="0" smtClean="0"/>
              <a:t>2022 </a:t>
            </a:r>
            <a:r>
              <a:rPr lang="ru-RU" sz="1400" dirty="0" smtClean="0"/>
              <a:t>уч. год</a:t>
            </a:r>
            <a:endParaRPr lang="ru-RU" sz="1400" dirty="0"/>
          </a:p>
        </p:txBody>
      </p:sp>
      <p:sp>
        <p:nvSpPr>
          <p:cNvPr id="20" name="Прямоугольник 19"/>
          <p:cNvSpPr/>
          <p:nvPr/>
        </p:nvSpPr>
        <p:spPr>
          <a:xfrm>
            <a:off x="276225" y="2314575"/>
            <a:ext cx="6356350" cy="738664"/>
          </a:xfrm>
          <a:prstGeom prst="rect">
            <a:avLst/>
          </a:prstGeom>
        </p:spPr>
        <p:txBody>
          <a:bodyPr wrap="square">
            <a:spAutoFit/>
          </a:bodyPr>
          <a:lstStyle/>
          <a:p>
            <a:r>
              <a:rPr lang="ru-RU" sz="1400" dirty="0" smtClean="0"/>
              <a:t>Издание:</a:t>
            </a:r>
          </a:p>
          <a:p>
            <a:r>
              <a:rPr lang="ru-RU" sz="1400" dirty="0" smtClean="0"/>
              <a:t>Муниципальное казенное дошкольное образовательное учреждение детский</a:t>
            </a:r>
          </a:p>
          <a:p>
            <a:r>
              <a:rPr lang="ru-RU" sz="1400" dirty="0" smtClean="0"/>
              <a:t>сад № 3, </a:t>
            </a:r>
            <a:r>
              <a:rPr lang="ru-RU" sz="1400" dirty="0" err="1" smtClean="0"/>
              <a:t>Узловский</a:t>
            </a:r>
            <a:r>
              <a:rPr lang="ru-RU" sz="1400" dirty="0" smtClean="0"/>
              <a:t> р-н, п. Дубовка, ул. Пионерская, д. 24А, т-н: 7-14-57</a:t>
            </a:r>
            <a:endParaRPr lang="ru-RU" sz="1400" dirty="0"/>
          </a:p>
        </p:txBody>
      </p:sp>
      <p:sp>
        <p:nvSpPr>
          <p:cNvPr id="21" name="TextBox 20"/>
          <p:cNvSpPr txBox="1"/>
          <p:nvPr/>
        </p:nvSpPr>
        <p:spPr>
          <a:xfrm>
            <a:off x="3454400" y="221525"/>
            <a:ext cx="2838450" cy="719763"/>
          </a:xfrm>
          <a:prstGeom prst="rect">
            <a:avLst/>
          </a:prstGeom>
          <a:noFill/>
        </p:spPr>
        <p:txBody>
          <a:bodyPr wrap="none" rtlCol="0">
            <a:prstTxWarp prst="textPlain">
              <a:avLst/>
            </a:prstTxWarp>
            <a:spAutoFit/>
          </a:bodyPr>
          <a:lstStyle/>
          <a:p>
            <a:r>
              <a:rPr lang="ru-RU" sz="2800" dirty="0" smtClean="0">
                <a:solidFill>
                  <a:srgbClr val="91E27E"/>
                </a:solidFill>
                <a:effectLst>
                  <a:glow rad="101600">
                    <a:srgbClr val="FF33CC">
                      <a:alpha val="60000"/>
                    </a:srgbClr>
                  </a:glow>
                </a:effectLst>
              </a:rPr>
              <a:t>Диалог с семьей</a:t>
            </a:r>
            <a:endParaRPr lang="ru-RU" sz="2800" dirty="0">
              <a:solidFill>
                <a:srgbClr val="91E27E"/>
              </a:solidFill>
              <a:effectLst>
                <a:glow rad="101600">
                  <a:srgbClr val="FF33CC">
                    <a:alpha val="60000"/>
                  </a:srgbClr>
                </a:glow>
              </a:effectLst>
            </a:endParaRPr>
          </a:p>
        </p:txBody>
      </p:sp>
      <p:cxnSp>
        <p:nvCxnSpPr>
          <p:cNvPr id="22" name="Прямая соединительная линия 21"/>
          <p:cNvCxnSpPr/>
          <p:nvPr/>
        </p:nvCxnSpPr>
        <p:spPr>
          <a:xfrm flipV="1">
            <a:off x="0" y="4333259"/>
            <a:ext cx="6858000" cy="19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Прямоугольник 22"/>
          <p:cNvSpPr/>
          <p:nvPr/>
        </p:nvSpPr>
        <p:spPr>
          <a:xfrm>
            <a:off x="2502480" y="3213993"/>
            <a:ext cx="1370440" cy="338554"/>
          </a:xfrm>
          <a:prstGeom prst="rect">
            <a:avLst/>
          </a:prstGeom>
        </p:spPr>
        <p:txBody>
          <a:bodyPr wrap="none">
            <a:spAutoFit/>
          </a:bodyPr>
          <a:lstStyle/>
          <a:p>
            <a:r>
              <a:rPr lang="ru-RU" sz="1600" dirty="0" smtClean="0"/>
              <a:t>Тема номера:</a:t>
            </a:r>
            <a:endParaRPr lang="ru-RU" sz="1600" dirty="0"/>
          </a:p>
        </p:txBody>
      </p:sp>
      <p:sp>
        <p:nvSpPr>
          <p:cNvPr id="24" name="TextBox 23"/>
          <p:cNvSpPr txBox="1"/>
          <p:nvPr/>
        </p:nvSpPr>
        <p:spPr>
          <a:xfrm>
            <a:off x="1126238" y="3658354"/>
            <a:ext cx="4122924" cy="523220"/>
          </a:xfrm>
          <a:prstGeom prst="rect">
            <a:avLst/>
          </a:prstGeom>
          <a:noFill/>
        </p:spPr>
        <p:txBody>
          <a:bodyPr wrap="none" rtlCol="0">
            <a:prstTxWarp prst="textStop">
              <a:avLst/>
            </a:prstTxWarp>
            <a:spAutoFit/>
          </a:bodyPr>
          <a:lstStyle/>
          <a:p>
            <a:r>
              <a:rPr lang="en-US" sz="2800" dirty="0" smtClean="0">
                <a:solidFill>
                  <a:schemeClr val="accent6">
                    <a:lumMod val="60000"/>
                    <a:lumOff val="40000"/>
                  </a:schemeClr>
                </a:solidFill>
                <a:effectLst/>
              </a:rPr>
              <a:t>‘’</a:t>
            </a:r>
            <a:r>
              <a:rPr lang="ru-RU" sz="2800" dirty="0">
                <a:solidFill>
                  <a:schemeClr val="accent6">
                    <a:lumMod val="60000"/>
                    <a:lumOff val="40000"/>
                  </a:schemeClr>
                </a:solidFill>
              </a:rPr>
              <a:t>В</a:t>
            </a:r>
            <a:r>
              <a:rPr lang="ru-RU" sz="2800" dirty="0" smtClean="0">
                <a:solidFill>
                  <a:schemeClr val="accent6">
                    <a:lumMod val="60000"/>
                    <a:lumOff val="40000"/>
                  </a:schemeClr>
                </a:solidFill>
              </a:rPr>
              <a:t> здоровой семье-здоровый ребенок</a:t>
            </a:r>
            <a:r>
              <a:rPr lang="en-US" sz="2800" dirty="0" smtClean="0">
                <a:solidFill>
                  <a:schemeClr val="accent6">
                    <a:lumMod val="60000"/>
                    <a:lumOff val="40000"/>
                  </a:schemeClr>
                </a:solidFill>
                <a:effectLst/>
              </a:rPr>
              <a:t>’’</a:t>
            </a:r>
            <a:endParaRPr lang="ru-RU" sz="2800" dirty="0">
              <a:solidFill>
                <a:schemeClr val="accent6">
                  <a:lumMod val="60000"/>
                  <a:lumOff val="40000"/>
                </a:schemeClr>
              </a:solidFill>
              <a:effectLst/>
            </a:endParaRPr>
          </a:p>
        </p:txBody>
      </p:sp>
      <p:sp>
        <p:nvSpPr>
          <p:cNvPr id="25" name="Прямоугольник 24"/>
          <p:cNvSpPr/>
          <p:nvPr/>
        </p:nvSpPr>
        <p:spPr>
          <a:xfrm>
            <a:off x="179629" y="4772665"/>
            <a:ext cx="2704138" cy="400110"/>
          </a:xfrm>
          <a:prstGeom prst="rect">
            <a:avLst/>
          </a:prstGeom>
        </p:spPr>
        <p:txBody>
          <a:bodyPr wrap="none">
            <a:spAutoFit/>
          </a:bodyPr>
          <a:lstStyle/>
          <a:p>
            <a:r>
              <a:rPr lang="ru-RU" dirty="0">
                <a:solidFill>
                  <a:schemeClr val="accent6">
                    <a:lumMod val="60000"/>
                    <a:lumOff val="40000"/>
                  </a:schemeClr>
                </a:solidFill>
              </a:rPr>
              <a:t>▸</a:t>
            </a:r>
            <a:r>
              <a:rPr lang="ru-RU" sz="2000" i="1" dirty="0" smtClean="0">
                <a:solidFill>
                  <a:schemeClr val="accent6">
                    <a:lumMod val="60000"/>
                    <a:lumOff val="40000"/>
                  </a:schemeClr>
                </a:solidFill>
              </a:rPr>
              <a:t>Содержание номера:</a:t>
            </a:r>
            <a:endParaRPr lang="ru-RU" sz="2000" i="1" dirty="0">
              <a:solidFill>
                <a:schemeClr val="accent6">
                  <a:lumMod val="60000"/>
                  <a:lumOff val="40000"/>
                </a:schemeClr>
              </a:solidFill>
            </a:endParaRPr>
          </a:p>
        </p:txBody>
      </p:sp>
      <p:sp>
        <p:nvSpPr>
          <p:cNvPr id="26" name="TextBox 25"/>
          <p:cNvSpPr txBox="1"/>
          <p:nvPr/>
        </p:nvSpPr>
        <p:spPr>
          <a:xfrm>
            <a:off x="163223" y="5305794"/>
            <a:ext cx="3381118" cy="307777"/>
          </a:xfrm>
          <a:prstGeom prst="rect">
            <a:avLst/>
          </a:prstGeom>
          <a:noFill/>
        </p:spPr>
        <p:txBody>
          <a:bodyPr wrap="none" rtlCol="0">
            <a:spAutoFit/>
          </a:bodyPr>
          <a:lstStyle/>
          <a:p>
            <a:r>
              <a:rPr lang="ru-RU" sz="1400" dirty="0" smtClean="0"/>
              <a:t>▸1. </a:t>
            </a:r>
            <a:r>
              <a:rPr lang="ru-RU" sz="1400" dirty="0" smtClean="0"/>
              <a:t>В здоровой семье –здоровый ребенок</a:t>
            </a:r>
            <a:endParaRPr lang="ru-RU" sz="1400" dirty="0"/>
          </a:p>
        </p:txBody>
      </p:sp>
      <p:sp>
        <p:nvSpPr>
          <p:cNvPr id="29" name="TextBox 28"/>
          <p:cNvSpPr txBox="1"/>
          <p:nvPr/>
        </p:nvSpPr>
        <p:spPr>
          <a:xfrm>
            <a:off x="163223" y="5542724"/>
            <a:ext cx="3442353" cy="307777"/>
          </a:xfrm>
          <a:prstGeom prst="rect">
            <a:avLst/>
          </a:prstGeom>
          <a:noFill/>
        </p:spPr>
        <p:txBody>
          <a:bodyPr wrap="none" rtlCol="0">
            <a:spAutoFit/>
          </a:bodyPr>
          <a:lstStyle/>
          <a:p>
            <a:r>
              <a:rPr lang="ru-RU" sz="1400" dirty="0" smtClean="0"/>
              <a:t>▸2.Пословицы о здоровом образе жизни.</a:t>
            </a:r>
            <a:endParaRPr lang="ru-RU" sz="1400" dirty="0"/>
          </a:p>
        </p:txBody>
      </p:sp>
      <p:sp>
        <p:nvSpPr>
          <p:cNvPr id="30" name="TextBox 29"/>
          <p:cNvSpPr txBox="1"/>
          <p:nvPr/>
        </p:nvSpPr>
        <p:spPr>
          <a:xfrm>
            <a:off x="163223" y="5819636"/>
            <a:ext cx="3033138" cy="307777"/>
          </a:xfrm>
          <a:prstGeom prst="rect">
            <a:avLst/>
          </a:prstGeom>
          <a:noFill/>
        </p:spPr>
        <p:txBody>
          <a:bodyPr wrap="none" rtlCol="0">
            <a:spAutoFit/>
          </a:bodyPr>
          <a:lstStyle/>
          <a:p>
            <a:r>
              <a:rPr lang="ru-RU" sz="1400" dirty="0" smtClean="0"/>
              <a:t>▸3. </a:t>
            </a:r>
            <a:r>
              <a:rPr lang="ru-RU" sz="1400" dirty="0" smtClean="0"/>
              <a:t>12 правил активного долголетия.</a:t>
            </a:r>
            <a:endParaRPr lang="ru-RU" sz="1400" dirty="0"/>
          </a:p>
        </p:txBody>
      </p:sp>
      <p:sp>
        <p:nvSpPr>
          <p:cNvPr id="31" name="TextBox 30"/>
          <p:cNvSpPr txBox="1"/>
          <p:nvPr/>
        </p:nvSpPr>
        <p:spPr>
          <a:xfrm>
            <a:off x="168633" y="6073851"/>
            <a:ext cx="1821076" cy="307777"/>
          </a:xfrm>
          <a:prstGeom prst="rect">
            <a:avLst/>
          </a:prstGeom>
          <a:noFill/>
        </p:spPr>
        <p:txBody>
          <a:bodyPr wrap="none" rtlCol="0">
            <a:spAutoFit/>
          </a:bodyPr>
          <a:lstStyle/>
          <a:p>
            <a:r>
              <a:rPr lang="ru-RU" sz="1400" dirty="0" smtClean="0"/>
              <a:t>▸4. </a:t>
            </a:r>
            <a:r>
              <a:rPr lang="ru-RU" sz="1400" dirty="0" smtClean="0"/>
              <a:t>Умная страничка</a:t>
            </a:r>
            <a:endParaRPr lang="ru-RU" sz="1400" dirty="0"/>
          </a:p>
        </p:txBody>
      </p:sp>
      <p:sp>
        <p:nvSpPr>
          <p:cNvPr id="33" name="TextBox 32"/>
          <p:cNvSpPr txBox="1"/>
          <p:nvPr/>
        </p:nvSpPr>
        <p:spPr>
          <a:xfrm>
            <a:off x="176670" y="6349771"/>
            <a:ext cx="1509388" cy="307777"/>
          </a:xfrm>
          <a:prstGeom prst="rect">
            <a:avLst/>
          </a:prstGeom>
          <a:noFill/>
        </p:spPr>
        <p:txBody>
          <a:bodyPr wrap="none" rtlCol="0">
            <a:spAutoFit/>
          </a:bodyPr>
          <a:lstStyle/>
          <a:p>
            <a:r>
              <a:rPr lang="ru-RU" sz="1400" dirty="0" smtClean="0"/>
              <a:t>▸5. </a:t>
            </a:r>
            <a:r>
              <a:rPr lang="ru-RU" sz="1400" dirty="0" smtClean="0"/>
              <a:t>Говорят дети</a:t>
            </a:r>
            <a:endParaRPr lang="ru-RU" sz="1400" dirty="0"/>
          </a:p>
        </p:txBody>
      </p:sp>
      <p:sp>
        <p:nvSpPr>
          <p:cNvPr id="35" name="TextBox 34"/>
          <p:cNvSpPr txBox="1"/>
          <p:nvPr/>
        </p:nvSpPr>
        <p:spPr>
          <a:xfrm>
            <a:off x="176670" y="6620233"/>
            <a:ext cx="2254015" cy="307777"/>
          </a:xfrm>
          <a:prstGeom prst="rect">
            <a:avLst/>
          </a:prstGeom>
          <a:noFill/>
        </p:spPr>
        <p:txBody>
          <a:bodyPr wrap="none" rtlCol="0">
            <a:spAutoFit/>
          </a:bodyPr>
          <a:lstStyle/>
          <a:p>
            <a:r>
              <a:rPr lang="ru-RU" sz="1400" dirty="0" smtClean="0"/>
              <a:t>▸6. </a:t>
            </a:r>
            <a:r>
              <a:rPr lang="ru-RU" sz="1400" dirty="0" smtClean="0"/>
              <a:t>Из жизни нашего ДОУ</a:t>
            </a:r>
            <a:endParaRPr lang="ru-RU" sz="1400" dirty="0"/>
          </a:p>
        </p:txBody>
      </p:sp>
      <p:pic>
        <p:nvPicPr>
          <p:cNvPr id="36" name="Рисунок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3187701" cy="1313746"/>
          </a:xfrm>
          <a:prstGeom prst="rect">
            <a:avLst/>
          </a:prstGeom>
        </p:spPr>
      </p:pic>
      <p:sp>
        <p:nvSpPr>
          <p:cNvPr id="38" name="Прямоугольник 37"/>
          <p:cNvSpPr/>
          <p:nvPr/>
        </p:nvSpPr>
        <p:spPr>
          <a:xfrm>
            <a:off x="4256633" y="7921501"/>
            <a:ext cx="6830467" cy="1815882"/>
          </a:xfrm>
          <a:prstGeom prst="rect">
            <a:avLst/>
          </a:prstGeom>
        </p:spPr>
        <p:txBody>
          <a:bodyPr wrap="square">
            <a:spAutoFit/>
          </a:bodyPr>
          <a:lstStyle/>
          <a:p>
            <a:r>
              <a:rPr lang="ru-RU" sz="1400" dirty="0" smtClean="0"/>
              <a:t>Редакционная коллегия</a:t>
            </a:r>
          </a:p>
          <a:p>
            <a:r>
              <a:rPr lang="ru-RU" sz="1400" dirty="0" smtClean="0"/>
              <a:t>Воспитатель: Тараканова</a:t>
            </a:r>
          </a:p>
          <a:p>
            <a:r>
              <a:rPr lang="ru-RU" sz="1400" dirty="0" smtClean="0"/>
              <a:t>Мария Викторовна</a:t>
            </a:r>
          </a:p>
          <a:p>
            <a:r>
              <a:rPr lang="ru-RU" sz="1400" dirty="0" smtClean="0"/>
              <a:t>Экспертный совет:</a:t>
            </a:r>
          </a:p>
          <a:p>
            <a:r>
              <a:rPr lang="ru-RU" sz="1400" dirty="0" err="1" smtClean="0"/>
              <a:t>Буцяк</a:t>
            </a:r>
            <a:r>
              <a:rPr lang="ru-RU" sz="1400" dirty="0" smtClean="0"/>
              <a:t> Нина Николаевна,</a:t>
            </a:r>
          </a:p>
          <a:p>
            <a:r>
              <a:rPr lang="ru-RU" sz="1400" dirty="0" smtClean="0"/>
              <a:t>заведующий ДОУ,</a:t>
            </a:r>
          </a:p>
          <a:p>
            <a:r>
              <a:rPr lang="ru-RU" sz="1400" dirty="0" smtClean="0"/>
              <a:t>Седова Екатерина Сергеевна,</a:t>
            </a:r>
          </a:p>
          <a:p>
            <a:r>
              <a:rPr lang="ru-RU" sz="1400" dirty="0" smtClean="0"/>
              <a:t>зам. заведующего по </a:t>
            </a:r>
            <a:r>
              <a:rPr lang="ru-RU" sz="1400" dirty="0" err="1" smtClean="0"/>
              <a:t>ВиМР</a:t>
            </a:r>
            <a:endParaRPr lang="ru-RU" sz="1400" dirty="0"/>
          </a:p>
        </p:txBody>
      </p:sp>
      <p:cxnSp>
        <p:nvCxnSpPr>
          <p:cNvPr id="39" name="Прямая соединительная линия 38"/>
          <p:cNvCxnSpPr/>
          <p:nvPr/>
        </p:nvCxnSpPr>
        <p:spPr>
          <a:xfrm>
            <a:off x="4120278" y="7740964"/>
            <a:ext cx="1" cy="2174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32831" r="-1"/>
          <a:stretch/>
        </p:blipFill>
        <p:spPr>
          <a:xfrm>
            <a:off x="3534877" y="4415294"/>
            <a:ext cx="3296229" cy="3220875"/>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0" y="7721914"/>
            <a:ext cx="4113348" cy="2204042"/>
          </a:xfrm>
          <a:prstGeom prst="rect">
            <a:avLst/>
          </a:prstGeom>
        </p:spPr>
      </p:pic>
    </p:spTree>
    <p:extLst>
      <p:ext uri="{BB962C8B-B14F-4D97-AF65-F5344CB8AC3E}">
        <p14:creationId xmlns:p14="http://schemas.microsoft.com/office/powerpoint/2010/main" val="19321181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144" y="0"/>
            <a:ext cx="9318022" cy="9906000"/>
          </a:xfrm>
          <a:prstGeom prst="rect">
            <a:avLst/>
          </a:prstGeom>
        </p:spPr>
      </p:pic>
      <p:sp>
        <p:nvSpPr>
          <p:cNvPr id="3" name="Прямоугольник 2"/>
          <p:cNvSpPr/>
          <p:nvPr/>
        </p:nvSpPr>
        <p:spPr>
          <a:xfrm>
            <a:off x="777958" y="1974930"/>
            <a:ext cx="5501818" cy="6355586"/>
          </a:xfrm>
          <a:prstGeom prst="rect">
            <a:avLst/>
          </a:prstGeom>
        </p:spPr>
        <p:txBody>
          <a:bodyPr wrap="square">
            <a:spAutoFit/>
          </a:bodyPr>
          <a:lstStyle/>
          <a:p>
            <a:r>
              <a:rPr lang="ru-RU" sz="1100" dirty="0" smtClean="0"/>
              <a:t> Здоровый образ жизни (ЗОЖ) — образ жизни отдельного человека с целью профилактики</a:t>
            </a:r>
          </a:p>
          <a:p>
            <a:r>
              <a:rPr lang="ru-RU" sz="1100" dirty="0" smtClean="0"/>
              <a:t>болезней и укрепления здоровья. ЗОЖ - это концепция жизнедеятельности человека,</a:t>
            </a:r>
          </a:p>
          <a:p>
            <a:r>
              <a:rPr lang="ru-RU" sz="1100" dirty="0" smtClean="0"/>
              <a:t>направленная на улучшение и сохранение здоровья с помощью соответствующего питания,</a:t>
            </a:r>
          </a:p>
          <a:p>
            <a:r>
              <a:rPr lang="ru-RU" sz="1100" dirty="0" smtClean="0"/>
              <a:t>физической подготовки, морального настроя и отказа от вредных привычек.</a:t>
            </a:r>
          </a:p>
          <a:p>
            <a:r>
              <a:rPr lang="ru-RU" sz="1100" dirty="0" smtClean="0"/>
              <a:t> Здоровый образ жизни является предпосылкой для развития разных сторон</a:t>
            </a:r>
          </a:p>
          <a:p>
            <a:r>
              <a:rPr lang="ru-RU" sz="1100" dirty="0" smtClean="0"/>
              <a:t>жизнедеятельности человека, достижения им активного долголетия и полноценного</a:t>
            </a:r>
          </a:p>
          <a:p>
            <a:r>
              <a:rPr lang="ru-RU" sz="1100" dirty="0" smtClean="0"/>
              <a:t>выполнения социальных функций.</a:t>
            </a:r>
          </a:p>
          <a:p>
            <a:r>
              <a:rPr lang="ru-RU" sz="1100" dirty="0" smtClean="0"/>
              <a:t> Актуальность здорового образа жизни вызвана возрастанием и изменением характера</a:t>
            </a:r>
          </a:p>
          <a:p>
            <a:r>
              <a:rPr lang="ru-RU" sz="1100" dirty="0" smtClean="0"/>
              <a:t>нагрузок на организм человека в связи с усложнением общественной жизни, увеличением</a:t>
            </a:r>
          </a:p>
          <a:p>
            <a:r>
              <a:rPr lang="ru-RU" sz="1100" dirty="0" smtClean="0"/>
              <a:t>рисков техногенного, экологического, психологического, политического и военного</a:t>
            </a:r>
          </a:p>
          <a:p>
            <a:r>
              <a:rPr lang="ru-RU" sz="1100" dirty="0" smtClean="0"/>
              <a:t>характера, провоцирующих негативные сдвиги в состоянии здоровья.</a:t>
            </a:r>
          </a:p>
          <a:p>
            <a:r>
              <a:rPr lang="ru-RU" sz="1100" dirty="0" smtClean="0"/>
              <a:t>Элементы ЗОЖ</a:t>
            </a:r>
          </a:p>
          <a:p>
            <a:r>
              <a:rPr lang="ru-RU" sz="1100" dirty="0" smtClean="0"/>
              <a:t> Здоровый образ жизни — это активное участие в трудовой, общественной, </a:t>
            </a:r>
            <a:r>
              <a:rPr lang="ru-RU" sz="1100" dirty="0" err="1" smtClean="0"/>
              <a:t>семейнобытовой</a:t>
            </a:r>
            <a:r>
              <a:rPr lang="ru-RU" sz="1100" dirty="0" smtClean="0"/>
              <a:t>, досуговой формах жизнедеятельности человека.</a:t>
            </a:r>
          </a:p>
          <a:p>
            <a:r>
              <a:rPr lang="ru-RU" sz="1100" dirty="0" smtClean="0"/>
              <a:t>В узко биологическом смысле речь идет о физиологических адаптационных возможностях</a:t>
            </a:r>
          </a:p>
          <a:p>
            <a:r>
              <a:rPr lang="ru-RU" sz="1100" dirty="0" smtClean="0"/>
              <a:t>человека к воздействиям внешней среды и изменениям состояний внутренней среды. Авторы,</a:t>
            </a:r>
          </a:p>
          <a:p>
            <a:r>
              <a:rPr lang="ru-RU" sz="1100" dirty="0" smtClean="0"/>
              <a:t>пишущие на эту тему, включают в ЗОЖ разные составляющие, но большинство из них</a:t>
            </a:r>
          </a:p>
          <a:p>
            <a:r>
              <a:rPr lang="ru-RU" sz="1100" dirty="0" smtClean="0"/>
              <a:t>считают базовыми:</a:t>
            </a:r>
          </a:p>
          <a:p>
            <a:r>
              <a:rPr lang="ru-RU" sz="1100" dirty="0" smtClean="0"/>
              <a:t> воспитание с раннего детства здоровых привычек и навыков;</a:t>
            </a:r>
          </a:p>
          <a:p>
            <a:r>
              <a:rPr lang="ru-RU" sz="1100" dirty="0" smtClean="0"/>
              <a:t> окружающая среда: безопасная и благоприятная для обитания, знания о влиянии</a:t>
            </a:r>
          </a:p>
          <a:p>
            <a:r>
              <a:rPr lang="ru-RU" sz="1100" dirty="0" smtClean="0"/>
              <a:t>окружающих предметов на здоровье;</a:t>
            </a:r>
          </a:p>
          <a:p>
            <a:r>
              <a:rPr lang="ru-RU" sz="1100" dirty="0" smtClean="0"/>
              <a:t> отказ от вредных привычек: самоотравления легальными наркотиками (</a:t>
            </a:r>
            <a:r>
              <a:rPr lang="ru-RU" sz="1100" dirty="0" err="1" smtClean="0"/>
              <a:t>алкоядом</a:t>
            </a:r>
            <a:r>
              <a:rPr lang="ru-RU" sz="1100" dirty="0" smtClean="0"/>
              <a:t>,</a:t>
            </a:r>
          </a:p>
          <a:p>
            <a:r>
              <a:rPr lang="ru-RU" sz="1100" dirty="0" err="1" smtClean="0"/>
              <a:t>табакоядом</a:t>
            </a:r>
            <a:r>
              <a:rPr lang="ru-RU" sz="1100" dirty="0" smtClean="0"/>
              <a:t>) и нелегальными;</a:t>
            </a:r>
          </a:p>
          <a:p>
            <a:r>
              <a:rPr lang="ru-RU" sz="1100" dirty="0" smtClean="0"/>
              <a:t> питание: умеренное, соответствующее физиологическим особенностям конкретного</a:t>
            </a:r>
          </a:p>
          <a:p>
            <a:r>
              <a:rPr lang="ru-RU" sz="1100" dirty="0" smtClean="0"/>
              <a:t>человека, информированность о качестве употребляемых продуктов;</a:t>
            </a:r>
          </a:p>
          <a:p>
            <a:r>
              <a:rPr lang="ru-RU" sz="1100" dirty="0" smtClean="0"/>
              <a:t> движения: физически активная жизнь, включая специальные физические упражнения</a:t>
            </a:r>
          </a:p>
          <a:p>
            <a:r>
              <a:rPr lang="ru-RU" sz="1100" dirty="0" smtClean="0"/>
              <a:t>(например, гимнастика), с учётом возрастных и физиологических особенностей;</a:t>
            </a:r>
          </a:p>
          <a:p>
            <a:r>
              <a:rPr lang="ru-RU" sz="1100" dirty="0" smtClean="0"/>
              <a:t> гигиена организма: соблюдение правил личной и общественной гигиены, владение</a:t>
            </a:r>
          </a:p>
          <a:p>
            <a:r>
              <a:rPr lang="ru-RU" sz="1100" dirty="0" smtClean="0"/>
              <a:t>навыками первой помощи; закаливание;</a:t>
            </a:r>
          </a:p>
          <a:p>
            <a:r>
              <a:rPr lang="ru-RU" sz="1100" dirty="0" smtClean="0"/>
              <a:t>На физиологическое состояние человека большое влияние оказывает его психоэмоциональное</a:t>
            </a:r>
          </a:p>
          <a:p>
            <a:r>
              <a:rPr lang="ru-RU" sz="1100" dirty="0" smtClean="0"/>
              <a:t>состояние, которое зависит, в свою очередь, от его умственных установок</a:t>
            </a:r>
            <a:endParaRPr lang="ru-RU" sz="1100" dirty="0"/>
          </a:p>
        </p:txBody>
      </p:sp>
      <p:sp>
        <p:nvSpPr>
          <p:cNvPr id="5" name="Прямоугольник 4"/>
          <p:cNvSpPr/>
          <p:nvPr/>
        </p:nvSpPr>
        <p:spPr>
          <a:xfrm>
            <a:off x="1015660" y="1399720"/>
            <a:ext cx="3759427" cy="523220"/>
          </a:xfrm>
          <a:prstGeom prst="rect">
            <a:avLst/>
          </a:prstGeom>
        </p:spPr>
        <p:txBody>
          <a:bodyPr wrap="none">
            <a:spAutoFit/>
          </a:bodyPr>
          <a:lstStyle/>
          <a:p>
            <a:r>
              <a:rPr lang="en-US" sz="2800" dirty="0">
                <a:solidFill>
                  <a:schemeClr val="accent6">
                    <a:lumMod val="60000"/>
                    <a:lumOff val="40000"/>
                  </a:schemeClr>
                </a:solidFill>
              </a:rPr>
              <a:t>‘’</a:t>
            </a:r>
            <a:r>
              <a:rPr lang="ru-RU" sz="2800" dirty="0">
                <a:solidFill>
                  <a:schemeClr val="accent6">
                    <a:lumMod val="60000"/>
                    <a:lumOff val="40000"/>
                  </a:schemeClr>
                </a:solidFill>
              </a:rPr>
              <a:t>Диалог с семьей </a:t>
            </a:r>
            <a:r>
              <a:rPr lang="ru-RU" sz="2800" dirty="0" smtClean="0">
                <a:solidFill>
                  <a:schemeClr val="accent6">
                    <a:lumMod val="60000"/>
                    <a:lumOff val="40000"/>
                  </a:schemeClr>
                </a:solidFill>
              </a:rPr>
              <a:t>№1</a:t>
            </a:r>
            <a:r>
              <a:rPr lang="en-US" sz="2800" dirty="0" smtClean="0">
                <a:solidFill>
                  <a:schemeClr val="accent6">
                    <a:lumMod val="60000"/>
                    <a:lumOff val="40000"/>
                  </a:schemeClr>
                </a:solidFill>
              </a:rPr>
              <a:t>’’</a:t>
            </a:r>
            <a:endParaRPr lang="ru-RU" sz="2800" dirty="0">
              <a:solidFill>
                <a:schemeClr val="accent6">
                  <a:lumMod val="60000"/>
                  <a:lumOff val="40000"/>
                </a:schemeClr>
              </a:solidFill>
            </a:endParaRPr>
          </a:p>
        </p:txBody>
      </p:sp>
    </p:spTree>
    <p:extLst>
      <p:ext uri="{BB962C8B-B14F-4D97-AF65-F5344CB8AC3E}">
        <p14:creationId xmlns:p14="http://schemas.microsoft.com/office/powerpoint/2010/main" val="31512795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95" y="0"/>
            <a:ext cx="7637929" cy="9906000"/>
          </a:xfrm>
          <a:prstGeom prst="rect">
            <a:avLst/>
          </a:prstGeom>
        </p:spPr>
      </p:pic>
      <p:sp>
        <p:nvSpPr>
          <p:cNvPr id="2" name="TextBox 1"/>
          <p:cNvSpPr txBox="1"/>
          <p:nvPr/>
        </p:nvSpPr>
        <p:spPr>
          <a:xfrm>
            <a:off x="1687367" y="1274453"/>
            <a:ext cx="2737416" cy="400110"/>
          </a:xfrm>
          <a:prstGeom prst="rect">
            <a:avLst/>
          </a:prstGeom>
          <a:noFill/>
        </p:spPr>
        <p:txBody>
          <a:bodyPr wrap="none" rtlCol="0">
            <a:prstTxWarp prst="textPlain">
              <a:avLst/>
            </a:prstTxWarp>
            <a:spAutoFit/>
          </a:bodyPr>
          <a:lstStyle/>
          <a:p>
            <a:r>
              <a:rPr lang="en-US" sz="1600" dirty="0" smtClean="0">
                <a:solidFill>
                  <a:schemeClr val="accent6">
                    <a:lumMod val="60000"/>
                    <a:lumOff val="40000"/>
                  </a:schemeClr>
                </a:solidFill>
              </a:rPr>
              <a:t>‘’</a:t>
            </a:r>
            <a:r>
              <a:rPr lang="ru-RU" sz="1600" dirty="0" smtClean="0">
                <a:solidFill>
                  <a:schemeClr val="accent6">
                    <a:lumMod val="60000"/>
                    <a:lumOff val="40000"/>
                  </a:schemeClr>
                </a:solidFill>
              </a:rPr>
              <a:t>Диалог с семьей </a:t>
            </a:r>
            <a:r>
              <a:rPr lang="ru-RU" sz="1600" dirty="0" smtClean="0">
                <a:solidFill>
                  <a:schemeClr val="accent6">
                    <a:lumMod val="60000"/>
                    <a:lumOff val="40000"/>
                  </a:schemeClr>
                </a:solidFill>
              </a:rPr>
              <a:t>№1</a:t>
            </a:r>
            <a:r>
              <a:rPr lang="en-US" sz="1600" dirty="0" smtClean="0">
                <a:solidFill>
                  <a:schemeClr val="accent6">
                    <a:lumMod val="60000"/>
                    <a:lumOff val="40000"/>
                  </a:schemeClr>
                </a:solidFill>
              </a:rPr>
              <a:t>’’</a:t>
            </a:r>
            <a:endParaRPr lang="ru-RU" sz="1600" dirty="0">
              <a:solidFill>
                <a:schemeClr val="accent6">
                  <a:lumMod val="60000"/>
                  <a:lumOff val="40000"/>
                </a:schemeClr>
              </a:solidFill>
            </a:endParaRPr>
          </a:p>
        </p:txBody>
      </p:sp>
      <p:sp>
        <p:nvSpPr>
          <p:cNvPr id="5" name="TextBox 4"/>
          <p:cNvSpPr txBox="1"/>
          <p:nvPr/>
        </p:nvSpPr>
        <p:spPr>
          <a:xfrm>
            <a:off x="1054497" y="1203945"/>
            <a:ext cx="671209" cy="369332"/>
          </a:xfrm>
          <a:prstGeom prst="rect">
            <a:avLst/>
          </a:prstGeom>
          <a:noFill/>
        </p:spPr>
        <p:txBody>
          <a:bodyPr wrap="none" rtlCol="0">
            <a:spAutoFit/>
          </a:bodyPr>
          <a:lstStyle/>
          <a:p>
            <a:r>
              <a:rPr lang="ru-RU" b="1" i="1" dirty="0" smtClean="0"/>
              <a:t>ЗОЖ</a:t>
            </a:r>
            <a:endParaRPr lang="ru-RU" b="1" i="1" dirty="0"/>
          </a:p>
        </p:txBody>
      </p:sp>
      <p:pic>
        <p:nvPicPr>
          <p:cNvPr id="4" name="Рисунок 3"/>
          <p:cNvPicPr>
            <a:picLocks noChangeAspect="1"/>
          </p:cNvPicPr>
          <p:nvPr/>
        </p:nvPicPr>
        <p:blipFill>
          <a:blip r:embed="rId3"/>
          <a:stretch>
            <a:fillRect/>
          </a:stretch>
        </p:blipFill>
        <p:spPr>
          <a:xfrm>
            <a:off x="371052" y="1674563"/>
            <a:ext cx="5720465" cy="7547260"/>
          </a:xfrm>
          <a:prstGeom prst="rect">
            <a:avLst/>
          </a:prstGeom>
          <a:ln>
            <a:noFill/>
          </a:ln>
          <a:effectLst>
            <a:softEdge rad="112500"/>
          </a:effectLst>
        </p:spPr>
      </p:pic>
    </p:spTree>
    <p:extLst>
      <p:ext uri="{BB962C8B-B14F-4D97-AF65-F5344CB8AC3E}">
        <p14:creationId xmlns:p14="http://schemas.microsoft.com/office/powerpoint/2010/main" val="39152911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144" y="0"/>
            <a:ext cx="9318022" cy="9906000"/>
          </a:xfrm>
          <a:prstGeom prst="rect">
            <a:avLst/>
          </a:prstGeom>
        </p:spPr>
      </p:pic>
      <p:sp>
        <p:nvSpPr>
          <p:cNvPr id="5" name="Прямоугольник 4"/>
          <p:cNvSpPr/>
          <p:nvPr/>
        </p:nvSpPr>
        <p:spPr>
          <a:xfrm>
            <a:off x="1015660" y="1399720"/>
            <a:ext cx="3759427" cy="523220"/>
          </a:xfrm>
          <a:prstGeom prst="rect">
            <a:avLst/>
          </a:prstGeom>
        </p:spPr>
        <p:txBody>
          <a:bodyPr wrap="none">
            <a:spAutoFit/>
          </a:bodyPr>
          <a:lstStyle/>
          <a:p>
            <a:r>
              <a:rPr lang="en-US" sz="2800" dirty="0">
                <a:solidFill>
                  <a:schemeClr val="accent6">
                    <a:lumMod val="60000"/>
                    <a:lumOff val="40000"/>
                  </a:schemeClr>
                </a:solidFill>
              </a:rPr>
              <a:t>‘’</a:t>
            </a:r>
            <a:r>
              <a:rPr lang="ru-RU" sz="2800" dirty="0">
                <a:solidFill>
                  <a:schemeClr val="accent6">
                    <a:lumMod val="60000"/>
                    <a:lumOff val="40000"/>
                  </a:schemeClr>
                </a:solidFill>
              </a:rPr>
              <a:t>Диалог с семьей </a:t>
            </a:r>
            <a:r>
              <a:rPr lang="ru-RU" sz="2800" dirty="0" smtClean="0">
                <a:solidFill>
                  <a:schemeClr val="accent6">
                    <a:lumMod val="60000"/>
                    <a:lumOff val="40000"/>
                  </a:schemeClr>
                </a:solidFill>
              </a:rPr>
              <a:t>№1</a:t>
            </a:r>
            <a:r>
              <a:rPr lang="en-US" sz="2800" dirty="0" smtClean="0">
                <a:solidFill>
                  <a:schemeClr val="accent6">
                    <a:lumMod val="60000"/>
                    <a:lumOff val="40000"/>
                  </a:schemeClr>
                </a:solidFill>
              </a:rPr>
              <a:t>’’</a:t>
            </a:r>
            <a:endParaRPr lang="ru-RU" sz="2800" dirty="0">
              <a:solidFill>
                <a:schemeClr val="accent6">
                  <a:lumMod val="60000"/>
                  <a:lumOff val="40000"/>
                </a:schemeClr>
              </a:solidFill>
            </a:endParaRPr>
          </a:p>
        </p:txBody>
      </p:sp>
      <p:pic>
        <p:nvPicPr>
          <p:cNvPr id="4" name="Рисунок 3"/>
          <p:cNvPicPr>
            <a:picLocks noChangeAspect="1"/>
          </p:cNvPicPr>
          <p:nvPr/>
        </p:nvPicPr>
        <p:blipFill>
          <a:blip r:embed="rId3"/>
          <a:stretch>
            <a:fillRect/>
          </a:stretch>
        </p:blipFill>
        <p:spPr>
          <a:xfrm>
            <a:off x="-452719" y="2218765"/>
            <a:ext cx="8225119" cy="6526306"/>
          </a:xfrm>
          <a:prstGeom prst="rect">
            <a:avLst/>
          </a:prstGeom>
        </p:spPr>
      </p:pic>
    </p:spTree>
    <p:extLst>
      <p:ext uri="{BB962C8B-B14F-4D97-AF65-F5344CB8AC3E}">
        <p14:creationId xmlns:p14="http://schemas.microsoft.com/office/powerpoint/2010/main" val="17364948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144" y="0"/>
            <a:ext cx="9318022" cy="9906000"/>
          </a:xfrm>
          <a:prstGeom prst="rect">
            <a:avLst/>
          </a:prstGeom>
        </p:spPr>
      </p:pic>
      <p:sp>
        <p:nvSpPr>
          <p:cNvPr id="5" name="Прямоугольник 4"/>
          <p:cNvSpPr/>
          <p:nvPr/>
        </p:nvSpPr>
        <p:spPr>
          <a:xfrm>
            <a:off x="1015660" y="1399720"/>
            <a:ext cx="3759427" cy="523220"/>
          </a:xfrm>
          <a:prstGeom prst="rect">
            <a:avLst/>
          </a:prstGeom>
        </p:spPr>
        <p:txBody>
          <a:bodyPr wrap="none">
            <a:spAutoFit/>
          </a:bodyPr>
          <a:lstStyle/>
          <a:p>
            <a:r>
              <a:rPr lang="en-US" sz="2800" dirty="0">
                <a:solidFill>
                  <a:schemeClr val="accent6">
                    <a:lumMod val="60000"/>
                    <a:lumOff val="40000"/>
                  </a:schemeClr>
                </a:solidFill>
              </a:rPr>
              <a:t>‘’</a:t>
            </a:r>
            <a:r>
              <a:rPr lang="ru-RU" sz="2800" dirty="0">
                <a:solidFill>
                  <a:schemeClr val="accent6">
                    <a:lumMod val="60000"/>
                    <a:lumOff val="40000"/>
                  </a:schemeClr>
                </a:solidFill>
              </a:rPr>
              <a:t>Диалог с семьей </a:t>
            </a:r>
            <a:r>
              <a:rPr lang="ru-RU" sz="2800" dirty="0" smtClean="0">
                <a:solidFill>
                  <a:schemeClr val="accent6">
                    <a:lumMod val="60000"/>
                    <a:lumOff val="40000"/>
                  </a:schemeClr>
                </a:solidFill>
              </a:rPr>
              <a:t>№1</a:t>
            </a:r>
            <a:r>
              <a:rPr lang="en-US" sz="2800" dirty="0" smtClean="0">
                <a:solidFill>
                  <a:schemeClr val="accent6">
                    <a:lumMod val="60000"/>
                    <a:lumOff val="40000"/>
                  </a:schemeClr>
                </a:solidFill>
              </a:rPr>
              <a:t>’’</a:t>
            </a:r>
            <a:endParaRPr lang="ru-RU" sz="2800" dirty="0">
              <a:solidFill>
                <a:schemeClr val="accent6">
                  <a:lumMod val="60000"/>
                  <a:lumOff val="40000"/>
                </a:schemeClr>
              </a:solidFill>
            </a:endParaRPr>
          </a:p>
        </p:txBody>
      </p:sp>
      <p:pic>
        <p:nvPicPr>
          <p:cNvPr id="2" name="Рисунок 1"/>
          <p:cNvPicPr>
            <a:picLocks noChangeAspect="1"/>
          </p:cNvPicPr>
          <p:nvPr/>
        </p:nvPicPr>
        <p:blipFill>
          <a:blip r:embed="rId3"/>
          <a:stretch>
            <a:fillRect/>
          </a:stretch>
        </p:blipFill>
        <p:spPr>
          <a:xfrm>
            <a:off x="-620241" y="2070857"/>
            <a:ext cx="8298216" cy="6858000"/>
          </a:xfrm>
          <a:prstGeom prst="rect">
            <a:avLst/>
          </a:prstGeom>
        </p:spPr>
      </p:pic>
    </p:spTree>
    <p:extLst>
      <p:ext uri="{BB962C8B-B14F-4D97-AF65-F5344CB8AC3E}">
        <p14:creationId xmlns:p14="http://schemas.microsoft.com/office/powerpoint/2010/main" val="4797893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144" y="0"/>
            <a:ext cx="9318022" cy="9906000"/>
          </a:xfrm>
          <a:prstGeom prst="rect">
            <a:avLst/>
          </a:prstGeom>
        </p:spPr>
      </p:pic>
      <p:sp>
        <p:nvSpPr>
          <p:cNvPr id="5" name="Прямоугольник 4"/>
          <p:cNvSpPr/>
          <p:nvPr/>
        </p:nvSpPr>
        <p:spPr>
          <a:xfrm>
            <a:off x="1015660" y="1399720"/>
            <a:ext cx="3759427" cy="523220"/>
          </a:xfrm>
          <a:prstGeom prst="rect">
            <a:avLst/>
          </a:prstGeom>
        </p:spPr>
        <p:txBody>
          <a:bodyPr wrap="none">
            <a:spAutoFit/>
          </a:bodyPr>
          <a:lstStyle/>
          <a:p>
            <a:r>
              <a:rPr lang="en-US" sz="2800" dirty="0">
                <a:solidFill>
                  <a:schemeClr val="accent6">
                    <a:lumMod val="60000"/>
                    <a:lumOff val="40000"/>
                  </a:schemeClr>
                </a:solidFill>
              </a:rPr>
              <a:t>‘’</a:t>
            </a:r>
            <a:r>
              <a:rPr lang="ru-RU" sz="2800" dirty="0">
                <a:solidFill>
                  <a:schemeClr val="accent6">
                    <a:lumMod val="60000"/>
                    <a:lumOff val="40000"/>
                  </a:schemeClr>
                </a:solidFill>
              </a:rPr>
              <a:t>Диалог с семьей </a:t>
            </a:r>
            <a:r>
              <a:rPr lang="ru-RU" sz="2800" dirty="0" smtClean="0">
                <a:solidFill>
                  <a:schemeClr val="accent6">
                    <a:lumMod val="60000"/>
                    <a:lumOff val="40000"/>
                  </a:schemeClr>
                </a:solidFill>
              </a:rPr>
              <a:t>№1</a:t>
            </a:r>
            <a:r>
              <a:rPr lang="en-US" sz="2800" dirty="0" smtClean="0">
                <a:solidFill>
                  <a:schemeClr val="accent6">
                    <a:lumMod val="60000"/>
                    <a:lumOff val="40000"/>
                  </a:schemeClr>
                </a:solidFill>
              </a:rPr>
              <a:t>’’</a:t>
            </a:r>
            <a:endParaRPr lang="ru-RU" sz="2800" dirty="0">
              <a:solidFill>
                <a:schemeClr val="accent6">
                  <a:lumMod val="60000"/>
                  <a:lumOff val="40000"/>
                </a:schemeClr>
              </a:solidFill>
            </a:endParaRPr>
          </a:p>
        </p:txBody>
      </p:sp>
      <p:pic>
        <p:nvPicPr>
          <p:cNvPr id="4" name="Рисунок 3"/>
          <p:cNvPicPr>
            <a:picLocks noChangeAspect="1"/>
          </p:cNvPicPr>
          <p:nvPr/>
        </p:nvPicPr>
        <p:blipFill>
          <a:blip r:embed="rId3"/>
          <a:stretch>
            <a:fillRect/>
          </a:stretch>
        </p:blipFill>
        <p:spPr>
          <a:xfrm>
            <a:off x="-518698" y="2149294"/>
            <a:ext cx="8095130" cy="6858000"/>
          </a:xfrm>
          <a:prstGeom prst="rect">
            <a:avLst/>
          </a:prstGeom>
          <a:ln>
            <a:noFill/>
          </a:ln>
          <a:effectLst>
            <a:softEdge rad="112500"/>
          </a:effectLst>
        </p:spPr>
      </p:pic>
    </p:spTree>
    <p:extLst>
      <p:ext uri="{BB962C8B-B14F-4D97-AF65-F5344CB8AC3E}">
        <p14:creationId xmlns:p14="http://schemas.microsoft.com/office/powerpoint/2010/main" val="1406978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144" y="0"/>
            <a:ext cx="9318022" cy="9906000"/>
          </a:xfrm>
          <a:prstGeom prst="rect">
            <a:avLst/>
          </a:prstGeom>
        </p:spPr>
      </p:pic>
      <p:sp>
        <p:nvSpPr>
          <p:cNvPr id="3" name="Прямоугольник 2"/>
          <p:cNvSpPr/>
          <p:nvPr/>
        </p:nvSpPr>
        <p:spPr>
          <a:xfrm>
            <a:off x="1549286" y="939657"/>
            <a:ext cx="3759427" cy="523220"/>
          </a:xfrm>
          <a:prstGeom prst="rect">
            <a:avLst/>
          </a:prstGeom>
        </p:spPr>
        <p:txBody>
          <a:bodyPr wrap="none">
            <a:spAutoFit/>
          </a:bodyPr>
          <a:lstStyle/>
          <a:p>
            <a:r>
              <a:rPr lang="en-US" sz="2800" dirty="0">
                <a:solidFill>
                  <a:schemeClr val="accent6">
                    <a:lumMod val="50000"/>
                  </a:schemeClr>
                </a:solidFill>
              </a:rPr>
              <a:t>‘’</a:t>
            </a:r>
            <a:r>
              <a:rPr lang="ru-RU" sz="2800" dirty="0">
                <a:solidFill>
                  <a:schemeClr val="accent6">
                    <a:lumMod val="50000"/>
                  </a:schemeClr>
                </a:solidFill>
              </a:rPr>
              <a:t>Диалог с семьей </a:t>
            </a:r>
            <a:r>
              <a:rPr lang="ru-RU" sz="2800" dirty="0" smtClean="0">
                <a:solidFill>
                  <a:schemeClr val="accent6">
                    <a:lumMod val="50000"/>
                  </a:schemeClr>
                </a:solidFill>
              </a:rPr>
              <a:t>№1</a:t>
            </a:r>
            <a:r>
              <a:rPr lang="en-US" sz="2800" dirty="0" smtClean="0">
                <a:solidFill>
                  <a:schemeClr val="accent6">
                    <a:lumMod val="50000"/>
                  </a:schemeClr>
                </a:solidFill>
              </a:rPr>
              <a:t>’’</a:t>
            </a:r>
            <a:endParaRPr lang="ru-RU" sz="2800" dirty="0">
              <a:solidFill>
                <a:schemeClr val="accent6">
                  <a:lumMod val="50000"/>
                </a:schemeClr>
              </a:solidFill>
            </a:endParaRPr>
          </a:p>
        </p:txBody>
      </p:sp>
      <p:sp>
        <p:nvSpPr>
          <p:cNvPr id="4" name="TextBox 3"/>
          <p:cNvSpPr txBox="1"/>
          <p:nvPr/>
        </p:nvSpPr>
        <p:spPr>
          <a:xfrm>
            <a:off x="2209800" y="1341854"/>
            <a:ext cx="2115516" cy="461665"/>
          </a:xfrm>
          <a:prstGeom prst="rect">
            <a:avLst/>
          </a:prstGeom>
          <a:noFill/>
        </p:spPr>
        <p:txBody>
          <a:bodyPr wrap="none" rtlCol="0">
            <a:spAutoFit/>
          </a:bodyPr>
          <a:lstStyle/>
          <a:p>
            <a:r>
              <a:rPr lang="ru-RU" sz="2400" b="1" i="1" u="sng" dirty="0" smtClean="0"/>
              <a:t>Говорят дети</a:t>
            </a:r>
            <a:endParaRPr lang="ru-RU" sz="2400" b="1" i="1" u="sng" dirty="0"/>
          </a:p>
        </p:txBody>
      </p:sp>
      <p:pic>
        <p:nvPicPr>
          <p:cNvPr id="5" name="Рисунок 4"/>
          <p:cNvPicPr>
            <a:picLocks noChangeAspect="1"/>
          </p:cNvPicPr>
          <p:nvPr/>
        </p:nvPicPr>
        <p:blipFill>
          <a:blip r:embed="rId3"/>
          <a:stretch>
            <a:fillRect/>
          </a:stretch>
        </p:blipFill>
        <p:spPr>
          <a:xfrm>
            <a:off x="1413932" y="2249388"/>
            <a:ext cx="4030133" cy="3022600"/>
          </a:xfrm>
          <a:prstGeom prst="rect">
            <a:avLst/>
          </a:prstGeom>
        </p:spPr>
      </p:pic>
      <p:pic>
        <p:nvPicPr>
          <p:cNvPr id="6" name="Рисунок 5"/>
          <p:cNvPicPr>
            <a:picLocks noChangeAspect="1"/>
          </p:cNvPicPr>
          <p:nvPr/>
        </p:nvPicPr>
        <p:blipFill>
          <a:blip r:embed="rId4"/>
          <a:stretch>
            <a:fillRect/>
          </a:stretch>
        </p:blipFill>
        <p:spPr>
          <a:xfrm>
            <a:off x="911225" y="5717857"/>
            <a:ext cx="5070475" cy="3179789"/>
          </a:xfrm>
          <a:prstGeom prst="rect">
            <a:avLst/>
          </a:prstGeom>
        </p:spPr>
      </p:pic>
    </p:spTree>
    <p:extLst>
      <p:ext uri="{BB962C8B-B14F-4D97-AF65-F5344CB8AC3E}">
        <p14:creationId xmlns:p14="http://schemas.microsoft.com/office/powerpoint/2010/main" val="27299004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144" y="0"/>
            <a:ext cx="9318022" cy="9906000"/>
          </a:xfrm>
          <a:prstGeom prst="rect">
            <a:avLst/>
          </a:prstGeom>
        </p:spPr>
      </p:pic>
      <p:sp>
        <p:nvSpPr>
          <p:cNvPr id="5" name="Прямоугольник 4"/>
          <p:cNvSpPr/>
          <p:nvPr/>
        </p:nvSpPr>
        <p:spPr>
          <a:xfrm>
            <a:off x="1015660" y="1399720"/>
            <a:ext cx="3759427" cy="523220"/>
          </a:xfrm>
          <a:prstGeom prst="rect">
            <a:avLst/>
          </a:prstGeom>
        </p:spPr>
        <p:txBody>
          <a:bodyPr wrap="none">
            <a:spAutoFit/>
          </a:bodyPr>
          <a:lstStyle/>
          <a:p>
            <a:r>
              <a:rPr lang="en-US" sz="2800" dirty="0">
                <a:solidFill>
                  <a:schemeClr val="accent6">
                    <a:lumMod val="60000"/>
                    <a:lumOff val="40000"/>
                  </a:schemeClr>
                </a:solidFill>
              </a:rPr>
              <a:t>‘’</a:t>
            </a:r>
            <a:r>
              <a:rPr lang="ru-RU" sz="2800" dirty="0">
                <a:solidFill>
                  <a:schemeClr val="accent6">
                    <a:lumMod val="60000"/>
                    <a:lumOff val="40000"/>
                  </a:schemeClr>
                </a:solidFill>
              </a:rPr>
              <a:t>Диалог с семьей </a:t>
            </a:r>
            <a:r>
              <a:rPr lang="ru-RU" sz="2800" dirty="0" smtClean="0">
                <a:solidFill>
                  <a:schemeClr val="accent6">
                    <a:lumMod val="60000"/>
                    <a:lumOff val="40000"/>
                  </a:schemeClr>
                </a:solidFill>
              </a:rPr>
              <a:t>№1</a:t>
            </a:r>
            <a:r>
              <a:rPr lang="en-US" sz="2800" dirty="0" smtClean="0">
                <a:solidFill>
                  <a:schemeClr val="accent6">
                    <a:lumMod val="60000"/>
                    <a:lumOff val="40000"/>
                  </a:schemeClr>
                </a:solidFill>
              </a:rPr>
              <a:t>’’</a:t>
            </a:r>
            <a:endParaRPr lang="ru-RU" sz="2800" dirty="0">
              <a:solidFill>
                <a:schemeClr val="accent6">
                  <a:lumMod val="60000"/>
                  <a:lumOff val="40000"/>
                </a:schemeClr>
              </a:solidFill>
            </a:endParaRPr>
          </a:p>
        </p:txBody>
      </p:sp>
      <p:pic>
        <p:nvPicPr>
          <p:cNvPr id="2" name="Рисунок 1"/>
          <p:cNvPicPr>
            <a:picLocks noChangeAspect="1"/>
          </p:cNvPicPr>
          <p:nvPr/>
        </p:nvPicPr>
        <p:blipFill>
          <a:blip r:embed="rId3"/>
          <a:stretch>
            <a:fillRect/>
          </a:stretch>
        </p:blipFill>
        <p:spPr>
          <a:xfrm>
            <a:off x="0" y="2237360"/>
            <a:ext cx="6623663" cy="6124423"/>
          </a:xfrm>
          <a:prstGeom prst="rect">
            <a:avLst/>
          </a:prstGeom>
          <a:ln>
            <a:noFill/>
          </a:ln>
          <a:effectLst>
            <a:softEdge rad="112500"/>
          </a:effectLst>
        </p:spPr>
      </p:pic>
    </p:spTree>
    <p:extLst>
      <p:ext uri="{BB962C8B-B14F-4D97-AF65-F5344CB8AC3E}">
        <p14:creationId xmlns:p14="http://schemas.microsoft.com/office/powerpoint/2010/main" val="24547898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144" y="0"/>
            <a:ext cx="9318022" cy="9906000"/>
          </a:xfrm>
          <a:prstGeom prst="rect">
            <a:avLst/>
          </a:prstGeom>
        </p:spPr>
      </p:pic>
      <p:sp>
        <p:nvSpPr>
          <p:cNvPr id="5" name="Прямоугольник 4"/>
          <p:cNvSpPr/>
          <p:nvPr/>
        </p:nvSpPr>
        <p:spPr>
          <a:xfrm>
            <a:off x="1015660" y="1399720"/>
            <a:ext cx="3759427" cy="523220"/>
          </a:xfrm>
          <a:prstGeom prst="rect">
            <a:avLst/>
          </a:prstGeom>
        </p:spPr>
        <p:txBody>
          <a:bodyPr wrap="none">
            <a:spAutoFit/>
          </a:bodyPr>
          <a:lstStyle/>
          <a:p>
            <a:r>
              <a:rPr lang="en-US" sz="2800" dirty="0">
                <a:solidFill>
                  <a:schemeClr val="accent6">
                    <a:lumMod val="60000"/>
                    <a:lumOff val="40000"/>
                  </a:schemeClr>
                </a:solidFill>
              </a:rPr>
              <a:t>‘’</a:t>
            </a:r>
            <a:r>
              <a:rPr lang="ru-RU" sz="2800" dirty="0">
                <a:solidFill>
                  <a:schemeClr val="accent6">
                    <a:lumMod val="60000"/>
                    <a:lumOff val="40000"/>
                  </a:schemeClr>
                </a:solidFill>
              </a:rPr>
              <a:t>Диалог с семьей </a:t>
            </a:r>
            <a:r>
              <a:rPr lang="ru-RU" sz="2800" dirty="0" smtClean="0">
                <a:solidFill>
                  <a:schemeClr val="accent6">
                    <a:lumMod val="60000"/>
                    <a:lumOff val="40000"/>
                  </a:schemeClr>
                </a:solidFill>
              </a:rPr>
              <a:t>№1</a:t>
            </a:r>
            <a:r>
              <a:rPr lang="en-US" sz="2800" dirty="0" smtClean="0">
                <a:solidFill>
                  <a:schemeClr val="accent6">
                    <a:lumMod val="60000"/>
                    <a:lumOff val="40000"/>
                  </a:schemeClr>
                </a:solidFill>
              </a:rPr>
              <a:t>’’</a:t>
            </a:r>
            <a:endParaRPr lang="ru-RU" sz="2800" dirty="0">
              <a:solidFill>
                <a:schemeClr val="accent6">
                  <a:lumMod val="60000"/>
                  <a:lumOff val="40000"/>
                </a:schemeClr>
              </a:solidFill>
            </a:endParaRPr>
          </a:p>
        </p:txBody>
      </p:sp>
      <p:sp>
        <p:nvSpPr>
          <p:cNvPr id="3" name="TextBox 2"/>
          <p:cNvSpPr txBox="1"/>
          <p:nvPr/>
        </p:nvSpPr>
        <p:spPr>
          <a:xfrm>
            <a:off x="2068929" y="1738274"/>
            <a:ext cx="1652888" cy="369332"/>
          </a:xfrm>
          <a:prstGeom prst="rect">
            <a:avLst/>
          </a:prstGeom>
          <a:noFill/>
        </p:spPr>
        <p:txBody>
          <a:bodyPr wrap="none" rtlCol="0">
            <a:spAutoFit/>
          </a:bodyPr>
          <a:lstStyle/>
          <a:p>
            <a:r>
              <a:rPr lang="ru-RU" dirty="0" smtClean="0">
                <a:solidFill>
                  <a:schemeClr val="accent6">
                    <a:lumMod val="50000"/>
                  </a:schemeClr>
                </a:solidFill>
              </a:rPr>
              <a:t>Из жизни ДОУ</a:t>
            </a:r>
            <a:endParaRPr lang="ru-RU" dirty="0">
              <a:solidFill>
                <a:schemeClr val="accent6">
                  <a:lumMod val="50000"/>
                </a:schemeClr>
              </a:solidFill>
            </a:endParaRPr>
          </a:p>
        </p:txBody>
      </p:sp>
      <p:sp>
        <p:nvSpPr>
          <p:cNvPr id="4" name="Прямоугольник 3"/>
          <p:cNvSpPr/>
          <p:nvPr/>
        </p:nvSpPr>
        <p:spPr>
          <a:xfrm>
            <a:off x="349967" y="2083091"/>
            <a:ext cx="6306327" cy="2800767"/>
          </a:xfrm>
          <a:prstGeom prst="rect">
            <a:avLst/>
          </a:prstGeom>
        </p:spPr>
        <p:txBody>
          <a:bodyPr wrap="square">
            <a:spAutoFit/>
          </a:bodyPr>
          <a:lstStyle/>
          <a:p>
            <a:r>
              <a:rPr lang="ru-RU" sz="1600" dirty="0"/>
              <a:t>Спартакиада детей дошкольного возраста -2021</a:t>
            </a:r>
          </a:p>
          <a:p>
            <a:r>
              <a:rPr lang="ru-RU" sz="1600" dirty="0"/>
              <a:t>21 сентября 2021 года в соответствии с Муниципальной программой «Узловая- город дружественный детям» стартовала традиционная Спартакиада детей дошкольного возраста. В этом году она проводится в необычном формате. В  рамках проведения </a:t>
            </a:r>
            <a:r>
              <a:rPr lang="ru-RU" sz="1600" dirty="0" err="1"/>
              <a:t>антиковидных</a:t>
            </a:r>
            <a:r>
              <a:rPr lang="ru-RU" sz="1600" dirty="0"/>
              <a:t> мероприятий дети соревнуются в спортивном зале каждой образовательной организации. Отличительной особенностью этого года является то, что команда состоит из детей и педагогов.     Фиксируют показатели независимые эксперты, экспертом в нашем детском саду была Антипова Екатерина Николаевна, инструктор по физической культуре.</a:t>
            </a:r>
          </a:p>
        </p:txBody>
      </p:sp>
      <p:pic>
        <p:nvPicPr>
          <p:cNvPr id="7" name="Рисунок 6"/>
          <p:cNvPicPr>
            <a:picLocks noChangeAspect="1"/>
          </p:cNvPicPr>
          <p:nvPr/>
        </p:nvPicPr>
        <p:blipFill>
          <a:blip r:embed="rId3"/>
          <a:stretch>
            <a:fillRect/>
          </a:stretch>
        </p:blipFill>
        <p:spPr>
          <a:xfrm>
            <a:off x="519954" y="4953000"/>
            <a:ext cx="5732930" cy="4299697"/>
          </a:xfrm>
          <a:prstGeom prst="rect">
            <a:avLst/>
          </a:prstGeom>
          <a:ln>
            <a:noFill/>
          </a:ln>
          <a:effectLst>
            <a:softEdge rad="112500"/>
          </a:effectLst>
        </p:spPr>
      </p:pic>
    </p:spTree>
    <p:extLst>
      <p:ext uri="{BB962C8B-B14F-4D97-AF65-F5344CB8AC3E}">
        <p14:creationId xmlns:p14="http://schemas.microsoft.com/office/powerpoint/2010/main" val="33010338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144" y="0"/>
            <a:ext cx="9318022" cy="9906000"/>
          </a:xfrm>
          <a:prstGeom prst="rect">
            <a:avLst/>
          </a:prstGeom>
        </p:spPr>
      </p:pic>
      <p:sp>
        <p:nvSpPr>
          <p:cNvPr id="5" name="Прямоугольник 4"/>
          <p:cNvSpPr/>
          <p:nvPr/>
        </p:nvSpPr>
        <p:spPr>
          <a:xfrm>
            <a:off x="1015660" y="1399720"/>
            <a:ext cx="3759427" cy="523220"/>
          </a:xfrm>
          <a:prstGeom prst="rect">
            <a:avLst/>
          </a:prstGeom>
        </p:spPr>
        <p:txBody>
          <a:bodyPr wrap="none">
            <a:spAutoFit/>
          </a:bodyPr>
          <a:lstStyle/>
          <a:p>
            <a:r>
              <a:rPr lang="en-US" sz="2800" dirty="0">
                <a:solidFill>
                  <a:schemeClr val="accent6">
                    <a:lumMod val="60000"/>
                    <a:lumOff val="40000"/>
                  </a:schemeClr>
                </a:solidFill>
              </a:rPr>
              <a:t>‘’</a:t>
            </a:r>
            <a:r>
              <a:rPr lang="ru-RU" sz="2800" dirty="0">
                <a:solidFill>
                  <a:schemeClr val="accent6">
                    <a:lumMod val="60000"/>
                    <a:lumOff val="40000"/>
                  </a:schemeClr>
                </a:solidFill>
              </a:rPr>
              <a:t>Диалог с семьей </a:t>
            </a:r>
            <a:r>
              <a:rPr lang="ru-RU" sz="2800" dirty="0" smtClean="0">
                <a:solidFill>
                  <a:schemeClr val="accent6">
                    <a:lumMod val="60000"/>
                    <a:lumOff val="40000"/>
                  </a:schemeClr>
                </a:solidFill>
              </a:rPr>
              <a:t>№1</a:t>
            </a:r>
            <a:r>
              <a:rPr lang="en-US" sz="2800" dirty="0" smtClean="0">
                <a:solidFill>
                  <a:schemeClr val="accent6">
                    <a:lumMod val="60000"/>
                    <a:lumOff val="40000"/>
                  </a:schemeClr>
                </a:solidFill>
              </a:rPr>
              <a:t>’’</a:t>
            </a:r>
            <a:endParaRPr lang="ru-RU" sz="2800" dirty="0">
              <a:solidFill>
                <a:schemeClr val="accent6">
                  <a:lumMod val="60000"/>
                  <a:lumOff val="40000"/>
                </a:schemeClr>
              </a:solidFill>
            </a:endParaRPr>
          </a:p>
        </p:txBody>
      </p:sp>
      <p:sp>
        <p:nvSpPr>
          <p:cNvPr id="7" name="TextBox 6"/>
          <p:cNvSpPr txBox="1"/>
          <p:nvPr/>
        </p:nvSpPr>
        <p:spPr>
          <a:xfrm>
            <a:off x="2068929" y="1738274"/>
            <a:ext cx="1652888" cy="369332"/>
          </a:xfrm>
          <a:prstGeom prst="rect">
            <a:avLst/>
          </a:prstGeom>
          <a:noFill/>
        </p:spPr>
        <p:txBody>
          <a:bodyPr wrap="none" rtlCol="0">
            <a:spAutoFit/>
          </a:bodyPr>
          <a:lstStyle/>
          <a:p>
            <a:r>
              <a:rPr lang="ru-RU" dirty="0" smtClean="0">
                <a:solidFill>
                  <a:schemeClr val="accent6">
                    <a:lumMod val="50000"/>
                  </a:schemeClr>
                </a:solidFill>
              </a:rPr>
              <a:t>Из жизни ДОУ</a:t>
            </a:r>
            <a:endParaRPr lang="ru-RU" dirty="0">
              <a:solidFill>
                <a:schemeClr val="accent6">
                  <a:lumMod val="50000"/>
                </a:schemeClr>
              </a:solidFill>
            </a:endParaRPr>
          </a:p>
        </p:txBody>
      </p:sp>
      <p:sp>
        <p:nvSpPr>
          <p:cNvPr id="3" name="Прямоугольник 2"/>
          <p:cNvSpPr/>
          <p:nvPr/>
        </p:nvSpPr>
        <p:spPr>
          <a:xfrm>
            <a:off x="690303" y="2261494"/>
            <a:ext cx="5677127" cy="1569660"/>
          </a:xfrm>
          <a:prstGeom prst="rect">
            <a:avLst/>
          </a:prstGeom>
        </p:spPr>
        <p:txBody>
          <a:bodyPr wrap="square">
            <a:spAutoFit/>
          </a:bodyPr>
          <a:lstStyle/>
          <a:p>
            <a:r>
              <a:rPr lang="ru-RU" sz="1600" dirty="0"/>
              <a:t>«Дары осени»</a:t>
            </a:r>
          </a:p>
          <a:p>
            <a:r>
              <a:rPr lang="ru-RU" sz="1600" dirty="0"/>
              <a:t>В нашем детском саду уже несколько лет организуются выставки семейного творчества. Дети с радостью откликаются на объявление сделать поделки. И по утрам можно заметить, как ребята гордо шествуют к саду, держа красивое панно или картину, сделанные из природного материала.</a:t>
            </a:r>
          </a:p>
        </p:txBody>
      </p:sp>
      <p:pic>
        <p:nvPicPr>
          <p:cNvPr id="4" name="Рисунок 3"/>
          <p:cNvPicPr>
            <a:picLocks noChangeAspect="1"/>
          </p:cNvPicPr>
          <p:nvPr/>
        </p:nvPicPr>
        <p:blipFill>
          <a:blip r:embed="rId3"/>
          <a:stretch>
            <a:fillRect/>
          </a:stretch>
        </p:blipFill>
        <p:spPr>
          <a:xfrm>
            <a:off x="-212435" y="3854173"/>
            <a:ext cx="3899647" cy="5598971"/>
          </a:xfrm>
          <a:prstGeom prst="rect">
            <a:avLst/>
          </a:prstGeom>
          <a:ln>
            <a:noFill/>
          </a:ln>
          <a:effectLst>
            <a:softEdge rad="112500"/>
          </a:effectLst>
        </p:spPr>
      </p:pic>
      <p:pic>
        <p:nvPicPr>
          <p:cNvPr id="8" name="Рисунок 7"/>
          <p:cNvPicPr>
            <a:picLocks noChangeAspect="1"/>
          </p:cNvPicPr>
          <p:nvPr/>
        </p:nvPicPr>
        <p:blipFill>
          <a:blip r:embed="rId4"/>
          <a:stretch>
            <a:fillRect/>
          </a:stretch>
        </p:blipFill>
        <p:spPr>
          <a:xfrm>
            <a:off x="3528866" y="3985042"/>
            <a:ext cx="4143445" cy="5144861"/>
          </a:xfrm>
          <a:prstGeom prst="rect">
            <a:avLst/>
          </a:prstGeom>
          <a:ln>
            <a:noFill/>
          </a:ln>
          <a:effectLst>
            <a:softEdge rad="112500"/>
          </a:effectLst>
        </p:spPr>
      </p:pic>
    </p:spTree>
    <p:extLst>
      <p:ext uri="{BB962C8B-B14F-4D97-AF65-F5344CB8AC3E}">
        <p14:creationId xmlns:p14="http://schemas.microsoft.com/office/powerpoint/2010/main" val="3748821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09" y="336177"/>
            <a:ext cx="9318022" cy="9906000"/>
          </a:xfrm>
          <a:prstGeom prst="rect">
            <a:avLst/>
          </a:prstGeom>
        </p:spPr>
      </p:pic>
      <p:sp>
        <p:nvSpPr>
          <p:cNvPr id="5" name="Прямоугольник 4"/>
          <p:cNvSpPr/>
          <p:nvPr/>
        </p:nvSpPr>
        <p:spPr>
          <a:xfrm>
            <a:off x="1015660" y="1399720"/>
            <a:ext cx="3759427" cy="523220"/>
          </a:xfrm>
          <a:prstGeom prst="rect">
            <a:avLst/>
          </a:prstGeom>
        </p:spPr>
        <p:txBody>
          <a:bodyPr wrap="none">
            <a:spAutoFit/>
          </a:bodyPr>
          <a:lstStyle/>
          <a:p>
            <a:r>
              <a:rPr lang="en-US" sz="2800" dirty="0">
                <a:solidFill>
                  <a:schemeClr val="accent6">
                    <a:lumMod val="60000"/>
                    <a:lumOff val="40000"/>
                  </a:schemeClr>
                </a:solidFill>
              </a:rPr>
              <a:t>‘’</a:t>
            </a:r>
            <a:r>
              <a:rPr lang="ru-RU" sz="2800" dirty="0">
                <a:solidFill>
                  <a:schemeClr val="accent6">
                    <a:lumMod val="60000"/>
                    <a:lumOff val="40000"/>
                  </a:schemeClr>
                </a:solidFill>
              </a:rPr>
              <a:t>Диалог с семьей </a:t>
            </a:r>
            <a:r>
              <a:rPr lang="ru-RU" sz="2800" dirty="0" smtClean="0">
                <a:solidFill>
                  <a:schemeClr val="accent6">
                    <a:lumMod val="60000"/>
                    <a:lumOff val="40000"/>
                  </a:schemeClr>
                </a:solidFill>
              </a:rPr>
              <a:t>№1</a:t>
            </a:r>
            <a:r>
              <a:rPr lang="en-US" sz="2800" dirty="0" smtClean="0">
                <a:solidFill>
                  <a:schemeClr val="accent6">
                    <a:lumMod val="60000"/>
                    <a:lumOff val="40000"/>
                  </a:schemeClr>
                </a:solidFill>
              </a:rPr>
              <a:t>’’</a:t>
            </a:r>
            <a:endParaRPr lang="ru-RU" sz="2800" dirty="0">
              <a:solidFill>
                <a:schemeClr val="accent6">
                  <a:lumMod val="60000"/>
                  <a:lumOff val="40000"/>
                </a:schemeClr>
              </a:solidFill>
            </a:endParaRPr>
          </a:p>
        </p:txBody>
      </p:sp>
      <p:sp>
        <p:nvSpPr>
          <p:cNvPr id="7" name="TextBox 6"/>
          <p:cNvSpPr txBox="1"/>
          <p:nvPr/>
        </p:nvSpPr>
        <p:spPr>
          <a:xfrm>
            <a:off x="2068929" y="1738274"/>
            <a:ext cx="1652888" cy="369332"/>
          </a:xfrm>
          <a:prstGeom prst="rect">
            <a:avLst/>
          </a:prstGeom>
          <a:noFill/>
        </p:spPr>
        <p:txBody>
          <a:bodyPr wrap="none" rtlCol="0">
            <a:spAutoFit/>
          </a:bodyPr>
          <a:lstStyle/>
          <a:p>
            <a:r>
              <a:rPr lang="ru-RU" dirty="0" smtClean="0">
                <a:solidFill>
                  <a:schemeClr val="accent6">
                    <a:lumMod val="50000"/>
                  </a:schemeClr>
                </a:solidFill>
              </a:rPr>
              <a:t>Из жизни ДОУ</a:t>
            </a:r>
            <a:endParaRPr lang="ru-RU" dirty="0">
              <a:solidFill>
                <a:schemeClr val="accent6">
                  <a:lumMod val="50000"/>
                </a:schemeClr>
              </a:solidFill>
            </a:endParaRPr>
          </a:p>
        </p:txBody>
      </p:sp>
      <p:sp>
        <p:nvSpPr>
          <p:cNvPr id="3" name="Прямоугольник 2"/>
          <p:cNvSpPr/>
          <p:nvPr/>
        </p:nvSpPr>
        <p:spPr>
          <a:xfrm>
            <a:off x="618907" y="2107606"/>
            <a:ext cx="6205819" cy="2062103"/>
          </a:xfrm>
          <a:prstGeom prst="rect">
            <a:avLst/>
          </a:prstGeom>
        </p:spPr>
        <p:txBody>
          <a:bodyPr wrap="square">
            <a:spAutoFit/>
          </a:bodyPr>
          <a:lstStyle/>
          <a:p>
            <a:r>
              <a:rPr lang="ru-RU" sz="1600" dirty="0"/>
              <a:t>Всероссийский открытый урок ОБЖ</a:t>
            </a:r>
          </a:p>
          <a:p>
            <a:r>
              <a:rPr lang="ru-RU" sz="1600" dirty="0"/>
              <a:t>4 октября 2021 года на базе пожарно-спасательной части № 67 – Дубовка, прошел Всероссийский  открытый  урок «Основы безопасности жизнедеятельности», приуроченный ко Дню гражданской обороны Российской Федерации. Воспитанникам нашего детского сада продемонстрировали пожарную и технику, специализированное оборудование, аварийно-спасательный инструмент, а также спасательное и защитное снаряжение.</a:t>
            </a:r>
          </a:p>
        </p:txBody>
      </p:sp>
      <p:pic>
        <p:nvPicPr>
          <p:cNvPr id="4" name="Рисунок 3"/>
          <p:cNvPicPr>
            <a:picLocks noChangeAspect="1"/>
          </p:cNvPicPr>
          <p:nvPr/>
        </p:nvPicPr>
        <p:blipFill>
          <a:blip r:embed="rId3"/>
          <a:stretch>
            <a:fillRect/>
          </a:stretch>
        </p:blipFill>
        <p:spPr>
          <a:xfrm>
            <a:off x="67235" y="4115921"/>
            <a:ext cx="6943165" cy="5207374"/>
          </a:xfrm>
          <a:prstGeom prst="rect">
            <a:avLst/>
          </a:prstGeom>
          <a:ln>
            <a:noFill/>
          </a:ln>
          <a:effectLst>
            <a:softEdge rad="112500"/>
          </a:effectLst>
        </p:spPr>
      </p:pic>
    </p:spTree>
    <p:extLst>
      <p:ext uri="{BB962C8B-B14F-4D97-AF65-F5344CB8AC3E}">
        <p14:creationId xmlns:p14="http://schemas.microsoft.com/office/powerpoint/2010/main" val="34960526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4" y="0"/>
            <a:ext cx="7080084" cy="9906000"/>
          </a:xfrm>
          <a:prstGeom prst="rect">
            <a:avLst/>
          </a:prstGeom>
        </p:spPr>
      </p:pic>
      <p:sp>
        <p:nvSpPr>
          <p:cNvPr id="2" name="TextBox 1"/>
          <p:cNvSpPr txBox="1"/>
          <p:nvPr/>
        </p:nvSpPr>
        <p:spPr>
          <a:xfrm>
            <a:off x="1687367" y="1099642"/>
            <a:ext cx="2737416" cy="400110"/>
          </a:xfrm>
          <a:prstGeom prst="rect">
            <a:avLst/>
          </a:prstGeom>
          <a:noFill/>
        </p:spPr>
        <p:txBody>
          <a:bodyPr wrap="none" rtlCol="0">
            <a:prstTxWarp prst="textPlain">
              <a:avLst/>
            </a:prstTxWarp>
            <a:spAutoFit/>
          </a:bodyPr>
          <a:lstStyle/>
          <a:p>
            <a:r>
              <a:rPr lang="en-US" sz="1600" dirty="0" smtClean="0">
                <a:solidFill>
                  <a:schemeClr val="accent6">
                    <a:lumMod val="60000"/>
                    <a:lumOff val="40000"/>
                  </a:schemeClr>
                </a:solidFill>
              </a:rPr>
              <a:t>‘’</a:t>
            </a:r>
            <a:r>
              <a:rPr lang="ru-RU" sz="1600" dirty="0" smtClean="0">
                <a:solidFill>
                  <a:schemeClr val="accent6">
                    <a:lumMod val="60000"/>
                    <a:lumOff val="40000"/>
                  </a:schemeClr>
                </a:solidFill>
              </a:rPr>
              <a:t>Диалог с семьей </a:t>
            </a:r>
            <a:r>
              <a:rPr lang="ru-RU" sz="1600" dirty="0" smtClean="0">
                <a:solidFill>
                  <a:schemeClr val="accent6">
                    <a:lumMod val="60000"/>
                    <a:lumOff val="40000"/>
                  </a:schemeClr>
                </a:solidFill>
              </a:rPr>
              <a:t>№1</a:t>
            </a:r>
            <a:r>
              <a:rPr lang="en-US" sz="1600" dirty="0" smtClean="0">
                <a:solidFill>
                  <a:schemeClr val="accent6">
                    <a:lumMod val="60000"/>
                    <a:lumOff val="40000"/>
                  </a:schemeClr>
                </a:solidFill>
              </a:rPr>
              <a:t>’’</a:t>
            </a:r>
            <a:endParaRPr lang="ru-RU" sz="1600" dirty="0">
              <a:solidFill>
                <a:schemeClr val="accent6">
                  <a:lumMod val="60000"/>
                  <a:lumOff val="40000"/>
                </a:schemeClr>
              </a:solidFill>
            </a:endParaRPr>
          </a:p>
        </p:txBody>
      </p:sp>
      <p:sp>
        <p:nvSpPr>
          <p:cNvPr id="5" name="TextBox 4"/>
          <p:cNvSpPr txBox="1"/>
          <p:nvPr/>
        </p:nvSpPr>
        <p:spPr>
          <a:xfrm>
            <a:off x="1081391" y="1136710"/>
            <a:ext cx="671209" cy="369332"/>
          </a:xfrm>
          <a:prstGeom prst="rect">
            <a:avLst/>
          </a:prstGeom>
          <a:noFill/>
        </p:spPr>
        <p:txBody>
          <a:bodyPr wrap="none" rtlCol="0">
            <a:spAutoFit/>
          </a:bodyPr>
          <a:lstStyle/>
          <a:p>
            <a:r>
              <a:rPr lang="ru-RU" b="1" i="1" dirty="0" smtClean="0"/>
              <a:t>ЗОЖ</a:t>
            </a:r>
            <a:endParaRPr lang="ru-RU" b="1" i="1" dirty="0"/>
          </a:p>
        </p:txBody>
      </p:sp>
      <p:sp>
        <p:nvSpPr>
          <p:cNvPr id="8" name="Прямоугольник 7"/>
          <p:cNvSpPr/>
          <p:nvPr/>
        </p:nvSpPr>
        <p:spPr>
          <a:xfrm>
            <a:off x="1081391" y="1506042"/>
            <a:ext cx="4401540" cy="7478970"/>
          </a:xfrm>
          <a:prstGeom prst="rect">
            <a:avLst/>
          </a:prstGeom>
        </p:spPr>
        <p:txBody>
          <a:bodyPr wrap="square">
            <a:spAutoFit/>
          </a:bodyPr>
          <a:lstStyle/>
          <a:p>
            <a:pPr algn="ctr"/>
            <a:r>
              <a:rPr lang="ru-RU" sz="1600" dirty="0"/>
              <a:t>Семья – это опора, крепость, начало всех начал. Это – первый коллектив ребёнка, естественная среда, где закладываются основы будущей личности и здоровья ребенка. В дошкольном детстве закладывается фундамент здоровья ребенка, происходит интенсивный рост и развитие, формируются основные движения, осанка, а также необходимые навыки и привычки, приобретаются базовые физические качества, вырабатываются черты характера, без которых невозможен здоровый образ жизни.</a:t>
            </a:r>
          </a:p>
          <a:p>
            <a:pPr algn="ctr"/>
            <a:endParaRPr lang="ru-RU" sz="1600" dirty="0"/>
          </a:p>
          <a:p>
            <a:pPr algn="ctr"/>
            <a:r>
              <a:rPr lang="ru-RU" sz="1600" dirty="0"/>
              <a:t>Длительное пребывание в неблагоприятных условиях вызывает перенапряжение адаптационных возможностей организма и приводит к истощению иммунной системы. Возникают хронические заболевания бронхолегочной системы, ЛОР-органов и другие болезни.</a:t>
            </a:r>
          </a:p>
          <a:p>
            <a:pPr algn="ctr"/>
            <a:endParaRPr lang="ru-RU" sz="1600" dirty="0"/>
          </a:p>
          <a:p>
            <a:pPr algn="ctr"/>
            <a:r>
              <a:rPr lang="ru-RU" sz="1600" dirty="0"/>
              <a:t>Рост количества заболеваний связан не только с социально-экологической обстановкой, но и самим образом жизни семьи ребенка, во многом зависящим от семейных традиций и характера двигательного режима. При недостаточной двигательной активности ребенка (гиподинамии) неизбежно происходит ухудшение развития двигательной функции и снижение физической работоспособности ребенка.</a:t>
            </a:r>
          </a:p>
        </p:txBody>
      </p:sp>
    </p:spTree>
    <p:extLst>
      <p:ext uri="{BB962C8B-B14F-4D97-AF65-F5344CB8AC3E}">
        <p14:creationId xmlns:p14="http://schemas.microsoft.com/office/powerpoint/2010/main" val="1986352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144" y="0"/>
            <a:ext cx="9318022" cy="9906000"/>
          </a:xfrm>
          <a:prstGeom prst="rect">
            <a:avLst/>
          </a:prstGeom>
        </p:spPr>
      </p:pic>
      <p:sp>
        <p:nvSpPr>
          <p:cNvPr id="5" name="Прямоугольник 4"/>
          <p:cNvSpPr/>
          <p:nvPr/>
        </p:nvSpPr>
        <p:spPr>
          <a:xfrm>
            <a:off x="1015660" y="1399720"/>
            <a:ext cx="3759427" cy="523220"/>
          </a:xfrm>
          <a:prstGeom prst="rect">
            <a:avLst/>
          </a:prstGeom>
        </p:spPr>
        <p:txBody>
          <a:bodyPr wrap="none">
            <a:spAutoFit/>
          </a:bodyPr>
          <a:lstStyle/>
          <a:p>
            <a:r>
              <a:rPr lang="en-US" sz="2800" dirty="0">
                <a:solidFill>
                  <a:schemeClr val="accent6">
                    <a:lumMod val="60000"/>
                    <a:lumOff val="40000"/>
                  </a:schemeClr>
                </a:solidFill>
              </a:rPr>
              <a:t>‘’</a:t>
            </a:r>
            <a:r>
              <a:rPr lang="ru-RU" sz="2800" dirty="0">
                <a:solidFill>
                  <a:schemeClr val="accent6">
                    <a:lumMod val="60000"/>
                    <a:lumOff val="40000"/>
                  </a:schemeClr>
                </a:solidFill>
              </a:rPr>
              <a:t>Диалог с семьей </a:t>
            </a:r>
            <a:r>
              <a:rPr lang="ru-RU" sz="2800" dirty="0" smtClean="0">
                <a:solidFill>
                  <a:schemeClr val="accent6">
                    <a:lumMod val="60000"/>
                    <a:lumOff val="40000"/>
                  </a:schemeClr>
                </a:solidFill>
              </a:rPr>
              <a:t>№1</a:t>
            </a:r>
            <a:r>
              <a:rPr lang="en-US" sz="2800" dirty="0" smtClean="0">
                <a:solidFill>
                  <a:schemeClr val="accent6">
                    <a:lumMod val="60000"/>
                    <a:lumOff val="40000"/>
                  </a:schemeClr>
                </a:solidFill>
              </a:rPr>
              <a:t>’’</a:t>
            </a:r>
            <a:endParaRPr lang="ru-RU" sz="2800" dirty="0">
              <a:solidFill>
                <a:schemeClr val="accent6">
                  <a:lumMod val="60000"/>
                  <a:lumOff val="40000"/>
                </a:schemeClr>
              </a:solidFill>
            </a:endParaRPr>
          </a:p>
        </p:txBody>
      </p:sp>
      <p:sp>
        <p:nvSpPr>
          <p:cNvPr id="7" name="TextBox 6"/>
          <p:cNvSpPr txBox="1"/>
          <p:nvPr/>
        </p:nvSpPr>
        <p:spPr>
          <a:xfrm>
            <a:off x="2068929" y="1738274"/>
            <a:ext cx="1652888" cy="369332"/>
          </a:xfrm>
          <a:prstGeom prst="rect">
            <a:avLst/>
          </a:prstGeom>
          <a:noFill/>
        </p:spPr>
        <p:txBody>
          <a:bodyPr wrap="none" rtlCol="0">
            <a:spAutoFit/>
          </a:bodyPr>
          <a:lstStyle/>
          <a:p>
            <a:r>
              <a:rPr lang="ru-RU" dirty="0" smtClean="0">
                <a:solidFill>
                  <a:schemeClr val="accent6">
                    <a:lumMod val="50000"/>
                  </a:schemeClr>
                </a:solidFill>
              </a:rPr>
              <a:t>Из жизни ДОУ</a:t>
            </a:r>
            <a:endParaRPr lang="ru-RU" dirty="0">
              <a:solidFill>
                <a:schemeClr val="accent6">
                  <a:lumMod val="50000"/>
                </a:schemeClr>
              </a:solidFill>
            </a:endParaRPr>
          </a:p>
        </p:txBody>
      </p:sp>
      <p:sp>
        <p:nvSpPr>
          <p:cNvPr id="3" name="Прямоугольник 2"/>
          <p:cNvSpPr/>
          <p:nvPr/>
        </p:nvSpPr>
        <p:spPr>
          <a:xfrm>
            <a:off x="500088" y="2090577"/>
            <a:ext cx="6057557" cy="2308324"/>
          </a:xfrm>
          <a:prstGeom prst="rect">
            <a:avLst/>
          </a:prstGeom>
        </p:spPr>
        <p:txBody>
          <a:bodyPr wrap="square">
            <a:spAutoFit/>
          </a:bodyPr>
          <a:lstStyle/>
          <a:p>
            <a:r>
              <a:rPr lang="ru-RU" sz="1600" dirty="0"/>
              <a:t>Болдинская осень – 2021 в ДОУ</a:t>
            </a:r>
          </a:p>
          <a:p>
            <a:r>
              <a:rPr lang="ru-RU" sz="1600" dirty="0"/>
              <a:t>Традиционно в прекрасную осеннюю пору, в детском саду   проходит  первый отборочный этап районного фестиваля творчества педагогов и их воспитанников — детей дошкольного возраста "Болдинская осень -2021"         Воспитатели, подготовившие конкурсантов, старательно разучивали стихи, велась работа с детьми над выразительностью и эмоциональностью их исполнения. В этом году в литературном фестивале  ДОУ приняли участие 8 воспитанников.</a:t>
            </a:r>
          </a:p>
        </p:txBody>
      </p:sp>
      <p:pic>
        <p:nvPicPr>
          <p:cNvPr id="4" name="Рисунок 3"/>
          <p:cNvPicPr>
            <a:picLocks noChangeAspect="1"/>
          </p:cNvPicPr>
          <p:nvPr/>
        </p:nvPicPr>
        <p:blipFill>
          <a:blip r:embed="rId3"/>
          <a:stretch>
            <a:fillRect/>
          </a:stretch>
        </p:blipFill>
        <p:spPr>
          <a:xfrm>
            <a:off x="-106512" y="4398901"/>
            <a:ext cx="7270755" cy="4798861"/>
          </a:xfrm>
          <a:prstGeom prst="rect">
            <a:avLst/>
          </a:prstGeom>
          <a:ln>
            <a:noFill/>
          </a:ln>
          <a:effectLst>
            <a:softEdge rad="112500"/>
          </a:effectLst>
        </p:spPr>
      </p:pic>
    </p:spTree>
    <p:extLst>
      <p:ext uri="{BB962C8B-B14F-4D97-AF65-F5344CB8AC3E}">
        <p14:creationId xmlns:p14="http://schemas.microsoft.com/office/powerpoint/2010/main" val="12958356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144" y="0"/>
            <a:ext cx="9318022" cy="9906000"/>
          </a:xfrm>
          <a:prstGeom prst="rect">
            <a:avLst/>
          </a:prstGeom>
        </p:spPr>
      </p:pic>
      <p:sp>
        <p:nvSpPr>
          <p:cNvPr id="5" name="Прямоугольник 4"/>
          <p:cNvSpPr/>
          <p:nvPr/>
        </p:nvSpPr>
        <p:spPr>
          <a:xfrm>
            <a:off x="1015660" y="1399720"/>
            <a:ext cx="3759427" cy="523220"/>
          </a:xfrm>
          <a:prstGeom prst="rect">
            <a:avLst/>
          </a:prstGeom>
        </p:spPr>
        <p:txBody>
          <a:bodyPr wrap="none">
            <a:spAutoFit/>
          </a:bodyPr>
          <a:lstStyle/>
          <a:p>
            <a:r>
              <a:rPr lang="en-US" sz="2800" dirty="0">
                <a:solidFill>
                  <a:schemeClr val="accent6">
                    <a:lumMod val="60000"/>
                    <a:lumOff val="40000"/>
                  </a:schemeClr>
                </a:solidFill>
              </a:rPr>
              <a:t>‘’</a:t>
            </a:r>
            <a:r>
              <a:rPr lang="ru-RU" sz="2800" dirty="0">
                <a:solidFill>
                  <a:schemeClr val="accent6">
                    <a:lumMod val="60000"/>
                    <a:lumOff val="40000"/>
                  </a:schemeClr>
                </a:solidFill>
              </a:rPr>
              <a:t>Диалог с семьей </a:t>
            </a:r>
            <a:r>
              <a:rPr lang="ru-RU" sz="2800" dirty="0" smtClean="0">
                <a:solidFill>
                  <a:schemeClr val="accent6">
                    <a:lumMod val="60000"/>
                    <a:lumOff val="40000"/>
                  </a:schemeClr>
                </a:solidFill>
              </a:rPr>
              <a:t>№1</a:t>
            </a:r>
            <a:r>
              <a:rPr lang="en-US" sz="2800" dirty="0" smtClean="0">
                <a:solidFill>
                  <a:schemeClr val="accent6">
                    <a:lumMod val="60000"/>
                    <a:lumOff val="40000"/>
                  </a:schemeClr>
                </a:solidFill>
              </a:rPr>
              <a:t>’’</a:t>
            </a:r>
            <a:endParaRPr lang="ru-RU" sz="2800" dirty="0">
              <a:solidFill>
                <a:schemeClr val="accent6">
                  <a:lumMod val="60000"/>
                  <a:lumOff val="40000"/>
                </a:schemeClr>
              </a:solidFill>
            </a:endParaRPr>
          </a:p>
        </p:txBody>
      </p:sp>
      <p:sp>
        <p:nvSpPr>
          <p:cNvPr id="7" name="TextBox 6"/>
          <p:cNvSpPr txBox="1"/>
          <p:nvPr/>
        </p:nvSpPr>
        <p:spPr>
          <a:xfrm>
            <a:off x="2068929" y="1738274"/>
            <a:ext cx="1652888" cy="369332"/>
          </a:xfrm>
          <a:prstGeom prst="rect">
            <a:avLst/>
          </a:prstGeom>
          <a:noFill/>
        </p:spPr>
        <p:txBody>
          <a:bodyPr wrap="none" rtlCol="0">
            <a:spAutoFit/>
          </a:bodyPr>
          <a:lstStyle/>
          <a:p>
            <a:r>
              <a:rPr lang="ru-RU" dirty="0" smtClean="0">
                <a:solidFill>
                  <a:schemeClr val="accent6">
                    <a:lumMod val="50000"/>
                  </a:schemeClr>
                </a:solidFill>
              </a:rPr>
              <a:t>Из жизни ДОУ</a:t>
            </a:r>
            <a:endParaRPr lang="ru-RU" dirty="0">
              <a:solidFill>
                <a:schemeClr val="accent6">
                  <a:lumMod val="50000"/>
                </a:schemeClr>
              </a:solidFill>
            </a:endParaRPr>
          </a:p>
        </p:txBody>
      </p:sp>
      <p:sp>
        <p:nvSpPr>
          <p:cNvPr id="3" name="Прямоугольник 2"/>
          <p:cNvSpPr/>
          <p:nvPr/>
        </p:nvSpPr>
        <p:spPr>
          <a:xfrm>
            <a:off x="600769" y="2107606"/>
            <a:ext cx="5856195" cy="1569660"/>
          </a:xfrm>
          <a:prstGeom prst="rect">
            <a:avLst/>
          </a:prstGeom>
        </p:spPr>
        <p:txBody>
          <a:bodyPr wrap="square">
            <a:spAutoFit/>
          </a:bodyPr>
          <a:lstStyle/>
          <a:p>
            <a:r>
              <a:rPr lang="ru-RU" sz="1600" dirty="0"/>
              <a:t>Здравствуй, Осень, золотая!</a:t>
            </a:r>
          </a:p>
          <a:p>
            <a:r>
              <a:rPr lang="ru-RU" sz="1600" dirty="0"/>
              <a:t>  «Золотая осень» — это такая разная и такая прекрасная пора. Осенние пейзажи завораживают. Каждому хочется любоваться радужно светящимся лесом, шуршать листьями, опадающими прямо под ноги, собирать их в букеты, вдыхать свежесть осеннего воздуха.</a:t>
            </a:r>
          </a:p>
        </p:txBody>
      </p:sp>
      <p:pic>
        <p:nvPicPr>
          <p:cNvPr id="4" name="Рисунок 3"/>
          <p:cNvPicPr>
            <a:picLocks noChangeAspect="1"/>
          </p:cNvPicPr>
          <p:nvPr/>
        </p:nvPicPr>
        <p:blipFill>
          <a:blip r:embed="rId3"/>
          <a:stretch>
            <a:fillRect/>
          </a:stretch>
        </p:blipFill>
        <p:spPr>
          <a:xfrm>
            <a:off x="-346128" y="3677266"/>
            <a:ext cx="7749988" cy="5812491"/>
          </a:xfrm>
          <a:prstGeom prst="rect">
            <a:avLst/>
          </a:prstGeom>
          <a:ln>
            <a:noFill/>
          </a:ln>
          <a:effectLst>
            <a:softEdge rad="112500"/>
          </a:effectLst>
        </p:spPr>
      </p:pic>
    </p:spTree>
    <p:extLst>
      <p:ext uri="{BB962C8B-B14F-4D97-AF65-F5344CB8AC3E}">
        <p14:creationId xmlns:p14="http://schemas.microsoft.com/office/powerpoint/2010/main" val="37437851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194" y="0"/>
            <a:ext cx="9318022" cy="9906000"/>
          </a:xfrm>
          <a:prstGeom prst="rect">
            <a:avLst/>
          </a:prstGeom>
        </p:spPr>
      </p:pic>
      <p:sp>
        <p:nvSpPr>
          <p:cNvPr id="5" name="Прямоугольник 4"/>
          <p:cNvSpPr/>
          <p:nvPr/>
        </p:nvSpPr>
        <p:spPr>
          <a:xfrm>
            <a:off x="1015660" y="1399720"/>
            <a:ext cx="3759427" cy="523220"/>
          </a:xfrm>
          <a:prstGeom prst="rect">
            <a:avLst/>
          </a:prstGeom>
        </p:spPr>
        <p:txBody>
          <a:bodyPr wrap="none">
            <a:spAutoFit/>
          </a:bodyPr>
          <a:lstStyle/>
          <a:p>
            <a:r>
              <a:rPr lang="en-US" sz="2800" dirty="0">
                <a:solidFill>
                  <a:schemeClr val="accent6">
                    <a:lumMod val="60000"/>
                    <a:lumOff val="40000"/>
                  </a:schemeClr>
                </a:solidFill>
              </a:rPr>
              <a:t>‘’</a:t>
            </a:r>
            <a:r>
              <a:rPr lang="ru-RU" sz="2800" dirty="0">
                <a:solidFill>
                  <a:schemeClr val="accent6">
                    <a:lumMod val="60000"/>
                    <a:lumOff val="40000"/>
                  </a:schemeClr>
                </a:solidFill>
              </a:rPr>
              <a:t>Диалог с семьей </a:t>
            </a:r>
            <a:r>
              <a:rPr lang="ru-RU" sz="2800" dirty="0" smtClean="0">
                <a:solidFill>
                  <a:schemeClr val="accent6">
                    <a:lumMod val="60000"/>
                    <a:lumOff val="40000"/>
                  </a:schemeClr>
                </a:solidFill>
              </a:rPr>
              <a:t>№1</a:t>
            </a:r>
            <a:r>
              <a:rPr lang="en-US" sz="2800" dirty="0" smtClean="0">
                <a:solidFill>
                  <a:schemeClr val="accent6">
                    <a:lumMod val="60000"/>
                    <a:lumOff val="40000"/>
                  </a:schemeClr>
                </a:solidFill>
              </a:rPr>
              <a:t>’’</a:t>
            </a:r>
            <a:endParaRPr lang="ru-RU" sz="2800" dirty="0">
              <a:solidFill>
                <a:schemeClr val="accent6">
                  <a:lumMod val="60000"/>
                  <a:lumOff val="40000"/>
                </a:schemeClr>
              </a:solidFill>
            </a:endParaRPr>
          </a:p>
        </p:txBody>
      </p:sp>
      <p:sp>
        <p:nvSpPr>
          <p:cNvPr id="7" name="TextBox 6"/>
          <p:cNvSpPr txBox="1"/>
          <p:nvPr/>
        </p:nvSpPr>
        <p:spPr>
          <a:xfrm>
            <a:off x="2068929" y="1738274"/>
            <a:ext cx="1652888" cy="369332"/>
          </a:xfrm>
          <a:prstGeom prst="rect">
            <a:avLst/>
          </a:prstGeom>
          <a:noFill/>
        </p:spPr>
        <p:txBody>
          <a:bodyPr wrap="none" rtlCol="0">
            <a:spAutoFit/>
          </a:bodyPr>
          <a:lstStyle/>
          <a:p>
            <a:r>
              <a:rPr lang="ru-RU" dirty="0" smtClean="0">
                <a:solidFill>
                  <a:schemeClr val="accent6">
                    <a:lumMod val="50000"/>
                  </a:schemeClr>
                </a:solidFill>
              </a:rPr>
              <a:t>Из жизни ДОУ</a:t>
            </a:r>
            <a:endParaRPr lang="ru-RU" dirty="0">
              <a:solidFill>
                <a:schemeClr val="accent6">
                  <a:lumMod val="50000"/>
                </a:schemeClr>
              </a:solidFill>
            </a:endParaRPr>
          </a:p>
        </p:txBody>
      </p:sp>
      <p:sp>
        <p:nvSpPr>
          <p:cNvPr id="3" name="Прямоугольник 2"/>
          <p:cNvSpPr/>
          <p:nvPr/>
        </p:nvSpPr>
        <p:spPr>
          <a:xfrm>
            <a:off x="606151" y="1922940"/>
            <a:ext cx="6473378" cy="2308324"/>
          </a:xfrm>
          <a:prstGeom prst="rect">
            <a:avLst/>
          </a:prstGeom>
        </p:spPr>
        <p:txBody>
          <a:bodyPr wrap="square">
            <a:spAutoFit/>
          </a:bodyPr>
          <a:lstStyle/>
          <a:p>
            <a:r>
              <a:rPr lang="ru-RU" sz="1600" dirty="0"/>
              <a:t>Любимый папа!</a:t>
            </a:r>
          </a:p>
          <a:p>
            <a:r>
              <a:rPr lang="ru-RU" sz="1600" dirty="0"/>
              <a:t>Поздравляю тебя сегодня с Днём отца</a:t>
            </a:r>
            <a:r>
              <a:rPr lang="ru-RU" sz="1600" dirty="0" smtClean="0"/>
              <a:t>!</a:t>
            </a:r>
            <a:endParaRPr lang="ru-RU" sz="1600" dirty="0"/>
          </a:p>
          <a:p>
            <a:r>
              <a:rPr lang="ru-RU" sz="1600" dirty="0"/>
              <a:t>Здоровья я тебе желаю</a:t>
            </a:r>
            <a:r>
              <a:rPr lang="ru-RU" sz="1600" dirty="0" smtClean="0"/>
              <a:t>,</a:t>
            </a:r>
            <a:endParaRPr lang="ru-RU" sz="1600" dirty="0"/>
          </a:p>
          <a:p>
            <a:r>
              <a:rPr lang="ru-RU" sz="1600" dirty="0"/>
              <a:t>И чтоб ты весел был всегда</a:t>
            </a:r>
            <a:r>
              <a:rPr lang="ru-RU" sz="1600" dirty="0" smtClean="0"/>
              <a:t>!</a:t>
            </a:r>
          </a:p>
          <a:p>
            <a:r>
              <a:rPr lang="ru-RU" sz="1600" dirty="0" smtClean="0"/>
              <a:t> </a:t>
            </a:r>
            <a:r>
              <a:rPr lang="ru-RU" sz="1600" dirty="0"/>
              <a:t>Папа – надёжный оплот семьи и её благополучия. Для маленького ребёнка нет никого ближе его родителей. Эти люди сопровождают его по жизни, учат всему, поддерживают и защищают. Только с хорошим отцом может быть настоящая семья, служащая всем домочадцам надёжной крепостью от всех невзгод.</a:t>
            </a:r>
          </a:p>
        </p:txBody>
      </p:sp>
      <p:pic>
        <p:nvPicPr>
          <p:cNvPr id="4" name="Рисунок 3"/>
          <p:cNvPicPr>
            <a:picLocks noChangeAspect="1"/>
          </p:cNvPicPr>
          <p:nvPr/>
        </p:nvPicPr>
        <p:blipFill>
          <a:blip r:embed="rId3"/>
          <a:stretch>
            <a:fillRect/>
          </a:stretch>
        </p:blipFill>
        <p:spPr>
          <a:xfrm>
            <a:off x="0" y="4231264"/>
            <a:ext cx="7279341" cy="5076265"/>
          </a:xfrm>
          <a:prstGeom prst="rect">
            <a:avLst/>
          </a:prstGeom>
          <a:ln>
            <a:noFill/>
          </a:ln>
          <a:effectLst>
            <a:softEdge rad="112500"/>
          </a:effectLst>
        </p:spPr>
      </p:pic>
    </p:spTree>
    <p:extLst>
      <p:ext uri="{BB962C8B-B14F-4D97-AF65-F5344CB8AC3E}">
        <p14:creationId xmlns:p14="http://schemas.microsoft.com/office/powerpoint/2010/main" val="31959285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4" y="0"/>
            <a:ext cx="7080084" cy="9906000"/>
          </a:xfrm>
          <a:prstGeom prst="rect">
            <a:avLst/>
          </a:prstGeom>
        </p:spPr>
      </p:pic>
      <p:sp>
        <p:nvSpPr>
          <p:cNvPr id="2" name="TextBox 1"/>
          <p:cNvSpPr txBox="1"/>
          <p:nvPr/>
        </p:nvSpPr>
        <p:spPr>
          <a:xfrm>
            <a:off x="1752600" y="1580390"/>
            <a:ext cx="2737416" cy="400110"/>
          </a:xfrm>
          <a:prstGeom prst="rect">
            <a:avLst/>
          </a:prstGeom>
          <a:noFill/>
        </p:spPr>
        <p:txBody>
          <a:bodyPr wrap="none" rtlCol="0">
            <a:prstTxWarp prst="textPlain">
              <a:avLst/>
            </a:prstTxWarp>
            <a:spAutoFit/>
          </a:bodyPr>
          <a:lstStyle/>
          <a:p>
            <a:r>
              <a:rPr lang="en-US" sz="1600" dirty="0" smtClean="0">
                <a:solidFill>
                  <a:schemeClr val="accent6">
                    <a:lumMod val="60000"/>
                    <a:lumOff val="40000"/>
                  </a:schemeClr>
                </a:solidFill>
              </a:rPr>
              <a:t>‘’</a:t>
            </a:r>
            <a:r>
              <a:rPr lang="ru-RU" sz="1600" dirty="0" smtClean="0">
                <a:solidFill>
                  <a:schemeClr val="accent6">
                    <a:lumMod val="60000"/>
                    <a:lumOff val="40000"/>
                  </a:schemeClr>
                </a:solidFill>
              </a:rPr>
              <a:t>Диалог с семьей </a:t>
            </a:r>
            <a:r>
              <a:rPr lang="ru-RU" sz="1600" dirty="0" smtClean="0">
                <a:solidFill>
                  <a:schemeClr val="accent6">
                    <a:lumMod val="60000"/>
                    <a:lumOff val="40000"/>
                  </a:schemeClr>
                </a:solidFill>
              </a:rPr>
              <a:t>№1</a:t>
            </a:r>
            <a:r>
              <a:rPr lang="en-US" sz="1600" dirty="0" smtClean="0">
                <a:solidFill>
                  <a:schemeClr val="accent6">
                    <a:lumMod val="60000"/>
                    <a:lumOff val="40000"/>
                  </a:schemeClr>
                </a:solidFill>
              </a:rPr>
              <a:t>’’</a:t>
            </a:r>
            <a:endParaRPr lang="ru-RU" sz="1600" dirty="0">
              <a:solidFill>
                <a:schemeClr val="accent6">
                  <a:lumMod val="60000"/>
                  <a:lumOff val="40000"/>
                </a:schemeClr>
              </a:solidFill>
            </a:endParaRPr>
          </a:p>
        </p:txBody>
      </p:sp>
      <p:sp>
        <p:nvSpPr>
          <p:cNvPr id="5" name="TextBox 4"/>
          <p:cNvSpPr txBox="1"/>
          <p:nvPr/>
        </p:nvSpPr>
        <p:spPr>
          <a:xfrm>
            <a:off x="1081391" y="1136710"/>
            <a:ext cx="671209" cy="369332"/>
          </a:xfrm>
          <a:prstGeom prst="rect">
            <a:avLst/>
          </a:prstGeom>
          <a:noFill/>
        </p:spPr>
        <p:txBody>
          <a:bodyPr wrap="none" rtlCol="0">
            <a:spAutoFit/>
          </a:bodyPr>
          <a:lstStyle/>
          <a:p>
            <a:r>
              <a:rPr lang="ru-RU" b="1" i="1" dirty="0" smtClean="0"/>
              <a:t>ЗОЖ</a:t>
            </a:r>
            <a:endParaRPr lang="ru-RU" b="1" i="1" dirty="0"/>
          </a:p>
        </p:txBody>
      </p:sp>
      <p:sp>
        <p:nvSpPr>
          <p:cNvPr id="3" name="Прямоугольник 2"/>
          <p:cNvSpPr/>
          <p:nvPr/>
        </p:nvSpPr>
        <p:spPr>
          <a:xfrm>
            <a:off x="1081391" y="2054848"/>
            <a:ext cx="4457803" cy="6247864"/>
          </a:xfrm>
          <a:prstGeom prst="rect">
            <a:avLst/>
          </a:prstGeom>
        </p:spPr>
        <p:txBody>
          <a:bodyPr wrap="square">
            <a:spAutoFit/>
          </a:bodyPr>
          <a:lstStyle/>
          <a:p>
            <a:r>
              <a:rPr lang="ru-RU" sz="1600" dirty="0"/>
              <a:t>Сегодня важно нам, взрослым, формировать и поддерживать интерес к оздоровлению, как самих себя, так и своих детей. Родители являются первыми педагогами. Они обязаны заложить основы физического, нравственного и интеллектуального развития личности ребенка в младенческом возрасте.</a:t>
            </a:r>
          </a:p>
          <a:p>
            <a:endParaRPr lang="ru-RU" sz="1600" dirty="0"/>
          </a:p>
          <a:p>
            <a:r>
              <a:rPr lang="ru-RU" sz="1600" dirty="0"/>
              <a:t>К сожалению, в силу развитого культурного уровня нашего общества, здоровье ещё не стоит на первом месте среди потребностей человека. Поэтому многие родители не могут служить для ребенка положительным примером здорового образа жизни, так как часто злоупотребляют курением и алкоголем, предпочитают многочасовые просмотры телепередач и видеофильмов, закаливанию, занятиям физкультурой, прогулки на свежем воздухе. Зачастую родители плохо представляют, как же необходимо приобщать ребенка к здоровому образу жизни.</a:t>
            </a:r>
          </a:p>
          <a:p>
            <a:endParaRPr lang="ru-RU" sz="1600" dirty="0"/>
          </a:p>
          <a:p>
            <a:r>
              <a:rPr lang="ru-RU" sz="1600" dirty="0"/>
              <a:t>Что же могут сделать родители для приобщения детей к здоровому образу жизни? (высказывания родителей).</a:t>
            </a:r>
          </a:p>
        </p:txBody>
      </p:sp>
    </p:spTree>
    <p:extLst>
      <p:ext uri="{BB962C8B-B14F-4D97-AF65-F5344CB8AC3E}">
        <p14:creationId xmlns:p14="http://schemas.microsoft.com/office/powerpoint/2010/main" val="34815070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4" y="0"/>
            <a:ext cx="7080084" cy="9906000"/>
          </a:xfrm>
          <a:prstGeom prst="rect">
            <a:avLst/>
          </a:prstGeom>
        </p:spPr>
      </p:pic>
      <p:sp>
        <p:nvSpPr>
          <p:cNvPr id="2" name="TextBox 1"/>
          <p:cNvSpPr txBox="1"/>
          <p:nvPr/>
        </p:nvSpPr>
        <p:spPr>
          <a:xfrm>
            <a:off x="1687367" y="1274453"/>
            <a:ext cx="2737416" cy="400110"/>
          </a:xfrm>
          <a:prstGeom prst="rect">
            <a:avLst/>
          </a:prstGeom>
          <a:noFill/>
        </p:spPr>
        <p:txBody>
          <a:bodyPr wrap="none" rtlCol="0">
            <a:prstTxWarp prst="textPlain">
              <a:avLst/>
            </a:prstTxWarp>
            <a:spAutoFit/>
          </a:bodyPr>
          <a:lstStyle/>
          <a:p>
            <a:r>
              <a:rPr lang="en-US" sz="1600" dirty="0" smtClean="0">
                <a:solidFill>
                  <a:schemeClr val="accent6">
                    <a:lumMod val="60000"/>
                    <a:lumOff val="40000"/>
                  </a:schemeClr>
                </a:solidFill>
              </a:rPr>
              <a:t>‘’</a:t>
            </a:r>
            <a:r>
              <a:rPr lang="ru-RU" sz="1600" dirty="0" smtClean="0">
                <a:solidFill>
                  <a:schemeClr val="accent6">
                    <a:lumMod val="60000"/>
                    <a:lumOff val="40000"/>
                  </a:schemeClr>
                </a:solidFill>
              </a:rPr>
              <a:t>Диалог с семьей </a:t>
            </a:r>
            <a:r>
              <a:rPr lang="ru-RU" sz="1600" dirty="0" smtClean="0">
                <a:solidFill>
                  <a:schemeClr val="accent6">
                    <a:lumMod val="60000"/>
                    <a:lumOff val="40000"/>
                  </a:schemeClr>
                </a:solidFill>
              </a:rPr>
              <a:t>№1</a:t>
            </a:r>
            <a:r>
              <a:rPr lang="en-US" sz="1600" dirty="0" smtClean="0">
                <a:solidFill>
                  <a:schemeClr val="accent6">
                    <a:lumMod val="60000"/>
                    <a:lumOff val="40000"/>
                  </a:schemeClr>
                </a:solidFill>
              </a:rPr>
              <a:t>’’</a:t>
            </a:r>
            <a:endParaRPr lang="ru-RU" sz="1600" dirty="0">
              <a:solidFill>
                <a:schemeClr val="accent6">
                  <a:lumMod val="60000"/>
                  <a:lumOff val="40000"/>
                </a:schemeClr>
              </a:solidFill>
            </a:endParaRPr>
          </a:p>
        </p:txBody>
      </p:sp>
      <p:sp>
        <p:nvSpPr>
          <p:cNvPr id="5" name="TextBox 4"/>
          <p:cNvSpPr txBox="1"/>
          <p:nvPr/>
        </p:nvSpPr>
        <p:spPr>
          <a:xfrm>
            <a:off x="1054497" y="1203945"/>
            <a:ext cx="671209" cy="369332"/>
          </a:xfrm>
          <a:prstGeom prst="rect">
            <a:avLst/>
          </a:prstGeom>
          <a:noFill/>
        </p:spPr>
        <p:txBody>
          <a:bodyPr wrap="none" rtlCol="0">
            <a:spAutoFit/>
          </a:bodyPr>
          <a:lstStyle/>
          <a:p>
            <a:r>
              <a:rPr lang="ru-RU" b="1" i="1" dirty="0" smtClean="0"/>
              <a:t>ЗОЖ</a:t>
            </a:r>
            <a:endParaRPr lang="ru-RU" b="1" i="1" dirty="0"/>
          </a:p>
        </p:txBody>
      </p:sp>
      <p:sp>
        <p:nvSpPr>
          <p:cNvPr id="3" name="Прямоугольник 2"/>
          <p:cNvSpPr/>
          <p:nvPr/>
        </p:nvSpPr>
        <p:spPr>
          <a:xfrm>
            <a:off x="1378220" y="1849119"/>
            <a:ext cx="3879476" cy="6463308"/>
          </a:xfrm>
          <a:prstGeom prst="rect">
            <a:avLst/>
          </a:prstGeom>
        </p:spPr>
        <p:txBody>
          <a:bodyPr wrap="square">
            <a:spAutoFit/>
          </a:bodyPr>
          <a:lstStyle/>
          <a:p>
            <a:r>
              <a:rPr lang="ru-RU" dirty="0"/>
              <a:t>Необходимо активно использовать целебные природные факторы окружающей среды: чистую воду, ультрафиолетовые лучи солнечного света, чистый воздух, </a:t>
            </a:r>
            <a:r>
              <a:rPr lang="ru-RU" dirty="0" err="1"/>
              <a:t>фитонцидные</a:t>
            </a:r>
            <a:r>
              <a:rPr lang="ru-RU" dirty="0"/>
              <a:t> свойства растений, так как естественные силы природы представляют собой привычные компоненты окружающей среды и необходимы для жизнедеятельности организма.</a:t>
            </a:r>
          </a:p>
          <a:p>
            <a:endParaRPr lang="ru-RU" dirty="0"/>
          </a:p>
          <a:p>
            <a:r>
              <a:rPr lang="ru-RU" dirty="0"/>
              <a:t>Ребенку необходим спокойный, доброжелательный психологический климат в семье.</a:t>
            </a:r>
          </a:p>
          <a:p>
            <a:endParaRPr lang="ru-RU" dirty="0"/>
          </a:p>
          <a:p>
            <a:r>
              <a:rPr lang="ru-RU" dirty="0"/>
              <a:t>Перебранки в присутствии ребенка в одних случаях способствуют возникновению у него невроза, а в других усугубляют уже имеющиеся нарушения нервной системы. Все это существенно снижает защитные возможности детского организма.</a:t>
            </a:r>
          </a:p>
        </p:txBody>
      </p:sp>
    </p:spTree>
    <p:extLst>
      <p:ext uri="{BB962C8B-B14F-4D97-AF65-F5344CB8AC3E}">
        <p14:creationId xmlns:p14="http://schemas.microsoft.com/office/powerpoint/2010/main" val="33460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4" y="0"/>
            <a:ext cx="7080084" cy="9906000"/>
          </a:xfrm>
          <a:prstGeom prst="rect">
            <a:avLst/>
          </a:prstGeom>
        </p:spPr>
      </p:pic>
      <p:sp>
        <p:nvSpPr>
          <p:cNvPr id="2" name="TextBox 1"/>
          <p:cNvSpPr txBox="1"/>
          <p:nvPr/>
        </p:nvSpPr>
        <p:spPr>
          <a:xfrm>
            <a:off x="1687367" y="1274453"/>
            <a:ext cx="2737416" cy="400110"/>
          </a:xfrm>
          <a:prstGeom prst="rect">
            <a:avLst/>
          </a:prstGeom>
          <a:noFill/>
        </p:spPr>
        <p:txBody>
          <a:bodyPr wrap="none" rtlCol="0">
            <a:prstTxWarp prst="textPlain">
              <a:avLst/>
            </a:prstTxWarp>
            <a:spAutoFit/>
          </a:bodyPr>
          <a:lstStyle/>
          <a:p>
            <a:r>
              <a:rPr lang="en-US" sz="1600" dirty="0" smtClean="0">
                <a:solidFill>
                  <a:schemeClr val="accent6">
                    <a:lumMod val="60000"/>
                    <a:lumOff val="40000"/>
                  </a:schemeClr>
                </a:solidFill>
              </a:rPr>
              <a:t>‘’</a:t>
            </a:r>
            <a:r>
              <a:rPr lang="ru-RU" sz="1600" dirty="0" smtClean="0">
                <a:solidFill>
                  <a:schemeClr val="accent6">
                    <a:lumMod val="60000"/>
                    <a:lumOff val="40000"/>
                  </a:schemeClr>
                </a:solidFill>
              </a:rPr>
              <a:t>Диалог с семьей </a:t>
            </a:r>
            <a:r>
              <a:rPr lang="ru-RU" sz="1600" dirty="0" smtClean="0">
                <a:solidFill>
                  <a:schemeClr val="accent6">
                    <a:lumMod val="60000"/>
                    <a:lumOff val="40000"/>
                  </a:schemeClr>
                </a:solidFill>
              </a:rPr>
              <a:t>№1</a:t>
            </a:r>
            <a:r>
              <a:rPr lang="en-US" sz="1600" dirty="0" smtClean="0">
                <a:solidFill>
                  <a:schemeClr val="accent6">
                    <a:lumMod val="60000"/>
                    <a:lumOff val="40000"/>
                  </a:schemeClr>
                </a:solidFill>
              </a:rPr>
              <a:t>’’</a:t>
            </a:r>
            <a:endParaRPr lang="ru-RU" sz="1600" dirty="0">
              <a:solidFill>
                <a:schemeClr val="accent6">
                  <a:lumMod val="60000"/>
                  <a:lumOff val="40000"/>
                </a:schemeClr>
              </a:solidFill>
            </a:endParaRPr>
          </a:p>
        </p:txBody>
      </p:sp>
      <p:sp>
        <p:nvSpPr>
          <p:cNvPr id="5" name="TextBox 4"/>
          <p:cNvSpPr txBox="1"/>
          <p:nvPr/>
        </p:nvSpPr>
        <p:spPr>
          <a:xfrm>
            <a:off x="1054497" y="1203945"/>
            <a:ext cx="671209" cy="369332"/>
          </a:xfrm>
          <a:prstGeom prst="rect">
            <a:avLst/>
          </a:prstGeom>
          <a:noFill/>
        </p:spPr>
        <p:txBody>
          <a:bodyPr wrap="none" rtlCol="0">
            <a:spAutoFit/>
          </a:bodyPr>
          <a:lstStyle/>
          <a:p>
            <a:r>
              <a:rPr lang="ru-RU" b="1" i="1" dirty="0" smtClean="0"/>
              <a:t>ЗОЖ</a:t>
            </a:r>
            <a:endParaRPr lang="ru-RU" b="1" i="1" dirty="0"/>
          </a:p>
        </p:txBody>
      </p:sp>
      <p:sp>
        <p:nvSpPr>
          <p:cNvPr id="4" name="Прямоугольник 3"/>
          <p:cNvSpPr/>
          <p:nvPr/>
        </p:nvSpPr>
        <p:spPr>
          <a:xfrm>
            <a:off x="920026" y="1674563"/>
            <a:ext cx="4593268" cy="6986528"/>
          </a:xfrm>
          <a:prstGeom prst="rect">
            <a:avLst/>
          </a:prstGeom>
        </p:spPr>
        <p:txBody>
          <a:bodyPr wrap="square">
            <a:spAutoFit/>
          </a:bodyPr>
          <a:lstStyle/>
          <a:p>
            <a:r>
              <a:rPr lang="ru-RU" sz="1600"/>
              <a:t>Учитывая это, мы всегда должны стараться быть в хорошем настроении. </a:t>
            </a:r>
            <a:r>
              <a:rPr lang="ru-RU" sz="1600" dirty="0"/>
              <a:t>Вспомните, стоит нам улыбнуться – сразу становится легче, нахмуриться – подкрадывается грусть. Нахмурились – начал выделяться адреналин, способствующий грустному, тревожному настроению, улыбнулись – помогли другому гормону – </a:t>
            </a:r>
            <a:r>
              <a:rPr lang="ru-RU" sz="1600" dirty="0" err="1"/>
              <a:t>эндорфину</a:t>
            </a:r>
            <a:r>
              <a:rPr lang="ru-RU" sz="1600" dirty="0"/>
              <a:t>, обеспечивающему уверенное и бодрое настроение. Ведь один и тот же факт в одном случае способен быть незаметным для нас, а в другом – вызовет гнев, испортит настроение. А ведь наше раздражение механически переходит и на ребенка.</a:t>
            </a:r>
          </a:p>
          <a:p>
            <a:endParaRPr lang="ru-RU" sz="1600" dirty="0"/>
          </a:p>
          <a:p>
            <a:r>
              <a:rPr lang="ru-RU" sz="1600" dirty="0"/>
              <a:t>Эмоциональная устойчивость и связанное с ней поведение воспитываются. Здесь важно умение правильно и рационально относиться к тому, что видится, воспринимается, слышится.</a:t>
            </a:r>
          </a:p>
          <a:p>
            <a:endParaRPr lang="ru-RU" sz="1600" dirty="0"/>
          </a:p>
          <a:p>
            <a:r>
              <a:rPr lang="ru-RU" sz="1600" dirty="0"/>
              <a:t>Так давайте же больше улыбаться и дарить радость друг другу.</a:t>
            </a:r>
          </a:p>
          <a:p>
            <a:endParaRPr lang="ru-RU" sz="1600" dirty="0"/>
          </a:p>
          <a:p>
            <a:r>
              <a:rPr lang="ru-RU" sz="1600" dirty="0"/>
              <a:t>Мы должны не только охранять детский организм от вредных влияний, но и создавать условия, которые способствуют повышению защитных сил организма ребенка, его работоспособности.</a:t>
            </a:r>
          </a:p>
          <a:p>
            <a:endParaRPr lang="ru-RU" sz="1600" dirty="0"/>
          </a:p>
          <a:p>
            <a:r>
              <a:rPr lang="ru-RU" sz="1600" dirty="0"/>
              <a:t>И важным здесь является режим дня.</a:t>
            </a:r>
          </a:p>
        </p:txBody>
      </p:sp>
    </p:spTree>
    <p:extLst>
      <p:ext uri="{BB962C8B-B14F-4D97-AF65-F5344CB8AC3E}">
        <p14:creationId xmlns:p14="http://schemas.microsoft.com/office/powerpoint/2010/main" val="27013650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6000"/>
          </a:xfrm>
          <a:prstGeom prst="rect">
            <a:avLst/>
          </a:prstGeom>
        </p:spPr>
      </p:pic>
      <p:sp>
        <p:nvSpPr>
          <p:cNvPr id="2" name="TextBox 1"/>
          <p:cNvSpPr txBox="1"/>
          <p:nvPr/>
        </p:nvSpPr>
        <p:spPr>
          <a:xfrm>
            <a:off x="1687367" y="1274453"/>
            <a:ext cx="2737416" cy="400110"/>
          </a:xfrm>
          <a:prstGeom prst="rect">
            <a:avLst/>
          </a:prstGeom>
          <a:noFill/>
        </p:spPr>
        <p:txBody>
          <a:bodyPr wrap="none" rtlCol="0">
            <a:prstTxWarp prst="textPlain">
              <a:avLst/>
            </a:prstTxWarp>
            <a:spAutoFit/>
          </a:bodyPr>
          <a:lstStyle/>
          <a:p>
            <a:r>
              <a:rPr lang="en-US" sz="1600" dirty="0" smtClean="0">
                <a:solidFill>
                  <a:schemeClr val="accent6">
                    <a:lumMod val="60000"/>
                    <a:lumOff val="40000"/>
                  </a:schemeClr>
                </a:solidFill>
              </a:rPr>
              <a:t>‘’</a:t>
            </a:r>
            <a:r>
              <a:rPr lang="ru-RU" sz="1600" dirty="0" smtClean="0">
                <a:solidFill>
                  <a:schemeClr val="accent6">
                    <a:lumMod val="60000"/>
                    <a:lumOff val="40000"/>
                  </a:schemeClr>
                </a:solidFill>
              </a:rPr>
              <a:t>Диалог с семьей </a:t>
            </a:r>
            <a:r>
              <a:rPr lang="ru-RU" sz="1600" dirty="0" smtClean="0">
                <a:solidFill>
                  <a:schemeClr val="accent6">
                    <a:lumMod val="60000"/>
                    <a:lumOff val="40000"/>
                  </a:schemeClr>
                </a:solidFill>
              </a:rPr>
              <a:t>№1</a:t>
            </a:r>
            <a:r>
              <a:rPr lang="en-US" sz="1600" dirty="0" smtClean="0">
                <a:solidFill>
                  <a:schemeClr val="accent6">
                    <a:lumMod val="60000"/>
                    <a:lumOff val="40000"/>
                  </a:schemeClr>
                </a:solidFill>
              </a:rPr>
              <a:t>’’</a:t>
            </a:r>
            <a:endParaRPr lang="ru-RU" sz="1600" dirty="0">
              <a:solidFill>
                <a:schemeClr val="accent6">
                  <a:lumMod val="60000"/>
                  <a:lumOff val="40000"/>
                </a:schemeClr>
              </a:solidFill>
            </a:endParaRPr>
          </a:p>
        </p:txBody>
      </p:sp>
      <p:sp>
        <p:nvSpPr>
          <p:cNvPr id="5" name="TextBox 4"/>
          <p:cNvSpPr txBox="1"/>
          <p:nvPr/>
        </p:nvSpPr>
        <p:spPr>
          <a:xfrm>
            <a:off x="1054497" y="1203945"/>
            <a:ext cx="671209" cy="369332"/>
          </a:xfrm>
          <a:prstGeom prst="rect">
            <a:avLst/>
          </a:prstGeom>
          <a:noFill/>
        </p:spPr>
        <p:txBody>
          <a:bodyPr wrap="none" rtlCol="0">
            <a:spAutoFit/>
          </a:bodyPr>
          <a:lstStyle/>
          <a:p>
            <a:r>
              <a:rPr lang="ru-RU" b="1" i="1" dirty="0" smtClean="0"/>
              <a:t>ЗОЖ</a:t>
            </a:r>
            <a:endParaRPr lang="ru-RU" b="1" i="1" dirty="0"/>
          </a:p>
        </p:txBody>
      </p:sp>
      <p:sp>
        <p:nvSpPr>
          <p:cNvPr id="3" name="Прямоугольник 2"/>
          <p:cNvSpPr/>
          <p:nvPr/>
        </p:nvSpPr>
        <p:spPr>
          <a:xfrm>
            <a:off x="1362635" y="1643785"/>
            <a:ext cx="3814482" cy="6986528"/>
          </a:xfrm>
          <a:prstGeom prst="rect">
            <a:avLst/>
          </a:prstGeom>
        </p:spPr>
        <p:txBody>
          <a:bodyPr wrap="square">
            <a:spAutoFit/>
          </a:bodyPr>
          <a:lstStyle/>
          <a:p>
            <a:r>
              <a:rPr lang="ru-RU" sz="1400" dirty="0"/>
              <a:t>Правильно организованный режим дня – это режим дня, оптимально сочетающий период бодрствования и сна детей в течение суток, удовлетворяющий их потребности в пище, в деятельности, отдыхе, двигательной активности и др. Кроме этого режим дисциплинирует детей, способствует формированию многих полезных навыков, приучает их к определенному ритму.</a:t>
            </a:r>
          </a:p>
          <a:p>
            <a:endParaRPr lang="ru-RU" sz="1400" dirty="0"/>
          </a:p>
          <a:p>
            <a:r>
              <a:rPr lang="ru-RU" sz="1400" dirty="0"/>
              <a:t>Прогулка является одним из существенных компонентов режима. Это наиболее эффективный вид отдыха, хорошо восстанавливает сниженные в процессе деятельности функциональные ресурсы организма, и в первую очередь – работоспособность. Пребывание на воздухе способствует повышению сопротивляемости организма и закаляет его. После  активной прогулки у ребенка всегда нормализуется аппетит и сон. Прогулка должна проводиться в любую погоду, за исключением особо неблагоприятных условий. При этом одежда и обувь должны соответствовать погоде и всем гигиеническим требованиям. Во время прогулки нельзя допускать, чтобы дети длительное время находились в однообразной позе, поэтому необходимо изменять их вид деятельности и место игры. Хорошо сочетать прогулки со спортивными и подвижными играми. Дети должны гулять не менее 2 раз в день по 2 часа, летом – неограниченно</a:t>
            </a:r>
          </a:p>
        </p:txBody>
      </p:sp>
    </p:spTree>
    <p:extLst>
      <p:ext uri="{BB962C8B-B14F-4D97-AF65-F5344CB8AC3E}">
        <p14:creationId xmlns:p14="http://schemas.microsoft.com/office/powerpoint/2010/main" val="823232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95" y="0"/>
            <a:ext cx="7637929" cy="9906000"/>
          </a:xfrm>
          <a:prstGeom prst="rect">
            <a:avLst/>
          </a:prstGeom>
        </p:spPr>
      </p:pic>
      <p:sp>
        <p:nvSpPr>
          <p:cNvPr id="2" name="TextBox 1"/>
          <p:cNvSpPr txBox="1"/>
          <p:nvPr/>
        </p:nvSpPr>
        <p:spPr>
          <a:xfrm>
            <a:off x="1687367" y="1274453"/>
            <a:ext cx="2737416" cy="400110"/>
          </a:xfrm>
          <a:prstGeom prst="rect">
            <a:avLst/>
          </a:prstGeom>
          <a:noFill/>
        </p:spPr>
        <p:txBody>
          <a:bodyPr wrap="none" rtlCol="0">
            <a:prstTxWarp prst="textPlain">
              <a:avLst/>
            </a:prstTxWarp>
            <a:spAutoFit/>
          </a:bodyPr>
          <a:lstStyle/>
          <a:p>
            <a:r>
              <a:rPr lang="en-US" sz="1600" dirty="0" smtClean="0">
                <a:solidFill>
                  <a:schemeClr val="accent6">
                    <a:lumMod val="60000"/>
                    <a:lumOff val="40000"/>
                  </a:schemeClr>
                </a:solidFill>
              </a:rPr>
              <a:t>‘’</a:t>
            </a:r>
            <a:r>
              <a:rPr lang="ru-RU" sz="1600" dirty="0" smtClean="0">
                <a:solidFill>
                  <a:schemeClr val="accent6">
                    <a:lumMod val="60000"/>
                    <a:lumOff val="40000"/>
                  </a:schemeClr>
                </a:solidFill>
              </a:rPr>
              <a:t>Диалог с семьей </a:t>
            </a:r>
            <a:r>
              <a:rPr lang="ru-RU" sz="1600" dirty="0" smtClean="0">
                <a:solidFill>
                  <a:schemeClr val="accent6">
                    <a:lumMod val="60000"/>
                    <a:lumOff val="40000"/>
                  </a:schemeClr>
                </a:solidFill>
              </a:rPr>
              <a:t>№1</a:t>
            </a:r>
            <a:r>
              <a:rPr lang="en-US" sz="1600" dirty="0" smtClean="0">
                <a:solidFill>
                  <a:schemeClr val="accent6">
                    <a:lumMod val="60000"/>
                    <a:lumOff val="40000"/>
                  </a:schemeClr>
                </a:solidFill>
              </a:rPr>
              <a:t>’’</a:t>
            </a:r>
            <a:endParaRPr lang="ru-RU" sz="1600" dirty="0">
              <a:solidFill>
                <a:schemeClr val="accent6">
                  <a:lumMod val="60000"/>
                  <a:lumOff val="40000"/>
                </a:schemeClr>
              </a:solidFill>
            </a:endParaRPr>
          </a:p>
        </p:txBody>
      </p:sp>
      <p:sp>
        <p:nvSpPr>
          <p:cNvPr id="5" name="TextBox 4"/>
          <p:cNvSpPr txBox="1"/>
          <p:nvPr/>
        </p:nvSpPr>
        <p:spPr>
          <a:xfrm>
            <a:off x="1054497" y="1203945"/>
            <a:ext cx="671209" cy="369332"/>
          </a:xfrm>
          <a:prstGeom prst="rect">
            <a:avLst/>
          </a:prstGeom>
          <a:noFill/>
        </p:spPr>
        <p:txBody>
          <a:bodyPr wrap="none" rtlCol="0">
            <a:spAutoFit/>
          </a:bodyPr>
          <a:lstStyle/>
          <a:p>
            <a:r>
              <a:rPr lang="ru-RU" b="1" i="1" dirty="0" smtClean="0"/>
              <a:t>ЗОЖ</a:t>
            </a:r>
            <a:endParaRPr lang="ru-RU" b="1" i="1" dirty="0"/>
          </a:p>
        </p:txBody>
      </p:sp>
      <p:sp>
        <p:nvSpPr>
          <p:cNvPr id="3" name="Прямоугольник 2"/>
          <p:cNvSpPr/>
          <p:nvPr/>
        </p:nvSpPr>
        <p:spPr>
          <a:xfrm>
            <a:off x="941138" y="1637495"/>
            <a:ext cx="4753639" cy="7201972"/>
          </a:xfrm>
          <a:prstGeom prst="rect">
            <a:avLst/>
          </a:prstGeom>
        </p:spPr>
        <p:txBody>
          <a:bodyPr wrap="square">
            <a:spAutoFit/>
          </a:bodyPr>
          <a:lstStyle/>
          <a:p>
            <a:r>
              <a:rPr lang="ru-RU" sz="1400" dirty="0"/>
              <a:t>Полноценное питание – включение в рацион продуктов, богатых витаминами А, В, С и Д, минеральными солями (кальцием, фосфором, железом, магнием, медью), а также белком</a:t>
            </a:r>
            <a:r>
              <a:rPr lang="ru-RU" sz="1400" dirty="0" smtClean="0"/>
              <a:t>.</a:t>
            </a:r>
            <a:endParaRPr lang="ru-RU" sz="1400" dirty="0"/>
          </a:p>
          <a:p>
            <a:r>
              <a:rPr lang="ru-RU" sz="1400" dirty="0"/>
              <a:t>Слово «витамин» происходит от латинского вита – жизнь. Витамины участвуют в обмене веществ и регулируют отдельные биохимические и физиологические процессы. Недостаток витаминов в пище или изменение процессов их усвоения приводит к нарушению обмена веществ и в конечном счете к развитию </a:t>
            </a:r>
            <a:r>
              <a:rPr lang="ru-RU" sz="1400" dirty="0" err="1"/>
              <a:t>гипо</a:t>
            </a:r>
            <a:r>
              <a:rPr lang="ru-RU" sz="1400" dirty="0"/>
              <a:t>- и авитаминозов. Чтобы достичь определенного уровня насыщенности витаминами, необходимо применять препараты, включающие комплексы витаминов в оптимальных соотношениях, особенно в зимне-весенний период. Кстати, использование поливитаминов по 1 – 2 драже в день в обычных дозировках в период эпидемии гриппа и гриппоподобных заболеваний снижает заболеваемость детей не менее чем в 2 раза</a:t>
            </a:r>
            <a:r>
              <a:rPr lang="ru-RU" sz="1400" dirty="0" smtClean="0"/>
              <a:t>.</a:t>
            </a:r>
            <a:endParaRPr lang="ru-RU" sz="1400" dirty="0"/>
          </a:p>
          <a:p>
            <a:r>
              <a:rPr lang="ru-RU" sz="1400" dirty="0"/>
              <a:t>Все блюда для детей желательно готовить из натуральных продуктов, нерафинированных, без добавок и специй и консервантов. Чаще включать в рацион детей творог, гречневую и овсяную каши</a:t>
            </a:r>
            <a:r>
              <a:rPr lang="ru-RU" sz="1400" dirty="0" smtClean="0"/>
              <a:t>.</a:t>
            </a:r>
            <a:endParaRPr lang="ru-RU" sz="1400" dirty="0"/>
          </a:p>
          <a:p>
            <a:r>
              <a:rPr lang="ru-RU" sz="1400" dirty="0"/>
              <a:t>Немаловажное значение имеет режим питания, то есть соблюдение определенных интервалов между приемами пищи</a:t>
            </a:r>
            <a:r>
              <a:rPr lang="ru-RU" sz="1400" dirty="0" smtClean="0"/>
              <a:t>.</a:t>
            </a:r>
            <a:endParaRPr lang="ru-RU" sz="1400" dirty="0"/>
          </a:p>
          <a:p>
            <a:r>
              <a:rPr lang="ru-RU" sz="1400" dirty="0"/>
              <a:t>У детей важно формировать интерес к оздоровлению собственного организма. Чем раньше ребенок получит представление о строении тела человека, узнает о важности закаливания, движения, правильного питания, сна, тем раньше он будет приобщен к здоровому образу жизни. Если же ребенок насильно принуждают заниматься физкультурой, а также соблюдать правила гигиены, то ребенок быстро теряет интерес к этому.</a:t>
            </a:r>
          </a:p>
        </p:txBody>
      </p:sp>
    </p:spTree>
    <p:extLst>
      <p:ext uri="{BB962C8B-B14F-4D97-AF65-F5344CB8AC3E}">
        <p14:creationId xmlns:p14="http://schemas.microsoft.com/office/powerpoint/2010/main" val="4221139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906000"/>
          </a:xfrm>
          <a:prstGeom prst="rect">
            <a:avLst/>
          </a:prstGeom>
        </p:spPr>
      </p:pic>
      <p:sp>
        <p:nvSpPr>
          <p:cNvPr id="2" name="TextBox 1"/>
          <p:cNvSpPr txBox="1"/>
          <p:nvPr/>
        </p:nvSpPr>
        <p:spPr>
          <a:xfrm>
            <a:off x="1687367" y="1274453"/>
            <a:ext cx="2737416" cy="400110"/>
          </a:xfrm>
          <a:prstGeom prst="rect">
            <a:avLst/>
          </a:prstGeom>
          <a:noFill/>
        </p:spPr>
        <p:txBody>
          <a:bodyPr wrap="none" rtlCol="0">
            <a:prstTxWarp prst="textPlain">
              <a:avLst/>
            </a:prstTxWarp>
            <a:spAutoFit/>
          </a:bodyPr>
          <a:lstStyle/>
          <a:p>
            <a:r>
              <a:rPr lang="en-US" sz="1600" dirty="0" smtClean="0">
                <a:solidFill>
                  <a:schemeClr val="accent6">
                    <a:lumMod val="60000"/>
                    <a:lumOff val="40000"/>
                  </a:schemeClr>
                </a:solidFill>
              </a:rPr>
              <a:t>‘’</a:t>
            </a:r>
            <a:r>
              <a:rPr lang="ru-RU" sz="1600" dirty="0" smtClean="0">
                <a:solidFill>
                  <a:schemeClr val="accent6">
                    <a:lumMod val="60000"/>
                    <a:lumOff val="40000"/>
                  </a:schemeClr>
                </a:solidFill>
              </a:rPr>
              <a:t>Диалог с семьей </a:t>
            </a:r>
            <a:r>
              <a:rPr lang="ru-RU" sz="1600" dirty="0" smtClean="0">
                <a:solidFill>
                  <a:schemeClr val="accent6">
                    <a:lumMod val="60000"/>
                    <a:lumOff val="40000"/>
                  </a:schemeClr>
                </a:solidFill>
              </a:rPr>
              <a:t>№1</a:t>
            </a:r>
            <a:r>
              <a:rPr lang="en-US" sz="1600" dirty="0" smtClean="0">
                <a:solidFill>
                  <a:schemeClr val="accent6">
                    <a:lumMod val="60000"/>
                    <a:lumOff val="40000"/>
                  </a:schemeClr>
                </a:solidFill>
              </a:rPr>
              <a:t>’’</a:t>
            </a:r>
            <a:endParaRPr lang="ru-RU" sz="1600" dirty="0">
              <a:solidFill>
                <a:schemeClr val="accent6">
                  <a:lumMod val="60000"/>
                  <a:lumOff val="40000"/>
                </a:schemeClr>
              </a:solidFill>
            </a:endParaRPr>
          </a:p>
        </p:txBody>
      </p:sp>
      <p:sp>
        <p:nvSpPr>
          <p:cNvPr id="5" name="TextBox 4"/>
          <p:cNvSpPr txBox="1"/>
          <p:nvPr/>
        </p:nvSpPr>
        <p:spPr>
          <a:xfrm>
            <a:off x="1054497" y="1203945"/>
            <a:ext cx="671209" cy="369332"/>
          </a:xfrm>
          <a:prstGeom prst="rect">
            <a:avLst/>
          </a:prstGeom>
          <a:noFill/>
        </p:spPr>
        <p:txBody>
          <a:bodyPr wrap="none" rtlCol="0">
            <a:spAutoFit/>
          </a:bodyPr>
          <a:lstStyle/>
          <a:p>
            <a:r>
              <a:rPr lang="ru-RU" b="1" i="1" dirty="0" smtClean="0"/>
              <a:t>ЗОЖ</a:t>
            </a:r>
            <a:endParaRPr lang="ru-RU" b="1" i="1" dirty="0"/>
          </a:p>
        </p:txBody>
      </p:sp>
      <p:sp>
        <p:nvSpPr>
          <p:cNvPr id="4" name="Прямоугольник 3"/>
          <p:cNvSpPr/>
          <p:nvPr/>
        </p:nvSpPr>
        <p:spPr>
          <a:xfrm>
            <a:off x="1360966" y="1857284"/>
            <a:ext cx="4136068" cy="6771084"/>
          </a:xfrm>
          <a:prstGeom prst="rect">
            <a:avLst/>
          </a:prstGeom>
        </p:spPr>
        <p:txBody>
          <a:bodyPr wrap="square">
            <a:spAutoFit/>
          </a:bodyPr>
          <a:lstStyle/>
          <a:p>
            <a:r>
              <a:rPr lang="ru-RU" sz="1400" dirty="0"/>
              <a:t>Игра – ведущая деятельность в дошкольном возрасте. Чем лучше ребенок играет в сюжетно-ролевые игры, тем успешнее он будет заниматься в школе. Пока психика у ребенка развивается, он должен играть. Без игры у детей формируется чувство страха, вялость и пассивность. Игра – ведущая человеческая потребность.</a:t>
            </a:r>
          </a:p>
          <a:p>
            <a:endParaRPr lang="ru-RU" sz="1400" dirty="0"/>
          </a:p>
          <a:p>
            <a:r>
              <a:rPr lang="ru-RU" sz="1400" dirty="0"/>
              <a:t>Недаром сейчас по телевидению передают много игровых программ для взрослых, которые не наигрались в детстве.</a:t>
            </a:r>
          </a:p>
          <a:p>
            <a:endParaRPr lang="ru-RU" sz="1400" dirty="0"/>
          </a:p>
          <a:p>
            <a:r>
              <a:rPr lang="ru-RU" sz="1400" dirty="0"/>
              <a:t>Удар по здоровью ребенка наносят вредные наклонности родителей. Не секрет, что дети курящих отцов и матерей болеют бронхолегочными заболеваниями чаще, чем дети не курящих.</a:t>
            </a:r>
          </a:p>
          <a:p>
            <a:endParaRPr lang="ru-RU" sz="1400" dirty="0"/>
          </a:p>
          <a:p>
            <a:r>
              <a:rPr lang="ru-RU" sz="1400" dirty="0"/>
              <a:t>Тяжелые последствия для здоровья ребенка имеют травмы и несчастные случаи, поэтому детей ни в коем случае нельзя оставлять одних, без присмотра. Дети очень любознательны и во всем стараются подражать нам, взрослым. Они могут включать электронагревательные приборы, любят играть с мелкими предметами. Помните, здоровье ребенка в ваших руках!</a:t>
            </a:r>
          </a:p>
          <a:p>
            <a:endParaRPr lang="ru-RU" sz="1400" dirty="0"/>
          </a:p>
          <a:p>
            <a:r>
              <a:rPr lang="ru-RU" sz="1400" dirty="0"/>
              <a:t>Здоровье ребенка превыше всего,</a:t>
            </a:r>
          </a:p>
          <a:p>
            <a:r>
              <a:rPr lang="ru-RU" sz="1400" dirty="0"/>
              <a:t>Богатство земли не заменит его.</a:t>
            </a:r>
          </a:p>
          <a:p>
            <a:r>
              <a:rPr lang="ru-RU" sz="1400" dirty="0"/>
              <a:t>Здоровье не купишь, никто не продаст,</a:t>
            </a:r>
          </a:p>
          <a:p>
            <a:r>
              <a:rPr lang="ru-RU" sz="1400" dirty="0"/>
              <a:t>Его берегите, как сердце, как глаз.</a:t>
            </a:r>
          </a:p>
          <a:p>
            <a:endParaRPr lang="ru-RU" sz="1400" dirty="0"/>
          </a:p>
        </p:txBody>
      </p:sp>
    </p:spTree>
    <p:extLst>
      <p:ext uri="{BB962C8B-B14F-4D97-AF65-F5344CB8AC3E}">
        <p14:creationId xmlns:p14="http://schemas.microsoft.com/office/powerpoint/2010/main" val="35815974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144" y="0"/>
            <a:ext cx="9318022" cy="9906000"/>
          </a:xfrm>
          <a:prstGeom prst="rect">
            <a:avLst/>
          </a:prstGeom>
        </p:spPr>
      </p:pic>
      <p:sp>
        <p:nvSpPr>
          <p:cNvPr id="4" name="Прямоугольник 3"/>
          <p:cNvSpPr/>
          <p:nvPr/>
        </p:nvSpPr>
        <p:spPr>
          <a:xfrm>
            <a:off x="1243688" y="901556"/>
            <a:ext cx="3249287" cy="461665"/>
          </a:xfrm>
          <a:prstGeom prst="rect">
            <a:avLst/>
          </a:prstGeom>
        </p:spPr>
        <p:txBody>
          <a:bodyPr wrap="none">
            <a:spAutoFit/>
          </a:bodyPr>
          <a:lstStyle/>
          <a:p>
            <a:r>
              <a:rPr lang="en-US" sz="2400" dirty="0">
                <a:solidFill>
                  <a:schemeClr val="accent6">
                    <a:lumMod val="60000"/>
                    <a:lumOff val="40000"/>
                  </a:schemeClr>
                </a:solidFill>
              </a:rPr>
              <a:t>‘’</a:t>
            </a:r>
            <a:r>
              <a:rPr lang="ru-RU" sz="2400" dirty="0">
                <a:solidFill>
                  <a:schemeClr val="accent6">
                    <a:lumMod val="60000"/>
                    <a:lumOff val="40000"/>
                  </a:schemeClr>
                </a:solidFill>
              </a:rPr>
              <a:t>Диалог с семьей №3</a:t>
            </a:r>
            <a:r>
              <a:rPr lang="en-US" sz="2400" dirty="0">
                <a:solidFill>
                  <a:schemeClr val="accent6">
                    <a:lumMod val="60000"/>
                    <a:lumOff val="40000"/>
                  </a:schemeClr>
                </a:solidFill>
              </a:rPr>
              <a:t>’’</a:t>
            </a:r>
            <a:endParaRPr lang="ru-RU" sz="2400" dirty="0">
              <a:solidFill>
                <a:schemeClr val="accent6">
                  <a:lumMod val="60000"/>
                  <a:lumOff val="40000"/>
                </a:schemeClr>
              </a:solidFill>
            </a:endParaRPr>
          </a:p>
        </p:txBody>
      </p:sp>
      <p:sp>
        <p:nvSpPr>
          <p:cNvPr id="5" name="Прямоугольник 4"/>
          <p:cNvSpPr/>
          <p:nvPr/>
        </p:nvSpPr>
        <p:spPr>
          <a:xfrm>
            <a:off x="815975" y="1363221"/>
            <a:ext cx="5226050" cy="6740307"/>
          </a:xfrm>
          <a:prstGeom prst="rect">
            <a:avLst/>
          </a:prstGeom>
        </p:spPr>
        <p:txBody>
          <a:bodyPr wrap="square">
            <a:spAutoFit/>
          </a:bodyPr>
          <a:lstStyle/>
          <a:p>
            <a:r>
              <a:rPr lang="ru-RU" sz="1200" dirty="0" smtClean="0"/>
              <a:t>Использование игровых ситуаций в формировании понятий</a:t>
            </a:r>
          </a:p>
          <a:p>
            <a:r>
              <a:rPr lang="ru-RU" sz="1200" dirty="0" smtClean="0"/>
              <a:t>о здоровом образе жизни.</a:t>
            </a:r>
          </a:p>
          <a:p>
            <a:r>
              <a:rPr lang="ru-RU" sz="1200" dirty="0" smtClean="0"/>
              <a:t>- Здоровье - это счастье! Это когда ты весел и все у тебя получается. Здоровье нужно всем - и</a:t>
            </a:r>
          </a:p>
          <a:p>
            <a:r>
              <a:rPr lang="ru-RU" sz="1200" dirty="0" smtClean="0"/>
              <a:t>детям, и взрослым, и даже животным. В формировании понятий о здоровом образе жизни.</a:t>
            </a:r>
          </a:p>
          <a:p>
            <a:r>
              <a:rPr lang="ru-RU" sz="1200" dirty="0" smtClean="0"/>
              <a:t>- Что нужно делать, чтобы быть здоровым? Нужно хотеть и уметь заботиться о здоровье. Если</a:t>
            </a:r>
          </a:p>
          <a:p>
            <a:r>
              <a:rPr lang="ru-RU" sz="1200" dirty="0" smtClean="0"/>
              <a:t>не следить за своим здоровьем, можно его потерять.</a:t>
            </a:r>
          </a:p>
          <a:p>
            <a:r>
              <a:rPr lang="ru-RU" sz="1200" dirty="0" smtClean="0"/>
              <a:t>Понятие о здоровом образе жизни включает в себя много аспектов.</a:t>
            </a:r>
          </a:p>
          <a:p>
            <a:r>
              <a:rPr lang="ru-RU" sz="1200" dirty="0" smtClean="0"/>
              <a:t> Это, во-первых, соблюдение режима дня. В детском саду режим соблюдается, а вот дома не</a:t>
            </a:r>
          </a:p>
          <a:p>
            <a:r>
              <a:rPr lang="ru-RU" sz="1200" dirty="0" smtClean="0"/>
              <a:t>всегда.</a:t>
            </a:r>
          </a:p>
          <a:p>
            <a:r>
              <a:rPr lang="ru-RU" sz="1200" dirty="0" smtClean="0"/>
              <a:t> Во-вторых, это культурно-гигиенические навыки.</a:t>
            </a:r>
          </a:p>
          <a:p>
            <a:r>
              <a:rPr lang="ru-RU" sz="1200" dirty="0" smtClean="0"/>
              <a:t>Дети должны уметь правильно умываться. Для чего это надо делать? Чтобы быть чистым,</a:t>
            </a:r>
          </a:p>
          <a:p>
            <a:r>
              <a:rPr lang="ru-RU" sz="1200" dirty="0" smtClean="0"/>
              <a:t>хорошо выглядеть, чтобы было приятно, и кожа была здоровой, чтобы быть закаленным,</a:t>
            </a:r>
          </a:p>
          <a:p>
            <a:r>
              <a:rPr lang="ru-RU" sz="1200" dirty="0" smtClean="0"/>
              <a:t>чтобы смыть микробы.</a:t>
            </a:r>
          </a:p>
          <a:p>
            <a:r>
              <a:rPr lang="ru-RU" sz="1200" dirty="0" smtClean="0"/>
              <a:t>Для закрепления навыков использовать художественное слово.</a:t>
            </a:r>
          </a:p>
          <a:p>
            <a:r>
              <a:rPr lang="ru-RU" sz="1200" dirty="0" smtClean="0"/>
              <a:t>Например, отрывки из сказки Чуковского "</a:t>
            </a:r>
            <a:r>
              <a:rPr lang="ru-RU" sz="1200" dirty="0" err="1" smtClean="0"/>
              <a:t>Мойдодыр</a:t>
            </a:r>
            <a:r>
              <a:rPr lang="ru-RU" sz="1200" dirty="0" smtClean="0"/>
              <a:t>" и т.п.</a:t>
            </a:r>
          </a:p>
          <a:p>
            <a:r>
              <a:rPr lang="ru-RU" sz="1200" dirty="0" smtClean="0"/>
              <a:t>Мойся мыло! Не ленись!</a:t>
            </a:r>
          </a:p>
          <a:p>
            <a:r>
              <a:rPr lang="ru-RU" sz="1200" dirty="0" smtClean="0"/>
              <a:t>Не выскальзывай, не злись!</a:t>
            </a:r>
          </a:p>
          <a:p>
            <a:r>
              <a:rPr lang="ru-RU" sz="1200" dirty="0" smtClean="0"/>
              <a:t>Ты зачем опять упало?</a:t>
            </a:r>
          </a:p>
          <a:p>
            <a:r>
              <a:rPr lang="ru-RU" sz="1200" dirty="0" smtClean="0"/>
              <a:t>Буду мыть тебя сначала!</a:t>
            </a:r>
          </a:p>
          <a:p>
            <a:r>
              <a:rPr lang="ru-RU" sz="1200" dirty="0" smtClean="0"/>
              <a:t>О микробах:</a:t>
            </a:r>
          </a:p>
          <a:p>
            <a:r>
              <a:rPr lang="ru-RU" sz="1200" dirty="0" smtClean="0"/>
              <a:t>Они очень маленькие и живые (рисунок).</a:t>
            </a:r>
          </a:p>
          <a:p>
            <a:r>
              <a:rPr lang="ru-RU" sz="1200" dirty="0" smtClean="0"/>
              <a:t>Они попадают в организм и вызывают болезни. Они живут на грязных руках.</a:t>
            </a:r>
          </a:p>
          <a:p>
            <a:r>
              <a:rPr lang="ru-RU" sz="1200" dirty="0" smtClean="0"/>
              <a:t>Они боятся мыла.</a:t>
            </a:r>
          </a:p>
          <a:p>
            <a:r>
              <a:rPr lang="ru-RU" sz="1200" dirty="0" smtClean="0"/>
              <a:t>Микроб - ужасно вредное животное,</a:t>
            </a:r>
          </a:p>
          <a:p>
            <a:r>
              <a:rPr lang="ru-RU" sz="1200" dirty="0" smtClean="0"/>
              <a:t>Коварное и главное щекотное.</a:t>
            </a:r>
          </a:p>
          <a:p>
            <a:r>
              <a:rPr lang="ru-RU" sz="1200" dirty="0" smtClean="0"/>
              <a:t>Такое вот животное в живот</a:t>
            </a:r>
          </a:p>
          <a:p>
            <a:r>
              <a:rPr lang="ru-RU" sz="1200" dirty="0" smtClean="0"/>
              <a:t>Залезет - и спокойно там живет.</a:t>
            </a:r>
          </a:p>
          <a:p>
            <a:r>
              <a:rPr lang="ru-RU" sz="1200" dirty="0" smtClean="0"/>
              <a:t>Залезет шалопай, и где захочется</a:t>
            </a:r>
          </a:p>
          <a:p>
            <a:r>
              <a:rPr lang="ru-RU" sz="1200" dirty="0" smtClean="0"/>
              <a:t>Гуляет по больному и щекочется.</a:t>
            </a:r>
            <a:endParaRPr lang="ru-RU" sz="1200" dirty="0"/>
          </a:p>
        </p:txBody>
      </p:sp>
      <p:pic>
        <p:nvPicPr>
          <p:cNvPr id="6" name="Рисунок 5"/>
          <p:cNvPicPr>
            <a:picLocks noChangeAspect="1"/>
          </p:cNvPicPr>
          <p:nvPr/>
        </p:nvPicPr>
        <p:blipFill>
          <a:blip r:embed="rId3"/>
          <a:stretch>
            <a:fillRect/>
          </a:stretch>
        </p:blipFill>
        <p:spPr>
          <a:xfrm>
            <a:off x="3238500" y="6705599"/>
            <a:ext cx="2954711" cy="2275127"/>
          </a:xfrm>
          <a:prstGeom prst="rect">
            <a:avLst/>
          </a:prstGeom>
        </p:spPr>
      </p:pic>
    </p:spTree>
    <p:extLst>
      <p:ext uri="{BB962C8B-B14F-4D97-AF65-F5344CB8AC3E}">
        <p14:creationId xmlns:p14="http://schemas.microsoft.com/office/powerpoint/2010/main" val="11633466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Другая 2">
      <a:majorFont>
        <a:latin typeface="Times New Roman"/>
        <a:ea typeface=""/>
        <a:cs typeface=""/>
      </a:majorFont>
      <a:minorFont>
        <a:latin typeface="Times New Roman"/>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139</TotalTime>
  <Words>2401</Words>
  <Application>Microsoft Office PowerPoint</Application>
  <PresentationFormat>Лист A4 (210x297 мм)</PresentationFormat>
  <Paragraphs>179</Paragraphs>
  <Slides>22</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22</vt:i4>
      </vt:variant>
    </vt:vector>
  </HeadingPairs>
  <TitlesOfParts>
    <vt:vector size="25" baseType="lpstr">
      <vt:lpstr>Arial</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Certified Windows</dc:creator>
  <cp:lastModifiedBy>Алексеюшка</cp:lastModifiedBy>
  <cp:revision>17</cp:revision>
  <dcterms:created xsi:type="dcterms:W3CDTF">2020-02-24T08:14:12Z</dcterms:created>
  <dcterms:modified xsi:type="dcterms:W3CDTF">2021-10-17T17:33:26Z</dcterms:modified>
</cp:coreProperties>
</file>