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70" r:id="rId2"/>
    <p:sldId id="362" r:id="rId3"/>
    <p:sldId id="363" r:id="rId4"/>
    <p:sldId id="393" r:id="rId5"/>
    <p:sldId id="394" r:id="rId6"/>
    <p:sldId id="371" r:id="rId7"/>
    <p:sldId id="398" r:id="rId8"/>
    <p:sldId id="351" r:id="rId9"/>
    <p:sldId id="373" r:id="rId10"/>
    <p:sldId id="369" r:id="rId11"/>
    <p:sldId id="367" r:id="rId12"/>
    <p:sldId id="368" r:id="rId13"/>
    <p:sldId id="380" r:id="rId14"/>
    <p:sldId id="354" r:id="rId15"/>
    <p:sldId id="374" r:id="rId16"/>
    <p:sldId id="390" r:id="rId17"/>
    <p:sldId id="365" r:id="rId18"/>
    <p:sldId id="375" r:id="rId19"/>
    <p:sldId id="378" r:id="rId20"/>
    <p:sldId id="399" r:id="rId21"/>
    <p:sldId id="360" r:id="rId22"/>
    <p:sldId id="361" r:id="rId23"/>
    <p:sldId id="372" r:id="rId24"/>
    <p:sldId id="359" r:id="rId25"/>
    <p:sldId id="397" r:id="rId26"/>
    <p:sldId id="382" r:id="rId27"/>
    <p:sldId id="392" r:id="rId28"/>
    <p:sldId id="383" r:id="rId29"/>
    <p:sldId id="384" r:id="rId30"/>
    <p:sldId id="385" r:id="rId31"/>
    <p:sldId id="388" r:id="rId32"/>
    <p:sldId id="389" r:id="rId33"/>
    <p:sldId id="395" r:id="rId34"/>
    <p:sldId id="35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66"/>
    <a:srgbClr val="9D2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AA39CB-516F-4931-BF60-597A78A4188E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56D936-E317-45D4-A1D9-CC995DB01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8A485-CC38-4FEF-B6B7-B853BEF729F2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5C52-6BC4-4AAA-925A-D84A79BBA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3702F-F2D0-4526-9AAE-D1A97B110009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1CBE-30A7-4344-B74C-6C3F3C3BD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F4D51-B914-4FE5-87D2-532F10174865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E6636-82F2-4229-9BC6-EED55E217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A946-6E7D-468C-8F92-B629EFBAD34E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8763-2AB0-4A6F-8130-2E4770F5C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8AEC4-52DA-4B33-BABA-70761B92CE5F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7012-EC4D-450C-B18C-70A39CE2E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3EC9-E410-41DA-9D6E-5D6E45D28585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94383-79AA-4E37-A8F7-469C8DF75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7AD13-0446-4199-AC92-FC7FEC00D2E2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0376-03B5-4157-98EE-CE0B9511C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5946-2917-4811-B1A8-84F354EFFB56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C6A7-65AD-4ABC-970A-4BEFD72E8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07C07-8BF6-4697-8606-CBB335A51E2C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598F9-3969-4737-AE20-B576769FA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9B6B-6063-4615-A5B5-93902B92D53B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E8EB-80F7-44CC-AC7C-1845BB268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17D4E-F9AF-4AE9-A2DC-583855D44FEE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D786-9068-447D-A577-4B3626FB3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2B2F80-01EB-4E4B-BFA5-D2FA19AC3144}" type="datetimeFigureOut">
              <a:rPr lang="ru-RU"/>
              <a:pPr>
                <a:defRPr/>
              </a:pPr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DB921C-FFED-431C-8FAD-C2F7E45A4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fi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5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: скругленные углы 7">
            <a:extLst>
              <a:ext uri="{FF2B5EF4-FFF2-40B4-BE49-F238E27FC236}">
                <a16:creationId xmlns:a16="http://schemas.microsoft.com/office/drawing/2014/main" id="{CBAB955E-06B7-4A60-8F5E-2191E6CCA45D}"/>
              </a:ext>
            </a:extLst>
          </p:cNvPr>
          <p:cNvSpPr/>
          <p:nvPr/>
        </p:nvSpPr>
        <p:spPr>
          <a:xfrm>
            <a:off x="4067944" y="1484784"/>
            <a:ext cx="4320480" cy="23762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по социальному миру с элементами опытно – экспериментальной деятельности «Удивительное молоко»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46FF3E-4B2E-4649-BEAA-C1283B3CC2C4}"/>
              </a:ext>
            </a:extLst>
          </p:cNvPr>
          <p:cNvSpPr/>
          <p:nvPr/>
        </p:nvSpPr>
        <p:spPr>
          <a:xfrm>
            <a:off x="1259632" y="150348"/>
            <a:ext cx="684076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детский сад № 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47048C-FEBE-4D5E-BFF0-128943A65A31}"/>
              </a:ext>
            </a:extLst>
          </p:cNvPr>
          <p:cNvSpPr/>
          <p:nvPr/>
        </p:nvSpPr>
        <p:spPr>
          <a:xfrm>
            <a:off x="4562955" y="5936534"/>
            <a:ext cx="4572000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>
                  <a:solidFill>
                    <a:srgbClr val="FF0000"/>
                  </a:solidFill>
                </a:ln>
                <a:solidFill>
                  <a:srgbClr val="9D238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>
                  <a:solidFill>
                    <a:srgbClr val="FF0000"/>
                  </a:solidFill>
                </a:ln>
                <a:solidFill>
                  <a:srgbClr val="9D238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Логачева Надежда Владимировна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7BE7C7-7D85-491E-B264-9AB645B62DED}"/>
              </a:ext>
            </a:extLst>
          </p:cNvPr>
          <p:cNvSpPr/>
          <p:nvPr/>
        </p:nvSpPr>
        <p:spPr>
          <a:xfrm>
            <a:off x="31346" y="6122446"/>
            <a:ext cx="165618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Узловая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110989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069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12"/>
            <a:ext cx="9144000" cy="6827288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506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0"/>
            <a:ext cx="9180512" cy="6858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128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solidFill>
            <a:schemeClr val="accent3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олоко?»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172" y="2780928"/>
            <a:ext cx="8229600" cy="3701008"/>
          </a:xfrm>
          <a:solidFill>
            <a:schemeClr val="bg2">
              <a:lumMod val="9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молоко у коровы? (коровье),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у козы?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(козье),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молоко у лошади?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(лошадиное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кобылье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молоко у верблюда?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(верблюжье),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у оленя?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(оленье),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молоко у буйволицы? (буйволовое),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молоко у овцы? (овечье),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молоко у ослицы? (ослиное).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843808" y="1916832"/>
            <a:ext cx="3600400" cy="792088"/>
          </a:xfrm>
          <a:prstGeom prst="downArrow">
            <a:avLst/>
          </a:prstGeo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64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74" y="13188"/>
            <a:ext cx="9144000" cy="684481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12663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908720"/>
            <a:ext cx="4464496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Питательная ценность молока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79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059FD0-C672-4853-B4AF-1C01947E8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37112"/>
            <a:ext cx="1385689" cy="2321496"/>
          </a:xfrm>
          <a:prstGeom prst="rect">
            <a:avLst/>
          </a:prstGeom>
        </p:spPr>
      </p:pic>
      <p:pic>
        <p:nvPicPr>
          <p:cNvPr id="6" name="Рисунок 5" descr="А-0004 (24).gif">
            <a:extLst>
              <a:ext uri="{FF2B5EF4-FFF2-40B4-BE49-F238E27FC236}">
                <a16:creationId xmlns:a16="http://schemas.microsoft.com/office/drawing/2014/main" id="{3B826463-AA02-403A-B1BA-84124C28F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315461" cy="292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8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6" y="0"/>
            <a:ext cx="9175526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Стрелка вниз 2"/>
          <p:cNvSpPr/>
          <p:nvPr/>
        </p:nvSpPr>
        <p:spPr>
          <a:xfrm>
            <a:off x="6516216" y="764704"/>
            <a:ext cx="2232248" cy="1512168"/>
          </a:xfrm>
          <a:prstGeom prst="down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Шарики казеина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51520" y="788430"/>
            <a:ext cx="2232248" cy="1512168"/>
          </a:xfrm>
          <a:prstGeom prst="down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молоко белое?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59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90969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00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51127" cy="547260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82951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pic>
        <p:nvPicPr>
          <p:cNvPr id="3" name="Picture 3" descr="C:\Users\User\Desktop\картинки дети\15.png">
            <a:extLst>
              <a:ext uri="{FF2B5EF4-FFF2-40B4-BE49-F238E27FC236}">
                <a16:creationId xmlns:a16="http://schemas.microsoft.com/office/drawing/2014/main" id="{AF834701-9091-4CB9-BBE9-1AE1E468F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7192"/>
            <a:ext cx="1830636" cy="185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24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2" name="Стрелка вверх 1"/>
          <p:cNvSpPr/>
          <p:nvPr/>
        </p:nvSpPr>
        <p:spPr>
          <a:xfrm>
            <a:off x="3347864" y="5661248"/>
            <a:ext cx="3168352" cy="864096"/>
          </a:xfrm>
          <a:prstGeom prst="up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литература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81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4355976" y="188640"/>
            <a:ext cx="4248472" cy="42414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вкусно и сладко, и очень легко,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Вечером, утром, пить молоко!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кружки и банки, а может, пакета,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Впитывать вкус счастливого лета.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Солнца и речки, травы и цветка,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это входит в состав молока.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там закаты, есть и рассветы,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Яблоки, груши, ромашек букеты.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Речки, ручьи, озерца и канавки,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Жуки и лягушки, сидящие в травке.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там улыбка и радость ребенка,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Мурчанье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громкое «Мяу» котенка.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Счастье, любовь и мамы тепло,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же разное, ты,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молоко!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50" descr="Анимашки Спорт">
            <a:extLst>
              <a:ext uri="{FF2B5EF4-FFF2-40B4-BE49-F238E27FC236}">
                <a16:creationId xmlns:a16="http://schemas.microsoft.com/office/drawing/2014/main" id="{F2E5BC3C-FFC8-44D4-BC40-B4C4143352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3573016"/>
            <a:ext cx="2141476" cy="286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17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3" descr="40534675.jpg">
            <a:extLst>
              <a:ext uri="{FF2B5EF4-FFF2-40B4-BE49-F238E27FC236}">
                <a16:creationId xmlns:a16="http://schemas.microsoft.com/office/drawing/2014/main" id="{E36FF711-6163-4CC6-AF37-B88545B2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001019" cy="196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345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342795" cy="12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26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4832"/>
            <a:ext cx="8449824" cy="1210146"/>
          </a:xfr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1.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полезнее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кока - кола или молоко?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68552"/>
          </a:xfrm>
          <a:solidFill>
            <a:schemeClr val="bg2">
              <a:lumMod val="9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увидеть, что мы пьём,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смешаем кока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колу с молоком. И вот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получается.</a:t>
            </a:r>
          </a:p>
          <a:p>
            <a:pPr marL="0" indent="0" algn="just">
              <a:buNone/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детям: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 меня?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(молоко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кока-кола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сделали? (их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у нас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(в молоке плавают хлопья).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что полезнее пить? (молоко).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потемнело, стало коричневым,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реакция. Молоко свернулось, появился осадок в виде хлопьев. Кока – кола вступила в окислительную реакцию с молоком.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2896"/>
            <a:ext cx="1793110" cy="15307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34" y="244832"/>
            <a:ext cx="1810984" cy="21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6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2.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творога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057" y="1703961"/>
            <a:ext cx="8938736" cy="352143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Творог получается путем скисания молока. Как это проверить?</a:t>
            </a:r>
          </a:p>
          <a:p>
            <a:pPr algn="just"/>
            <a:r>
              <a:rPr 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понадобится: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Уксусная кислота или сок лимона.</a:t>
            </a:r>
          </a:p>
          <a:p>
            <a:pPr algn="just"/>
            <a:r>
              <a:rPr 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опыта: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 с молоком капнуть уксусной кислоты или сок лимона.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скисает, т.е. появляются хлопья. Молоко створаживается. Это частицы казеина.</a:t>
            </a:r>
          </a:p>
          <a:p>
            <a:pPr algn="just"/>
            <a:r>
              <a:rPr lang="ru-RU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творог нужно чтобы молоко скисло. Для этого достаточно добавить в молоко уксусной или лимонной кислоты. И полученную сыворотку процедить. Получается творог.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89" y="5181404"/>
            <a:ext cx="2073588" cy="15777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4638"/>
            <a:ext cx="1793110" cy="1530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08768"/>
            <a:ext cx="1813428" cy="1510319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4193697" y="5805264"/>
            <a:ext cx="963679" cy="6723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196775"/>
            <a:ext cx="2027521" cy="14972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600" y="5243820"/>
            <a:ext cx="1708104" cy="14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99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" y="50243"/>
            <a:ext cx="9039302" cy="67524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77988" y="836712"/>
            <a:ext cx="4824536" cy="504056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Радужное молоко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4" y="456371"/>
            <a:ext cx="1762404" cy="12647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930" y="105600"/>
            <a:ext cx="1899175" cy="16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9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  <a:solidFill>
            <a:schemeClr val="bg2">
              <a:lumMod val="9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крахмала в молоке.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556792"/>
            <a:ext cx="8928992" cy="5109091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некоторых заводах молоко разбавляют водой, а для придания густоты к молоку, сметане, творогу добавляют крахмал. В этом случае молоко теряет свои полезные свойства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 к детям: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Хотите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узнать, добавили ли в наше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молоко крахмал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для этого надо сделать?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этого в наше молоко добавим йод.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случилось с молоком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Aft>
                <a:spcPts val="0"/>
              </a:spcAft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соединении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капель йода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крахмалом образуется соединение ярко – синего цвета. Оттенок молока сможет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добавках в продукте.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чем говорит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молока?: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 крахмал;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натуральное.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у нас молоко не стало синего цвета, значит в нем нет крахмала. Значит это молоко натуральное и оно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полезное.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987824" y="894730"/>
            <a:ext cx="3384376" cy="590054"/>
          </a:xfrm>
          <a:prstGeom prst="downArrow">
            <a:avLst/>
          </a:prstGeo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140968"/>
            <a:ext cx="1500691" cy="1354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29" y="3140968"/>
            <a:ext cx="1211490" cy="14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7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0850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45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2200" y="116632"/>
            <a:ext cx="2638323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«Секретные чернила»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04864"/>
            <a:ext cx="2971232" cy="211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8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  <a:solidFill>
            <a:schemeClr val="bg2">
              <a:lumMod val="9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6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«Кипящее молоко».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712968" cy="4955203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выражение «МОЛОКО УБЕЖАЛО»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детям: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молока есть ноги? (Нет)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говорят?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«убегает» при кипячении, оно поднимается вверх, и если вовремя не убрать с плиты, кастрюлю с молоком, то часть молока из нее просто выбежит.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посмотреть, как молоко «бегает»? У нас нет ни плиты, нет огня, кастрюли, чтобы кипятить молоко.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понадобится: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лимонная кислота (или сок лимона), сода и молоко.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опыта: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добавим соду, что происходит?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(ничего, молоко спокойное).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добавим лимонную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кислоту (или сок лимона).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что происходит с молоком? (Оно пенится, кипит, убегает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87824" y="924726"/>
            <a:ext cx="3384376" cy="632066"/>
          </a:xfrm>
          <a:prstGeom prst="downArrow">
            <a:avLst/>
          </a:prstGeo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63" y="187283"/>
            <a:ext cx="1636936" cy="11888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153764"/>
            <a:ext cx="1077594" cy="143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09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bg2">
              <a:lumMod val="9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«Чайные (кофейные) эксперименты».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8712968" cy="433965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 и черный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 (кофе)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понять, как смешиваются две разные жидкости. Можно усиливать оттенок, делать его более темным. 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понадобится: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черный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 (или растворимый кофе);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стаканчика.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опыта: 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стакан налить молоко. Заварить чай. С помощью ложечки добавлять чай в молоко. С каждой ложкой цвет молока будет более насыщенным. в конце опыта смешать обе жидкости вместе. Наблюдать 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чая для эксперимента используют кофе. В этом случае оттенки будут более коричневыми, насыщенными и яркими. </a:t>
            </a:r>
          </a:p>
          <a:p>
            <a:pPr marL="285750" indent="-285750">
              <a:buFontTx/>
              <a:buChar char="-"/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987824" y="1052736"/>
            <a:ext cx="3384376" cy="936104"/>
          </a:xfrm>
          <a:prstGeom prst="downArrow">
            <a:avLst/>
          </a:prstGeo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6" descr="Анимашки Дети">
            <a:extLst>
              <a:ext uri="{FF2B5EF4-FFF2-40B4-BE49-F238E27FC236}">
                <a16:creationId xmlns:a16="http://schemas.microsoft.com/office/drawing/2014/main" id="{B684B227-9954-4A9F-8CEA-09B22EC0F6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78687" y="939763"/>
            <a:ext cx="122413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181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0" descr="Анимашки Дети">
            <a:extLst>
              <a:ext uri="{FF2B5EF4-FFF2-40B4-BE49-F238E27FC236}">
                <a16:creationId xmlns:a16="http://schemas.microsoft.com/office/drawing/2014/main" id="{DBCAB761-60DA-4EC8-BA9F-DE318B7F9A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4581128"/>
            <a:ext cx="857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35" y="4467770"/>
            <a:ext cx="1629265" cy="11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9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8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5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758561"/>
            <a:ext cx="3096344" cy="8188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«Хитрые загадки»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8947" y="160072"/>
            <a:ext cx="3798168" cy="187051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водички этой белой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хочешь сделай –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аслице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каши,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сливки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простоквашу.</a:t>
            </a: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даже творожок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вкусный он, дружок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5"/>
            <a:ext cx="373526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за белые крупинки?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зерно и не снежинки.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Скисло молоко — и в срок,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мы ...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70289"/>
            <a:ext cx="3888432" cy="1870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Хочешь фокус покажу?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Снег на палочке держу!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Снег я съел, какая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жалость-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палочка осталась.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Снег я съел, повеселел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ничуть не заболел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525129"/>
            <a:ext cx="365528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Сделан он из молока,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тверды его бока.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нем так много разных дыр.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Догадались? Это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4068" y="4005064"/>
            <a:ext cx="388843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Догадайтесь, кто такая,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Белоснежная, густая?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Сливки взбили утром рано,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 была у нас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5467421"/>
            <a:ext cx="3888432" cy="1239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на хлеб его намажем,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добавим к разным кашам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Кашу не испортят точно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Бело-желтые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кусочки.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65167"/>
            <a:ext cx="2417575" cy="1813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933" y="5861582"/>
            <a:ext cx="1233555" cy="971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96" y="4074748"/>
            <a:ext cx="887904" cy="11291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050" y="2427940"/>
            <a:ext cx="1635447" cy="12490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91" y="4240376"/>
            <a:ext cx="969565" cy="873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52" y="228871"/>
            <a:ext cx="1048205" cy="10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036496" cy="5192489"/>
          </a:xfrm>
          <a:prstGeom prst="rect">
            <a:avLst/>
          </a:prstGeom>
        </p:spPr>
      </p:pic>
      <p:pic>
        <p:nvPicPr>
          <p:cNvPr id="5" name="Picture 4" descr="i?id=42773600-28-72&amp;n=21">
            <a:extLst>
              <a:ext uri="{FF2B5EF4-FFF2-40B4-BE49-F238E27FC236}">
                <a16:creationId xmlns:a16="http://schemas.microsoft.com/office/drawing/2014/main" id="{4BD4EF25-AE05-41B0-8946-8F5FFA22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4743" y="93008"/>
            <a:ext cx="6408712" cy="143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5" y="1340768"/>
            <a:ext cx="1694003" cy="1452816"/>
          </a:xfrm>
          <a:prstGeom prst="rect">
            <a:avLst/>
          </a:prstGeom>
        </p:spPr>
      </p:pic>
      <p:pic>
        <p:nvPicPr>
          <p:cNvPr id="7" name="Picture 6" descr="C:\Users\User\Desktop\картинки дети\1 (2).png">
            <a:extLst>
              <a:ext uri="{FF2B5EF4-FFF2-40B4-BE49-F238E27FC236}">
                <a16:creationId xmlns:a16="http://schemas.microsoft.com/office/drawing/2014/main" id="{C5DDDDDE-156A-42E8-AA12-78F90F42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791" y="1700808"/>
            <a:ext cx="160170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98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4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74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0"/>
            <a:ext cx="3816424" cy="6206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– молоко?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05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979</Words>
  <Application>Microsoft Office PowerPoint</Application>
  <PresentationFormat>Экран (4:3)</PresentationFormat>
  <Paragraphs>106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 «Какое молоко?»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Опыт 1. Что полезнее кока - кола или молоко? </vt:lpstr>
      <vt:lpstr>Опыт 2. Получение творога </vt:lpstr>
      <vt:lpstr>Презентация PowerPoint</vt:lpstr>
      <vt:lpstr> Опыт  4. Определение крахмала в молоке. </vt:lpstr>
      <vt:lpstr>Презентация PowerPoint</vt:lpstr>
      <vt:lpstr> Опыт  6. «Кипящее молоко». </vt:lpstr>
      <vt:lpstr> Опыт  7. «Чайные (кофейные) эксперименты».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Image&amp;Matros ®</cp:lastModifiedBy>
  <cp:revision>234</cp:revision>
  <dcterms:modified xsi:type="dcterms:W3CDTF">2021-03-28T14:43:00Z</dcterms:modified>
</cp:coreProperties>
</file>