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9F4"/>
    <a:srgbClr val="05ACFF"/>
    <a:srgbClr val="66CCFF"/>
    <a:srgbClr val="5B1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42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24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16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53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22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26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14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53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20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B8B2-B75B-49CF-A292-BC2AEF1F002B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1AA6-4445-475E-91C3-2D2F551B4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7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3046084" cy="10922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044409" y="-12413"/>
            <a:ext cx="3594" cy="176183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046086" y="1079500"/>
            <a:ext cx="3811914" cy="2511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0" y="1041975"/>
            <a:ext cx="3046085" cy="37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6484" y="1635314"/>
            <a:ext cx="7367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Издание:</a:t>
            </a:r>
          </a:p>
          <a:p>
            <a:r>
              <a:rPr lang="ru-RU" sz="1200" dirty="0"/>
              <a:t>Муниципальное казенное дошкольное образовательное учреждение детский</a:t>
            </a:r>
          </a:p>
          <a:p>
            <a:r>
              <a:rPr lang="ru-RU" sz="1200" dirty="0"/>
              <a:t>сад № 3, </a:t>
            </a:r>
            <a:r>
              <a:rPr lang="ru-RU" sz="1200" dirty="0" err="1"/>
              <a:t>Узловский</a:t>
            </a:r>
            <a:r>
              <a:rPr lang="ru-RU" sz="1200" dirty="0"/>
              <a:t> р-н, п. Дубовка, ул. Пионерская, д. 24А, т-н: 7-14-57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-1676" y="1696456"/>
            <a:ext cx="3046085" cy="37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044409" y="1736868"/>
            <a:ext cx="3811914" cy="2511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91812" y="1087838"/>
            <a:ext cx="281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Газета основана: сентябрь 2007 года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49945" y="1073367"/>
            <a:ext cx="26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№ 2</a:t>
            </a:r>
          </a:p>
          <a:p>
            <a:r>
              <a:rPr lang="ru-RU" dirty="0"/>
              <a:t>2020 – 2021 уч. год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2094" y="2518731"/>
            <a:ext cx="6862188" cy="4759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621373" y="2428142"/>
            <a:ext cx="2986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Тема номера: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921" y="2852175"/>
            <a:ext cx="647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‘’</a:t>
            </a:r>
            <a:r>
              <a:rPr lang="ru-RU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Ах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,</a:t>
            </a:r>
            <a:r>
              <a:rPr lang="ru-RU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зимушка-зима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’’</a:t>
            </a:r>
            <a:endParaRPr lang="ru-RU" sz="4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-47068" y="3703008"/>
            <a:ext cx="6862188" cy="4759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36109" y="3701625"/>
            <a:ext cx="362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5ACFF"/>
                </a:solidFill>
              </a:rPr>
              <a:t>Содержание номера: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7750" y="4101431"/>
            <a:ext cx="357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1. Безопасность зимой.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6109" y="4552177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2. Игры с детьми зимой.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6484" y="4973038"/>
            <a:ext cx="339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3. Детская страничка.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6484" y="5405398"/>
            <a:ext cx="404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4. Самая умная страничка.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6484" y="5836473"/>
            <a:ext cx="472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5. Анекдоты.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389" y="6268465"/>
            <a:ext cx="526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6. Стихотворение о зимушке-зиме 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6484" y="6732339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7. Из жизни ДОУ.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-42880" y="7345077"/>
            <a:ext cx="6900880" cy="2751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425229" y="7503309"/>
            <a:ext cx="3400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Редакционная коллегия</a:t>
            </a:r>
          </a:p>
          <a:p>
            <a:r>
              <a:rPr lang="ru-RU" sz="1400" dirty="0"/>
              <a:t>Воспитатель</a:t>
            </a:r>
            <a:r>
              <a:rPr lang="en-US" sz="1400" dirty="0"/>
              <a:t>:</a:t>
            </a:r>
            <a:r>
              <a:rPr lang="ru-RU" sz="1400" dirty="0"/>
              <a:t>Тараканова Мария </a:t>
            </a:r>
          </a:p>
          <a:p>
            <a:r>
              <a:rPr lang="ru-RU" sz="1400" dirty="0"/>
              <a:t>Викторовна</a:t>
            </a:r>
          </a:p>
          <a:p>
            <a:endParaRPr lang="ru-RU" sz="1400" dirty="0"/>
          </a:p>
          <a:p>
            <a:r>
              <a:rPr lang="ru-RU" sz="1400" dirty="0"/>
              <a:t>Экспертный совет:</a:t>
            </a:r>
          </a:p>
          <a:p>
            <a:r>
              <a:rPr lang="ru-RU" sz="1400" dirty="0" err="1"/>
              <a:t>Буцяк</a:t>
            </a:r>
            <a:r>
              <a:rPr lang="ru-RU" sz="1400" dirty="0"/>
              <a:t> Нина Николаевна, заведующий</a:t>
            </a:r>
          </a:p>
          <a:p>
            <a:r>
              <a:rPr lang="ru-RU" sz="1400" dirty="0"/>
              <a:t>ДОУ,</a:t>
            </a:r>
          </a:p>
          <a:p>
            <a:r>
              <a:rPr lang="ru-RU" sz="1400" dirty="0"/>
              <a:t>Седова Екатерина Сергеевна,</a:t>
            </a:r>
          </a:p>
          <a:p>
            <a:r>
              <a:rPr lang="ru-RU" sz="1400" dirty="0"/>
              <a:t>зам</a:t>
            </a:r>
            <a:r>
              <a:rPr lang="ru-RU" sz="1400" dirty="0" smtClean="0"/>
              <a:t>. заведующего </a:t>
            </a:r>
            <a:r>
              <a:rPr lang="ru-RU" sz="1400" dirty="0"/>
              <a:t>по </a:t>
            </a:r>
            <a:r>
              <a:rPr lang="ru-RU" sz="1400" dirty="0" err="1"/>
              <a:t>ВиМР</a:t>
            </a:r>
            <a:endParaRPr lang="ru-RU" sz="14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357523" y="7353343"/>
            <a:ext cx="0" cy="254670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031534-EC14-44D2-BD41-A93AC71E3D26}"/>
              </a:ext>
            </a:extLst>
          </p:cNvPr>
          <p:cNvSpPr txBox="1"/>
          <p:nvPr/>
        </p:nvSpPr>
        <p:spPr>
          <a:xfrm>
            <a:off x="3183517" y="3290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A4FF28-272B-4677-BD55-B8E089A41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562" t="30934" r="43038" b="4324"/>
          <a:stretch/>
        </p:blipFill>
        <p:spPr>
          <a:xfrm>
            <a:off x="111389" y="7380853"/>
            <a:ext cx="3257446" cy="251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030D39-F5E5-4750-A89B-A8F65DCE9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65"/>
          <a:stretch/>
        </p:blipFill>
        <p:spPr>
          <a:xfrm>
            <a:off x="4194871" y="4183628"/>
            <a:ext cx="2273301" cy="203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818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58A76D-6922-4DE0-89E8-6773B140865E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55FE054-127C-4C3B-B019-FF46329541E1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5039A7-ACF4-425D-B6DB-5993D1AAEDF7}"/>
              </a:ext>
            </a:extLst>
          </p:cNvPr>
          <p:cNvSpPr txBox="1"/>
          <p:nvPr/>
        </p:nvSpPr>
        <p:spPr>
          <a:xfrm>
            <a:off x="1624660" y="984330"/>
            <a:ext cx="360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Говорят дети</a:t>
            </a:r>
            <a:r>
              <a:rPr lang="en-US" sz="2000" dirty="0">
                <a:solidFill>
                  <a:srgbClr val="05ACFF"/>
                </a:solidFill>
              </a:rPr>
              <a:t>:</a:t>
            </a:r>
            <a:r>
              <a:rPr lang="ru-RU" sz="2000" dirty="0">
                <a:solidFill>
                  <a:srgbClr val="05ACFF"/>
                </a:solidFill>
              </a:rPr>
              <a:t> Анекдоты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95125E-40B3-439B-9D30-24BB6EF4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4" y="1889780"/>
            <a:ext cx="4968174" cy="3543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49076F-D00B-4546-81B2-B10434D33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48" y="5433080"/>
            <a:ext cx="4876800" cy="3838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229FCE-6203-49B6-9004-3C41CF6D9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4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77942E-F241-443B-B62F-16DE1AACC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3484E4-449E-4195-96C3-2CFCDC2DBFD6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B95A5-6367-46D6-9C0E-2A14912E98E6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EA9C3A-C1E7-4A68-9525-9D59EECFD76F}"/>
              </a:ext>
            </a:extLst>
          </p:cNvPr>
          <p:cNvSpPr txBox="1"/>
          <p:nvPr/>
        </p:nvSpPr>
        <p:spPr>
          <a:xfrm>
            <a:off x="2004936" y="98433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Из жизни ДОУ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87C381-B8AD-4FD2-8373-3FDF2EC6126E}"/>
              </a:ext>
            </a:extLst>
          </p:cNvPr>
          <p:cNvSpPr txBox="1"/>
          <p:nvPr/>
        </p:nvSpPr>
        <p:spPr>
          <a:xfrm>
            <a:off x="982945" y="1524685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Нежно-голубое чудо - сказочная гжель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D5D9B-08D7-4290-8D17-DD606A544B62}"/>
              </a:ext>
            </a:extLst>
          </p:cNvPr>
          <p:cNvSpPr txBox="1"/>
          <p:nvPr/>
        </p:nvSpPr>
        <p:spPr>
          <a:xfrm>
            <a:off x="895350" y="2311261"/>
            <a:ext cx="50673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Народное искусство способствует глубокому воздействию на мир ребенка, обладает нравственной, эстетической, познавательной ценностью, воплощает в себе исторический опыт многих поколений. Ознакомление с произведениями народного творчества побуждает в детях первые яркие представления о Родине, о ее культуре, способствует воспитанию патриотических чувств, приобщает к миру прекрасного.</a:t>
            </a:r>
          </a:p>
          <a:p>
            <a:endParaRPr lang="ru-RU" sz="1600" dirty="0"/>
          </a:p>
          <a:p>
            <a:r>
              <a:rPr lang="ru-RU" sz="1600" dirty="0"/>
              <a:t>Народное искусство имеет ярко выраженные характерные черты: традиционность, коммуникативность, коллективный характер творчества, высокое совершенство языка, связь с окружающей жизнью.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381B064-7510-4DD0-A8CB-301732097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08" y="6386906"/>
            <a:ext cx="3318892" cy="3119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3E2A45C-FA13-40A4-B4C8-8D8F1FE8D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6714318"/>
            <a:ext cx="2878708" cy="279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033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F37F48-961D-4B3F-BF39-C68A9A742DA9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0623D9-7B7B-4365-8789-5DA9AADFD088}"/>
              </a:ext>
            </a:extLst>
          </p:cNvPr>
          <p:cNvSpPr txBox="1"/>
          <p:nvPr/>
        </p:nvSpPr>
        <p:spPr>
          <a:xfrm>
            <a:off x="2004936" y="98433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Из жизни ДОУ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39135F-7D6B-4776-B919-D9BC6C3C46BD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DCFE03-3278-4EA7-BFDA-E8FAFAF5F5E4}"/>
              </a:ext>
            </a:extLst>
          </p:cNvPr>
          <p:cNvSpPr txBox="1"/>
          <p:nvPr/>
        </p:nvSpPr>
        <p:spPr>
          <a:xfrm>
            <a:off x="876300" y="1511985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Всероссийский форум «Воспитатели России»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C60B6C-0FF0-4E9F-883B-6DC3702230DB}"/>
              </a:ext>
            </a:extLst>
          </p:cNvPr>
          <p:cNvSpPr txBox="1"/>
          <p:nvPr/>
        </p:nvSpPr>
        <p:spPr>
          <a:xfrm>
            <a:off x="774700" y="2285861"/>
            <a:ext cx="5207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18 декабря 2020 состоялся Всероссийский форум «Воспитатели России»: «Воспитаем здорового ребенка». На форуме обсуждались подходы к воспитанию здорового ребенка в детском саду и семье.</a:t>
            </a:r>
          </a:p>
          <a:p>
            <a:endParaRPr lang="ru-RU" sz="1600" dirty="0"/>
          </a:p>
          <a:p>
            <a:r>
              <a:rPr lang="ru-RU" sz="1600" dirty="0"/>
              <a:t>В мероприятии приняли участие воспитатели, педагогические работники и руководители образовательных организаций, депутаты Государственной Думы ФС РФ, представители Министерства просвещения Российской Федерации, представители региональных органов власти, представители СМИ.</a:t>
            </a:r>
          </a:p>
          <a:p>
            <a:endParaRPr lang="ru-RU" sz="1600" dirty="0"/>
          </a:p>
          <a:p>
            <a:r>
              <a:rPr lang="ru-RU" sz="1600" dirty="0"/>
              <a:t>Педагоги нашего детского сада не остались в стороне и приняли участие во Всероссийском форуме,  в завершении трансляции  каждый получил сертификат участника.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F21B15A-814C-4B39-9615-650047DA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14" y="6999370"/>
            <a:ext cx="4526086" cy="228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099B27-9008-40D9-9931-CA18607B4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38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F5627B3-6442-49A5-AC94-94A1BDA51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C5C3E-5E02-41B9-A8CE-07A91F628F64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18E72D-2A29-4031-B2D2-E20909C6B281}"/>
              </a:ext>
            </a:extLst>
          </p:cNvPr>
          <p:cNvSpPr txBox="1"/>
          <p:nvPr/>
        </p:nvSpPr>
        <p:spPr>
          <a:xfrm>
            <a:off x="2004936" y="98433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Из жизни ДОУ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5D933A1-6C55-416E-8CB2-F0DF2DB4295C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BB16E-1C1F-41E8-9C10-C417C3EC4F30}"/>
              </a:ext>
            </a:extLst>
          </p:cNvPr>
          <p:cNvSpPr txBox="1"/>
          <p:nvPr/>
        </p:nvSpPr>
        <p:spPr>
          <a:xfrm>
            <a:off x="868645" y="1414940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#Новогодние Окна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A10BB0-77EA-403D-9787-6F9A85BA8EBE}"/>
              </a:ext>
            </a:extLst>
          </p:cNvPr>
          <p:cNvSpPr txBox="1"/>
          <p:nvPr/>
        </p:nvSpPr>
        <p:spPr>
          <a:xfrm>
            <a:off x="444500" y="1994902"/>
            <a:ext cx="5969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 18 по 28 декабря 2020 года на территории Тульской области проходит акция «Новогодние окна».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         Акция проводится в формате онлайн-флешмоба, представляющего собой оформление окон квартир, домов, офисов, школ с использованием рисунков, картинок, надписей, новогодних украшений (мишура, гирлянды, елочные игрушки и т.д.), связанных с празднованием Нового года, и последующим размещением фотографий оформленных окон в социальных сетях с соответствующим хештегом (#НовогодниеОкна) с описанием новогодних семейных традиций, воспоминаний из детства и другими тематическими текстами.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         Приглашаем всех желающих  к участию во Всероссийской акции «#НовогодниеОкна»!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75B0BE2-AE5C-4E2E-B068-D6B8DD71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49" y="6639268"/>
            <a:ext cx="3781496" cy="283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BBD455-F692-42B9-9022-881868956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140" y="6699049"/>
            <a:ext cx="2551111" cy="276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619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65257C-DCC3-46CE-B3C6-2B3A53790FB4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0FFAA3B-5832-4260-8636-3FCC46330435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97A487-751F-4727-B979-2551909654EA}"/>
              </a:ext>
            </a:extLst>
          </p:cNvPr>
          <p:cNvSpPr txBox="1"/>
          <p:nvPr/>
        </p:nvSpPr>
        <p:spPr>
          <a:xfrm>
            <a:off x="2004936" y="98433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Из жизни ДОУ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D49A69-6362-44EE-8E8C-FBA262FDFAAF}"/>
              </a:ext>
            </a:extLst>
          </p:cNvPr>
          <p:cNvSpPr txBox="1"/>
          <p:nvPr/>
        </p:nvSpPr>
        <p:spPr>
          <a:xfrm>
            <a:off x="863600" y="1414940"/>
            <a:ext cx="358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Символ Нового года своими руками.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3F69A5-749E-491D-9162-CB312BDABF43}"/>
              </a:ext>
            </a:extLst>
          </p:cNvPr>
          <p:cNvSpPr txBox="1"/>
          <p:nvPr/>
        </p:nvSpPr>
        <p:spPr>
          <a:xfrm>
            <a:off x="987966" y="2270889"/>
            <a:ext cx="4851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В нашем детском саду стало доброй традицией ежегодное изготовление символа Нового года. Так и в этом году с детьми подготовительной группы воспитателем был проведен мастер – класс по изготовлению символа 2021 года – «Бычка».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7FA16B7-3201-4422-A405-1737BCD45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36" y="4296389"/>
            <a:ext cx="3728328" cy="279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B385C4-BC62-4A3D-BBCE-9DE0C599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518" y="7092635"/>
            <a:ext cx="3946964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F61EB2A-8E99-44C8-A54E-FCF79B42A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00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D30714E-B9DE-4C07-87FD-5D7AEF900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F71C86-8850-451C-A8B7-DAC9C34A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80" y="6653074"/>
            <a:ext cx="4724400" cy="297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0D956E-6246-4ED6-A46F-2E4A675DB601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51DBF4-CC0C-4D55-A187-CCBD77D1F46C}"/>
              </a:ext>
            </a:extLst>
          </p:cNvPr>
          <p:cNvSpPr txBox="1"/>
          <p:nvPr/>
        </p:nvSpPr>
        <p:spPr>
          <a:xfrm>
            <a:off x="2004936" y="984330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Из жизни ДОУ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181E54-B5D4-4492-AC64-8DC3630A6A51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14C984-7EC2-4295-B0AB-545AD2ACE0D9}"/>
              </a:ext>
            </a:extLst>
          </p:cNvPr>
          <p:cNvSpPr txBox="1"/>
          <p:nvPr/>
        </p:nvSpPr>
        <p:spPr>
          <a:xfrm>
            <a:off x="546100" y="1414940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Новый год в детском саду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A659F3-C497-4D72-B682-145FDD001CC5}"/>
              </a:ext>
            </a:extLst>
          </p:cNvPr>
          <p:cNvSpPr txBox="1"/>
          <p:nvPr/>
        </p:nvSpPr>
        <p:spPr>
          <a:xfrm>
            <a:off x="1332303" y="2217464"/>
            <a:ext cx="4389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Новый год – это время волшебства, доброй сказки и ожидания чуда. Один из самых любимых всеми, долгожданных, радостных и душевных праздников.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5566B2F-19CE-492E-9606-2B0BF06FA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22" y="4076701"/>
            <a:ext cx="2631648" cy="25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C4EB944-A73E-4D48-BD68-6753AD27B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467" y="4157663"/>
            <a:ext cx="2913756" cy="241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1133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AC2F83-3C5A-464E-A64B-754E6CD98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69E7F0-252F-4866-8A15-08C3D35DA995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ACE37AA-97C7-45E3-BC53-6BAAD2F4E25D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A77130-C574-4565-8CC8-5F7E14739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5" b="1"/>
          <a:stretch/>
        </p:blipFill>
        <p:spPr>
          <a:xfrm>
            <a:off x="263309" y="3680360"/>
            <a:ext cx="6331382" cy="5795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B55B7A-9824-4DF2-AC8E-CB054240EF34}"/>
              </a:ext>
            </a:extLst>
          </p:cNvPr>
          <p:cNvSpPr txBox="1"/>
          <p:nvPr/>
        </p:nvSpPr>
        <p:spPr>
          <a:xfrm>
            <a:off x="965199" y="1252674"/>
            <a:ext cx="51181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Пусть Новый Год вам принесёт побольше,</a:t>
            </a:r>
          </a:p>
          <a:p>
            <a:pPr algn="ctr"/>
            <a:r>
              <a:rPr lang="ru-RU" dirty="0"/>
              <a:t>Счастливых и спокойно-тихих вечеров.</a:t>
            </a:r>
          </a:p>
          <a:p>
            <a:pPr algn="ctr"/>
            <a:r>
              <a:rPr lang="ru-RU" dirty="0"/>
              <a:t>Родители! Живите радостно, подольше,</a:t>
            </a:r>
          </a:p>
          <a:p>
            <a:pPr algn="ctr"/>
            <a:r>
              <a:rPr lang="ru-RU" dirty="0"/>
              <a:t>Среди приветливых людей и добрых слов.</a:t>
            </a:r>
          </a:p>
          <a:p>
            <a:pPr algn="ctr"/>
            <a:r>
              <a:rPr lang="ru-RU" dirty="0"/>
              <a:t>Во всём пусть окружает нежно красота,</a:t>
            </a:r>
          </a:p>
          <a:p>
            <a:pPr algn="ctr"/>
            <a:r>
              <a:rPr lang="ru-RU" dirty="0"/>
              <a:t>И общая пускай исполнится мечта.</a:t>
            </a:r>
          </a:p>
        </p:txBody>
      </p:sp>
    </p:spTree>
    <p:extLst>
      <p:ext uri="{BB962C8B-B14F-4D97-AF65-F5344CB8AC3E}">
        <p14:creationId xmlns:p14="http://schemas.microsoft.com/office/powerpoint/2010/main" xmlns="" val="267294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9EEDA5-EAF5-42BB-854D-B70BA2621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C52101-5601-4EED-BA54-63064ABECD33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314B1C8-259A-4F68-BB9A-96A7D1409B6A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9041A-1136-46F4-ADC7-566539C67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47" r="13253"/>
          <a:stretch/>
        </p:blipFill>
        <p:spPr>
          <a:xfrm>
            <a:off x="237596" y="4444207"/>
            <a:ext cx="6382808" cy="478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432BE2-EC29-4FBF-86C2-9E3280B4B8F1}"/>
              </a:ext>
            </a:extLst>
          </p:cNvPr>
          <p:cNvSpPr txBox="1"/>
          <p:nvPr/>
        </p:nvSpPr>
        <p:spPr>
          <a:xfrm>
            <a:off x="741756" y="1696185"/>
            <a:ext cx="53744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Волшебный праздник — Новый год,</a:t>
            </a:r>
          </a:p>
          <a:p>
            <a:pPr algn="ctr"/>
            <a:r>
              <a:rPr lang="ru-RU" dirty="0"/>
              <a:t>Он постучится к нам вот-вот.</a:t>
            </a:r>
          </a:p>
          <a:p>
            <a:pPr algn="ctr"/>
            <a:r>
              <a:rPr lang="ru-RU" dirty="0"/>
              <a:t>Желаю пусть он счастье принесет,</a:t>
            </a:r>
          </a:p>
          <a:p>
            <a:pPr algn="ctr"/>
            <a:r>
              <a:rPr lang="ru-RU" dirty="0"/>
              <a:t>А старый год — плохое заберет.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Пусть будет много смеха,</a:t>
            </a:r>
          </a:p>
          <a:p>
            <a:pPr algn="ctr"/>
            <a:r>
              <a:rPr lang="ru-RU" dirty="0"/>
              <a:t>Удачи и успеха,</a:t>
            </a:r>
          </a:p>
          <a:p>
            <a:pPr algn="ctr"/>
            <a:r>
              <a:rPr lang="ru-RU" dirty="0"/>
              <a:t>И пусть мечты сбываются,</a:t>
            </a:r>
          </a:p>
          <a:p>
            <a:pPr algn="ctr"/>
            <a:r>
              <a:rPr lang="ru-RU" dirty="0"/>
              <a:t>И мир вам улыбается!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230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C44C11-7186-4A13-8CE2-70F91776C1A8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8516BA-16D5-43D7-862F-1D2C945E6812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DC2BD6-1015-4F8A-BDA3-41E883763F12}"/>
              </a:ext>
            </a:extLst>
          </p:cNvPr>
          <p:cNvSpPr txBox="1"/>
          <p:nvPr/>
        </p:nvSpPr>
        <p:spPr>
          <a:xfrm>
            <a:off x="1139386" y="982069"/>
            <a:ext cx="4579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5ACFF"/>
                </a:solidFill>
              </a:rPr>
              <a:t>«Безопасность зимой»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D2BA58-48B7-43D2-9804-6631F5B2D9F1}"/>
              </a:ext>
            </a:extLst>
          </p:cNvPr>
          <p:cNvSpPr txBox="1"/>
          <p:nvPr/>
        </p:nvSpPr>
        <p:spPr>
          <a:xfrm>
            <a:off x="895350" y="4855426"/>
            <a:ext cx="50673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Зима пробует свои силы, вот уже и первый снежок выпал.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Все мы знаем, что зима в России — долгая.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В некоторых регионах холода стоят по полгода.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И, к сожалению, зимние прогулки у детей — это не только санки, коньки и веселье.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Но и высокая вероятность для ребёнка заболеть или получить травму.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Чтобы не попасть в больницу вместо того, чтобы веселиться зимой, необходимо научить детей соблюдать элементарные правила безопасности.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3A5A50-2FCA-46C5-9185-244E2491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250" y="1546563"/>
            <a:ext cx="6159500" cy="320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3091D0-1815-44AB-9B5F-057AD003D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85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0C058F-DA12-4E2A-AD5C-E77AD8A49310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1943842-9226-4CF6-BC42-4A8F8D79919A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5CFD0A-9E86-4DAF-8E17-093846A21F34}"/>
              </a:ext>
            </a:extLst>
          </p:cNvPr>
          <p:cNvSpPr txBox="1"/>
          <p:nvPr/>
        </p:nvSpPr>
        <p:spPr>
          <a:xfrm>
            <a:off x="1139386" y="982069"/>
            <a:ext cx="4579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5ACFF"/>
                </a:solidFill>
              </a:rPr>
              <a:t>«Безопасность зимой»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787847-BFEA-4900-9B70-D0B4BC173DC5}"/>
              </a:ext>
            </a:extLst>
          </p:cNvPr>
          <p:cNvSpPr txBox="1"/>
          <p:nvPr/>
        </p:nvSpPr>
        <p:spPr>
          <a:xfrm>
            <a:off x="615950" y="1494956"/>
            <a:ext cx="5626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безопасности жизни детей - одна из основных задач для родителей и педагогов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С целью приобщения детей к правилам безопасного поведения зимой на улице и развития сознательного отношения к соблюдению этих правил, в подготовительной и старшей группе с дошкольниками были проведены различные мероприятия с элементами игры: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D7BFF3-9364-4B99-9770-C46573915C74}"/>
              </a:ext>
            </a:extLst>
          </p:cNvPr>
          <p:cNvSpPr txBox="1"/>
          <p:nvPr/>
        </p:nvSpPr>
        <p:spPr>
          <a:xfrm>
            <a:off x="710547" y="6648214"/>
            <a:ext cx="54369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нельзя есть зимой снег и сосульки.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нельзя кататься с горки вблизи проезжей части дороги.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промокла одежда, нужно срочно идти домой.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нельзя стоять под крышей где свисают сосульки.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нужно обходить скользкие места.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нельзя выходить на тонкий лед.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нельзя прикасаться языком к металлическим предметам и др.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E2AC68-E87A-4D07-AB16-F5601E4A3F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8882" y="4457700"/>
            <a:ext cx="4640818" cy="208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7D70D0-9B12-401B-82CA-48DC28DC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90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45F3A7-B29C-4C96-BE5A-57439DE779EF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97D4F9-E34E-4527-82C8-0739A22C5920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1CFC1F-048B-4A3F-990A-C73570596AC9}"/>
              </a:ext>
            </a:extLst>
          </p:cNvPr>
          <p:cNvSpPr txBox="1"/>
          <p:nvPr/>
        </p:nvSpPr>
        <p:spPr>
          <a:xfrm>
            <a:off x="965200" y="98433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Игры с детьми зимой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EE7042-5527-428E-80E1-3EC32445878B}"/>
              </a:ext>
            </a:extLst>
          </p:cNvPr>
          <p:cNvSpPr txBox="1"/>
          <p:nvPr/>
        </p:nvSpPr>
        <p:spPr>
          <a:xfrm>
            <a:off x="615950" y="1541940"/>
            <a:ext cx="56261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Увлекательные игры зимой на улице с санками</a:t>
            </a:r>
          </a:p>
          <a:p>
            <a:r>
              <a:rPr lang="ru-RU" sz="1600" dirty="0"/>
              <a:t>Детям быстро надоедают однообразные игры, и даже катание с горки может им наскучить. Чтобы прогулка не завершилась слишком быстро, добавьте в привычные развлечения изюминку:</a:t>
            </a:r>
          </a:p>
          <a:p>
            <a:endParaRPr lang="ru-RU" sz="1600" dirty="0"/>
          </a:p>
          <a:p>
            <a:r>
              <a:rPr lang="ru-RU" sz="1600" dirty="0"/>
              <a:t>Коридор: на спуске с горки выставляйте коридор из длинных прутиков, по которому нужно проехать.</a:t>
            </a:r>
          </a:p>
          <a:p>
            <a:endParaRPr lang="ru-RU" sz="1600" dirty="0"/>
          </a:p>
          <a:p>
            <a:r>
              <a:rPr lang="ru-RU" sz="1600" dirty="0"/>
              <a:t>Езда с преградами: собирайте снежный ком у подножия горки, который нельзя сбивать, а нужно объехать, виртуозно управляя санями.</a:t>
            </a:r>
          </a:p>
          <a:p>
            <a:endParaRPr lang="ru-RU" sz="1600" dirty="0"/>
          </a:p>
          <a:p>
            <a:r>
              <a:rPr lang="ru-RU" sz="1600" dirty="0"/>
              <a:t>Успей первым: санки выставляются параллельно друг другу на расстоянии метра и ребята по сигналу обегают свой транспорт, стараясь первыми занять свое место.</a:t>
            </a:r>
          </a:p>
          <a:p>
            <a:endParaRPr lang="ru-RU" sz="1600" dirty="0"/>
          </a:p>
          <a:p>
            <a:r>
              <a:rPr lang="ru-RU" sz="1600" dirty="0"/>
              <a:t>Веселые гонки: санки выставляются на старте и дети по команде «Марш!» начинают поспешно передвигаться на санях до обозначенного ориентира (отталкиваются ногами, перебирают руками, лежа на животе).</a:t>
            </a:r>
          </a:p>
          <a:p>
            <a:endParaRPr lang="ru-RU" sz="1600" dirty="0"/>
          </a:p>
          <a:p>
            <a:r>
              <a:rPr lang="ru-RU" sz="1600" dirty="0"/>
              <a:t>Любые подвижные игры на улице зимой с санками в стиле «кто дальше» или «кто быстрее» будут захватывающими и увлекательными. Нужно только выбирать для чемпионатов горки посвободнее и выдерживать безопасную дистанцию между соперниками.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543FCB-C32A-4868-B521-F66673476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08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E672BC-6086-41C8-90CB-1D103B7BB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C3CA1E-0566-4EA6-A25E-5E730A052D72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6AB225-9B3E-4F4C-A37E-1F2094C0BD4C}"/>
              </a:ext>
            </a:extLst>
          </p:cNvPr>
          <p:cNvSpPr txBox="1"/>
          <p:nvPr/>
        </p:nvSpPr>
        <p:spPr>
          <a:xfrm>
            <a:off x="965200" y="98433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Игры с детьми зимой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71AF1FA-488B-4BE5-87BF-79A548365778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2F82F37-05D8-408E-BC1D-DF1B7C738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63" y="1489293"/>
            <a:ext cx="3623409" cy="506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BE6D592-7734-4CEE-8292-1C019FCE7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025" y="1612900"/>
            <a:ext cx="32289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CECC65F-4019-439D-A343-51A328670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472" y="5820052"/>
            <a:ext cx="3078080" cy="408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C7E042-3AE6-4D8B-A0B5-11E19450638D}"/>
              </a:ext>
            </a:extLst>
          </p:cNvPr>
          <p:cNvSpPr txBox="1"/>
          <p:nvPr/>
        </p:nvSpPr>
        <p:spPr>
          <a:xfrm>
            <a:off x="157120" y="6558220"/>
            <a:ext cx="3581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Попадаем в цель</a:t>
            </a:r>
          </a:p>
          <a:p>
            <a:r>
              <a:rPr lang="ru-RU" sz="1400" dirty="0"/>
              <a:t>Чтобы подвижные игры на улице зимой со снежками не заканчивались синяками и слезами, предложите детям бросать по мишеням. В качестве цели можно выбрать стену или дерево, подвесив на ветку какой-то предмет. Поблизости не должно быть окон, прохожих, транспорта. Заготовив гору снарядов, игроки могут начинать соревнование и присуждать попавшему в мишень 1-2 балла.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46445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100669-6A4E-4B07-892F-36015510A422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EC61E89-DC3E-46DD-9790-3B53001A4C62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327703-4CA8-4079-9C0A-A2AEA4505AB3}"/>
              </a:ext>
            </a:extLst>
          </p:cNvPr>
          <p:cNvSpPr txBox="1"/>
          <p:nvPr/>
        </p:nvSpPr>
        <p:spPr>
          <a:xfrm>
            <a:off x="965200" y="984330"/>
            <a:ext cx="4982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Детская страничка играем вместе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028687-659B-4DA6-97FE-15333EB09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8739"/>
            <a:ext cx="6858000" cy="5789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7F7191-CD60-4D74-8EEA-7B1A94E48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6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C33AAB-EDAB-4A0E-A516-7009A84A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2710"/>
            <a:ext cx="6858000" cy="4640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990E6A-4E40-4283-86DC-ECA4B927A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9CF3A7-D838-42A2-97B3-79D22CAF193B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3E523C7-FB23-40A4-9C14-4574B97446D7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172AA8-A7F7-4FC1-94FE-AB2F20130507}"/>
              </a:ext>
            </a:extLst>
          </p:cNvPr>
          <p:cNvSpPr txBox="1"/>
          <p:nvPr/>
        </p:nvSpPr>
        <p:spPr>
          <a:xfrm>
            <a:off x="1631072" y="984330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Самая умная страничка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74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E19A8B-8A91-4643-9E15-D92E903BF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43"/>
          <a:stretch/>
        </p:blipFill>
        <p:spPr>
          <a:xfrm>
            <a:off x="548206" y="2187575"/>
            <a:ext cx="5761588" cy="5724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B82A35-DA0F-46A7-8F50-80D5D505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C3600-1635-47DB-8312-8E3089003AD3}"/>
              </a:ext>
            </a:extLst>
          </p:cNvPr>
          <p:cNvSpPr txBox="1"/>
          <p:nvPr/>
        </p:nvSpPr>
        <p:spPr>
          <a:xfrm>
            <a:off x="1631072" y="984330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Самая умная страничка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B475D0-C022-4E88-BBE3-0D37C372E5B0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E3BFCD5-A0EA-4145-88AF-95BC3A79F6DA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4634574-C702-4BF6-9726-4C19079EB1D0}"/>
              </a:ext>
            </a:extLst>
          </p:cNvPr>
          <p:cNvSpPr/>
          <p:nvPr/>
        </p:nvSpPr>
        <p:spPr>
          <a:xfrm>
            <a:off x="4256323" y="7353300"/>
            <a:ext cx="2053471" cy="558800"/>
          </a:xfrm>
          <a:prstGeom prst="rect">
            <a:avLst/>
          </a:prstGeom>
          <a:solidFill>
            <a:srgbClr val="6CC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130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34E953-4654-4F45-A95C-39AE0AFB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18" y="7311493"/>
            <a:ext cx="4307217" cy="247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8AB930-4B18-4ED1-B365-E350F6979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" t="3333" r="4814" b="1795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9C22F8-2BB0-4CC7-B9AF-CF0494A0580A}"/>
              </a:ext>
            </a:extLst>
          </p:cNvPr>
          <p:cNvSpPr txBox="1"/>
          <p:nvPr/>
        </p:nvSpPr>
        <p:spPr>
          <a:xfrm>
            <a:off x="1631072" y="43061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ru-RU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Диалог с семьей</a:t>
            </a:r>
            <a:r>
              <a:rPr lang="en-US" sz="28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”</a:t>
            </a:r>
            <a:endParaRPr lang="ru-RU" sz="280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C416B6-BA66-4154-9D94-6B66DB6E87BA}"/>
              </a:ext>
            </a:extLst>
          </p:cNvPr>
          <p:cNvSpPr/>
          <p:nvPr/>
        </p:nvSpPr>
        <p:spPr>
          <a:xfrm>
            <a:off x="4564345" y="0"/>
            <a:ext cx="26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№ 2</a:t>
            </a:r>
          </a:p>
          <a:p>
            <a:r>
              <a:rPr lang="ru-RU" sz="1400" dirty="0"/>
              <a:t>2020 – 2021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1F0C27-4CCE-420A-9054-64960B1680B5}"/>
              </a:ext>
            </a:extLst>
          </p:cNvPr>
          <p:cNvSpPr txBox="1"/>
          <p:nvPr/>
        </p:nvSpPr>
        <p:spPr>
          <a:xfrm>
            <a:off x="1141336" y="984330"/>
            <a:ext cx="471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5ACFF"/>
                </a:solidFill>
              </a:rPr>
              <a:t>“</a:t>
            </a:r>
            <a:r>
              <a:rPr lang="ru-RU" sz="2000" dirty="0">
                <a:solidFill>
                  <a:srgbClr val="05ACFF"/>
                </a:solidFill>
              </a:rPr>
              <a:t>Стихотворение о зимушке-зиме</a:t>
            </a:r>
            <a:r>
              <a:rPr lang="en-US" sz="2000" dirty="0">
                <a:solidFill>
                  <a:srgbClr val="05ACFF"/>
                </a:solidFill>
              </a:rPr>
              <a:t>”</a:t>
            </a:r>
            <a:endParaRPr lang="ru-RU" sz="2000" dirty="0">
              <a:solidFill>
                <a:srgbClr val="05AC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404025-0740-4458-AE35-B6475D215074}"/>
              </a:ext>
            </a:extLst>
          </p:cNvPr>
          <p:cNvSpPr txBox="1"/>
          <p:nvPr/>
        </p:nvSpPr>
        <p:spPr>
          <a:xfrm>
            <a:off x="1391283" y="1671141"/>
            <a:ext cx="4218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1. Берёза</a:t>
            </a:r>
          </a:p>
          <a:p>
            <a:pPr algn="ctr"/>
            <a:r>
              <a:rPr lang="ru-RU" dirty="0"/>
              <a:t>Белая береза под моим окном</a:t>
            </a:r>
          </a:p>
          <a:p>
            <a:pPr algn="ctr"/>
            <a:r>
              <a:rPr lang="ru-RU" dirty="0"/>
              <a:t>Принакрылась снегом, точно серебром.</a:t>
            </a:r>
          </a:p>
          <a:p>
            <a:pPr algn="ctr"/>
            <a:r>
              <a:rPr lang="ru-RU" dirty="0"/>
              <a:t>На пушистых ветках снежною каймой</a:t>
            </a:r>
          </a:p>
          <a:p>
            <a:pPr algn="ctr"/>
            <a:r>
              <a:rPr lang="ru-RU" dirty="0"/>
              <a:t>Распустились кисти белой бахромой.</a:t>
            </a:r>
          </a:p>
          <a:p>
            <a:pPr algn="ctr"/>
            <a:r>
              <a:rPr lang="ru-RU" dirty="0"/>
              <a:t>И стоит береза в сонной тишине,</a:t>
            </a:r>
          </a:p>
          <a:p>
            <a:pPr algn="ctr"/>
            <a:r>
              <a:rPr lang="ru-RU" dirty="0"/>
              <a:t>И горят снежинки в золотом огне.</a:t>
            </a:r>
          </a:p>
          <a:p>
            <a:pPr algn="ctr"/>
            <a:r>
              <a:rPr lang="ru-RU" dirty="0"/>
              <a:t>А заря, лениво, обходя кругом,</a:t>
            </a:r>
          </a:p>
          <a:p>
            <a:pPr algn="ctr"/>
            <a:r>
              <a:rPr lang="ru-RU" dirty="0"/>
              <a:t>Обсыпает ветки новым серебром.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257161-4571-4BF6-ABA9-EC2268687C1F}"/>
              </a:ext>
            </a:extLst>
          </p:cNvPr>
          <p:cNvSpPr txBox="1"/>
          <p:nvPr/>
        </p:nvSpPr>
        <p:spPr>
          <a:xfrm>
            <a:off x="1709615" y="5557167"/>
            <a:ext cx="3581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2. Гололедица</a:t>
            </a:r>
          </a:p>
          <a:p>
            <a:pPr algn="ctr"/>
            <a:r>
              <a:rPr lang="ru-RU" dirty="0"/>
              <a:t>Не идется и не едется,</a:t>
            </a:r>
          </a:p>
          <a:p>
            <a:pPr algn="ctr"/>
            <a:r>
              <a:rPr lang="ru-RU" dirty="0"/>
              <a:t>Потому что гололедица.</a:t>
            </a:r>
          </a:p>
          <a:p>
            <a:pPr algn="ctr"/>
            <a:r>
              <a:rPr lang="ru-RU" dirty="0"/>
              <a:t>Но зато отлично падается!</a:t>
            </a:r>
          </a:p>
          <a:p>
            <a:pPr algn="ctr"/>
            <a:r>
              <a:rPr lang="ru-RU" dirty="0"/>
              <a:t>Почему ж никто не радуется?!</a:t>
            </a:r>
          </a:p>
        </p:txBody>
      </p:sp>
    </p:spTree>
    <p:extLst>
      <p:ext uri="{BB962C8B-B14F-4D97-AF65-F5344CB8AC3E}">
        <p14:creationId xmlns:p14="http://schemas.microsoft.com/office/powerpoint/2010/main" xmlns="" val="267357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онсерат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1342</Words>
  <Application>Microsoft Office PowerPoint</Application>
  <PresentationFormat>Лист A4 (210x297 мм)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Certified Windows</dc:creator>
  <cp:lastModifiedBy>User</cp:lastModifiedBy>
  <cp:revision>22</cp:revision>
  <dcterms:created xsi:type="dcterms:W3CDTF">2019-12-23T15:39:16Z</dcterms:created>
  <dcterms:modified xsi:type="dcterms:W3CDTF">2021-01-11T12:35:20Z</dcterms:modified>
</cp:coreProperties>
</file>