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5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E3C6D-41EC-489A-A611-281EF21769F8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9DD2F-6C7F-4A19-AA41-D1646C9C1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9DD2F-6C7F-4A19-AA41-D1646C9C1C9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E0C87-832F-4DAC-B602-D929D0319B4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12" Type="http://schemas.openxmlformats.org/officeDocument/2006/relationships/image" Target="../media/image2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pn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8.png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40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image" Target="../media/image35.jpeg"/><Relationship Id="rId9" Type="http://schemas.openxmlformats.org/officeDocument/2006/relationships/image" Target="../media/image4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5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5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media22.WAV"/><Relationship Id="rId16" Type="http://schemas.openxmlformats.org/officeDocument/2006/relationships/image" Target="../media/image29.png"/><Relationship Id="rId1" Type="http://schemas.microsoft.com/office/2007/relationships/media" Target="../media/media22.WAV"/><Relationship Id="rId6" Type="http://schemas.openxmlformats.org/officeDocument/2006/relationships/image" Target="../media/image35.jpeg"/><Relationship Id="rId11" Type="http://schemas.openxmlformats.org/officeDocument/2006/relationships/image" Target="../media/image62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55;&#1088;&#1072;&#1074;&#1080;&#1083;&#1072;%20&#1087;&#1086;&#1074;&#1077;&#1076;&#1077;&#1085;&#1080;&#1103;%20&#1079;&#1080;&#1084;&#1086;&#1081;\14.%20&#1047;&#1080;&#1084;&#1085;&#1103;&#1103;%20&#1087;&#1077;&#1089;&#1077;&#1085;&#1082;&#1072;%20(-).mp3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8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audio3.wav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audio" Target="../media/audio3.wav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audio" Target="../media/audio3.wav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12" Type="http://schemas.openxmlformats.org/officeDocument/2006/relationships/image" Target="../media/image29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1.png"/><Relationship Id="rId11" Type="http://schemas.openxmlformats.org/officeDocument/2006/relationships/image" Target="../media/image68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image" Target="../media/image70.jpe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png"/><Relationship Id="rId11" Type="http://schemas.openxmlformats.org/officeDocument/2006/relationships/image" Target="../media/image28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9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7201" y="1556792"/>
            <a:ext cx="7500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Правила поведения зимой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Рисунок 4" descr="79cce36bdf86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604649" y="3029134"/>
            <a:ext cx="3444247" cy="3389383"/>
          </a:xfrm>
          <a:prstGeom prst="rect">
            <a:avLst/>
          </a:prstGeom>
        </p:spPr>
      </p:pic>
      <p:pic>
        <p:nvPicPr>
          <p:cNvPr id="6" name="~PP24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260648"/>
            <a:ext cx="7761808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Муниципальное казенное дошкольное образовательное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учреждение детский сад № 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6021288"/>
            <a:ext cx="2736304" cy="7649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Подготовила: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Логачева Н.В.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3500438"/>
            <a:ext cx="4526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Нельзя кататься с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горки вблизи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проезжей части!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357422" y="5429264"/>
            <a:ext cx="914479" cy="914479"/>
          </a:xfrm>
          <a:prstGeom prst="rect">
            <a:avLst/>
          </a:prstGeom>
        </p:spPr>
      </p:pic>
      <p:pic>
        <p:nvPicPr>
          <p:cNvPr id="6" name="Рисунок 5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786314" y="5357826"/>
            <a:ext cx="914479" cy="914479"/>
          </a:xfrm>
          <a:prstGeom prst="rect">
            <a:avLst/>
          </a:prstGeom>
        </p:spPr>
      </p:pic>
      <p:pic>
        <p:nvPicPr>
          <p:cNvPr id="7" name="~PP28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1142984"/>
            <a:ext cx="1816624" cy="2082118"/>
          </a:xfrm>
          <a:prstGeom prst="rect">
            <a:avLst/>
          </a:prstGeom>
        </p:spPr>
      </p:pic>
      <p:pic>
        <p:nvPicPr>
          <p:cNvPr id="16" name="Рисунок 15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00100" y="642918"/>
            <a:ext cx="1816624" cy="208211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0" y="2357430"/>
            <a:ext cx="2643174" cy="1357322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34" y="2500306"/>
            <a:ext cx="2142544" cy="168593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0" y="3929066"/>
            <a:ext cx="2643142" cy="178595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post-49092-126890428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57422" y="0"/>
            <a:ext cx="5335324" cy="4368029"/>
          </a:xfrm>
          <a:prstGeom prst="rect">
            <a:avLst/>
          </a:prstGeom>
        </p:spPr>
      </p:pic>
      <p:pic>
        <p:nvPicPr>
          <p:cNvPr id="17" name="Рисунок 16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27376" y="1785926"/>
            <a:ext cx="1816624" cy="2082118"/>
          </a:xfrm>
          <a:prstGeom prst="rect">
            <a:avLst/>
          </a:prstGeom>
        </p:spPr>
      </p:pic>
      <p:pic>
        <p:nvPicPr>
          <p:cNvPr id="2" name="Рисунок 1" descr="1_Hokaido_Winter_19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240" y="2214554"/>
            <a:ext cx="6134532" cy="4429132"/>
          </a:xfrm>
          <a:prstGeom prst="rect">
            <a:avLst/>
          </a:prstGeom>
        </p:spPr>
      </p:pic>
      <p:pic>
        <p:nvPicPr>
          <p:cNvPr id="18" name="Рисунок 17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28860" y="2428868"/>
            <a:ext cx="1816624" cy="2082118"/>
          </a:xfrm>
          <a:prstGeom prst="rect">
            <a:avLst/>
          </a:prstGeom>
        </p:spPr>
      </p:pic>
      <p:pic>
        <p:nvPicPr>
          <p:cNvPr id="19" name="Рисунок 18" descr="38e8c41cd5d0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14298" y="4070872"/>
            <a:ext cx="2786082" cy="26093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2112" y="160715"/>
            <a:ext cx="2714612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Какая чудо-горка</a:t>
            </a:r>
          </a:p>
          <a:p>
            <a:r>
              <a:rPr lang="ru-RU" b="1" dirty="0" smtClean="0"/>
              <a:t>У нас у дома, братцы!</a:t>
            </a:r>
          </a:p>
          <a:p>
            <a:r>
              <a:rPr lang="ru-RU" b="1" dirty="0" smtClean="0"/>
              <a:t>Взял саночки Егорка,</a:t>
            </a:r>
          </a:p>
          <a:p>
            <a:r>
              <a:rPr lang="ru-RU" b="1" dirty="0" smtClean="0"/>
              <a:t>Пошёл с горы кататься.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11264" y="118167"/>
            <a:ext cx="3067584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Он склон нашёл покруче,</a:t>
            </a:r>
          </a:p>
          <a:p>
            <a:r>
              <a:rPr lang="ru-RU" b="1" dirty="0" smtClean="0"/>
              <a:t>Но говорит Марина:</a:t>
            </a:r>
          </a:p>
          <a:p>
            <a:r>
              <a:rPr lang="ru-RU" b="1" dirty="0" smtClean="0"/>
              <a:t>«Здесь не катайся лучше,</a:t>
            </a:r>
          </a:p>
          <a:p>
            <a:r>
              <a:rPr lang="ru-RU" b="1" dirty="0" smtClean="0"/>
              <a:t>Смотри, внизу – машины!»</a:t>
            </a:r>
            <a:endParaRPr lang="ru-RU" b="1" dirty="0"/>
          </a:p>
        </p:txBody>
      </p:sp>
      <p:pic>
        <p:nvPicPr>
          <p:cNvPr id="23" name="Рисунок 22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357818" y="2571744"/>
            <a:ext cx="1816624" cy="2082118"/>
          </a:xfrm>
          <a:prstGeom prst="rect">
            <a:avLst/>
          </a:prstGeom>
        </p:spPr>
      </p:pic>
      <p:pic>
        <p:nvPicPr>
          <p:cNvPr id="20" name="Рисунок 19" descr="post-47618-123126409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8302" y="3929066"/>
            <a:ext cx="1857388" cy="2833305"/>
          </a:xfrm>
          <a:prstGeom prst="rect">
            <a:avLst/>
          </a:prstGeom>
        </p:spPr>
      </p:pic>
      <p:pic>
        <p:nvPicPr>
          <p:cNvPr id="24" name="~PP23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" presetID="7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49092-126890428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5335324" cy="4368029"/>
          </a:xfrm>
          <a:prstGeom prst="rect">
            <a:avLst/>
          </a:prstGeom>
        </p:spPr>
      </p:pic>
      <p:pic>
        <p:nvPicPr>
          <p:cNvPr id="6" name="Рисунок 5" descr="1_Hokaido_Winter_19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821" y="1893878"/>
            <a:ext cx="7202512" cy="4786322"/>
          </a:xfrm>
          <a:prstGeom prst="rect">
            <a:avLst/>
          </a:prstGeom>
        </p:spPr>
      </p:pic>
      <p:pic>
        <p:nvPicPr>
          <p:cNvPr id="7" name="Рисунок 6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929190" y="2071678"/>
            <a:ext cx="1816624" cy="2082118"/>
          </a:xfrm>
          <a:prstGeom prst="rect">
            <a:avLst/>
          </a:prstGeom>
        </p:spPr>
      </p:pic>
      <p:pic>
        <p:nvPicPr>
          <p:cNvPr id="8" name="Рисунок 7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215074" y="1428736"/>
            <a:ext cx="1816624" cy="2082118"/>
          </a:xfrm>
          <a:prstGeom prst="rect">
            <a:avLst/>
          </a:prstGeom>
        </p:spPr>
      </p:pic>
      <p:pic>
        <p:nvPicPr>
          <p:cNvPr id="9" name="Рисунок 8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327376" y="1071546"/>
            <a:ext cx="1816624" cy="2082118"/>
          </a:xfrm>
          <a:prstGeom prst="rect">
            <a:avLst/>
          </a:prstGeom>
        </p:spPr>
      </p:pic>
      <p:pic>
        <p:nvPicPr>
          <p:cNvPr id="10" name="Рисунок 9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2571744"/>
            <a:ext cx="1816624" cy="2082118"/>
          </a:xfrm>
          <a:prstGeom prst="rect">
            <a:avLst/>
          </a:prstGeom>
        </p:spPr>
      </p:pic>
      <p:pic>
        <p:nvPicPr>
          <p:cNvPr id="11" name="Рисунок 10" descr="38e8c41cd5d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66260" y="3028964"/>
            <a:ext cx="2571736" cy="2408581"/>
          </a:xfrm>
          <a:prstGeom prst="rect">
            <a:avLst/>
          </a:prstGeom>
        </p:spPr>
      </p:pic>
      <p:pic>
        <p:nvPicPr>
          <p:cNvPr id="12" name="Рисунок 11" descr="post-47618-123126409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094147" y="2660369"/>
            <a:ext cx="1643074" cy="2631705"/>
          </a:xfrm>
          <a:prstGeom prst="rect">
            <a:avLst/>
          </a:prstGeom>
        </p:spPr>
      </p:pic>
      <p:pic>
        <p:nvPicPr>
          <p:cNvPr id="13" name="Рисунок 12" descr="1b848d4592a9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6215074" y="2714620"/>
            <a:ext cx="3043406" cy="23129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4663" y="111480"/>
            <a:ext cx="322592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«Смотри, с другой сторонки,</a:t>
            </a:r>
          </a:p>
          <a:p>
            <a:r>
              <a:rPr lang="ru-RU" b="1" dirty="0" smtClean="0"/>
              <a:t>Где нет проезжей части, </a:t>
            </a:r>
          </a:p>
          <a:p>
            <a:r>
              <a:rPr lang="ru-RU" b="1" dirty="0" smtClean="0"/>
              <a:t>Катаются Алёнка,</a:t>
            </a:r>
          </a:p>
          <a:p>
            <a:r>
              <a:rPr lang="ru-RU" b="1" dirty="0" smtClean="0"/>
              <a:t>Вадим , Илья и Настя».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5054" y="5514912"/>
            <a:ext cx="25026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«Марина, я согласен!</a:t>
            </a:r>
          </a:p>
          <a:p>
            <a:r>
              <a:rPr lang="ru-RU" b="1" dirty="0" smtClean="0"/>
              <a:t>Спасибо за советы!</a:t>
            </a:r>
          </a:p>
          <a:p>
            <a:r>
              <a:rPr lang="ru-RU" b="1" dirty="0" smtClean="0"/>
              <a:t>Да, этот склон опасен,</a:t>
            </a:r>
          </a:p>
          <a:p>
            <a:r>
              <a:rPr lang="ru-RU" b="1" dirty="0" smtClean="0"/>
              <a:t>С него я не поеду».</a:t>
            </a:r>
            <a:endParaRPr lang="ru-RU" b="1" dirty="0"/>
          </a:p>
        </p:txBody>
      </p:sp>
      <p:pic>
        <p:nvPicPr>
          <p:cNvPr id="16" name="~PP17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Hokaido_Winter_19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14422"/>
            <a:ext cx="8748464" cy="5419741"/>
          </a:xfrm>
          <a:prstGeom prst="rect">
            <a:avLst/>
          </a:prstGeom>
        </p:spPr>
      </p:pic>
      <p:pic>
        <p:nvPicPr>
          <p:cNvPr id="3" name="Рисунок 2" descr="post-49092-126890428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5335324" cy="2867855"/>
          </a:xfrm>
          <a:prstGeom prst="rect">
            <a:avLst/>
          </a:prstGeom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072066" y="785794"/>
            <a:ext cx="1567309" cy="1796366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500826" y="500042"/>
            <a:ext cx="1504980" cy="1724928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58116" y="428604"/>
            <a:ext cx="1285884" cy="1473812"/>
          </a:xfrm>
          <a:prstGeom prst="rect">
            <a:avLst/>
          </a:prstGeom>
        </p:spPr>
      </p:pic>
      <p:pic>
        <p:nvPicPr>
          <p:cNvPr id="7" name="Рисунок 6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42844" y="928670"/>
            <a:ext cx="1816624" cy="2082118"/>
          </a:xfrm>
          <a:prstGeom prst="rect">
            <a:avLst/>
          </a:prstGeom>
        </p:spPr>
      </p:pic>
      <p:pic>
        <p:nvPicPr>
          <p:cNvPr id="8" name="Рисунок 7" descr="1b848d4592a9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24920">
            <a:off x="2372304" y="3759051"/>
            <a:ext cx="3630750" cy="2759374"/>
          </a:xfrm>
          <a:prstGeom prst="rect">
            <a:avLst/>
          </a:prstGeom>
        </p:spPr>
      </p:pic>
      <p:pic>
        <p:nvPicPr>
          <p:cNvPr id="9" name="Рисунок 8" descr="38e8c41cd5d0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285720" y="2071678"/>
            <a:ext cx="2428892" cy="2274799"/>
          </a:xfrm>
          <a:prstGeom prst="rect">
            <a:avLst/>
          </a:prstGeom>
        </p:spPr>
      </p:pic>
      <p:pic>
        <p:nvPicPr>
          <p:cNvPr id="10" name="Рисунок 9" descr="post-47618-123126409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000364" y="1428736"/>
            <a:ext cx="1527035" cy="2445845"/>
          </a:xfrm>
          <a:prstGeom prst="rect">
            <a:avLst/>
          </a:prstGeom>
        </p:spPr>
      </p:pic>
      <p:pic>
        <p:nvPicPr>
          <p:cNvPr id="12" name="Рисунок 11" descr="e9ec50283949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rot="20570315">
            <a:off x="6530947" y="2437401"/>
            <a:ext cx="2333628" cy="2246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3636" y="5657671"/>
            <a:ext cx="2893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«Я покатаюсь с вами –</a:t>
            </a:r>
          </a:p>
          <a:p>
            <a:r>
              <a:rPr lang="ru-RU" b="1" dirty="0" smtClean="0"/>
              <a:t>С тобой, Ильёй, Вадимом.</a:t>
            </a:r>
          </a:p>
          <a:p>
            <a:r>
              <a:rPr lang="ru-RU" b="1" dirty="0" smtClean="0"/>
              <a:t>Вернусь я к папе, маме</a:t>
            </a:r>
          </a:p>
          <a:p>
            <a:r>
              <a:rPr lang="ru-RU" b="1" dirty="0" smtClean="0"/>
              <a:t>Живым и невредимым.</a:t>
            </a:r>
            <a:endParaRPr lang="ru-RU" b="1" dirty="0"/>
          </a:p>
        </p:txBody>
      </p:sp>
      <p:pic>
        <p:nvPicPr>
          <p:cNvPr id="14" name="~PP11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3643314"/>
            <a:ext cx="44853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стойте под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сосульками!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285984" y="5429264"/>
            <a:ext cx="914479" cy="914479"/>
          </a:xfrm>
          <a:prstGeom prst="rect">
            <a:avLst/>
          </a:prstGeom>
        </p:spPr>
      </p:pic>
      <p:pic>
        <p:nvPicPr>
          <p:cNvPr id="6" name="Рисунок 5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000496" y="5429264"/>
            <a:ext cx="914479" cy="914479"/>
          </a:xfrm>
          <a:prstGeom prst="rect">
            <a:avLst/>
          </a:prstGeom>
        </p:spPr>
      </p:pic>
      <p:pic>
        <p:nvPicPr>
          <p:cNvPr id="7" name="~PP23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0377c95ed7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28728" y="500042"/>
            <a:ext cx="4429155" cy="3690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214554"/>
            <a:ext cx="1571604" cy="4357694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4f945dc5e8f2t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42844" y="1928802"/>
            <a:ext cx="1014761" cy="1871652"/>
          </a:xfrm>
          <a:prstGeom prst="rect">
            <a:avLst/>
          </a:prstGeom>
        </p:spPr>
      </p:pic>
      <p:pic>
        <p:nvPicPr>
          <p:cNvPr id="17" name="Рисунок 16" descr="post-207850-1266987079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215206" y="0"/>
            <a:ext cx="1928794" cy="2312747"/>
          </a:xfrm>
          <a:prstGeom prst="rect">
            <a:avLst/>
          </a:prstGeom>
        </p:spPr>
      </p:pic>
      <p:pic>
        <p:nvPicPr>
          <p:cNvPr id="3" name="Рисунок 2" descr="c0377c95ed7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4845" y="500042"/>
            <a:ext cx="4429155" cy="3690671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>
            <a:off x="-285784" y="1142984"/>
            <a:ext cx="2786082" cy="1216152"/>
          </a:xfrm>
          <a:prstGeom prst="trapezoid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b0a3695f8e1d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785794"/>
            <a:ext cx="2286016" cy="1214446"/>
          </a:xfrm>
          <a:prstGeom prst="rect">
            <a:avLst/>
          </a:prstGeom>
        </p:spPr>
      </p:pic>
      <p:pic>
        <p:nvPicPr>
          <p:cNvPr id="9" name="Рисунок 8" descr="4f945dc5e8f2t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500166" y="1928802"/>
            <a:ext cx="1014761" cy="1871652"/>
          </a:xfrm>
          <a:prstGeom prst="rect">
            <a:avLst/>
          </a:prstGeom>
        </p:spPr>
      </p:pic>
      <p:pic>
        <p:nvPicPr>
          <p:cNvPr id="8" name="Рисунок 7" descr="b0a3695f8e1d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42908" y="1357298"/>
            <a:ext cx="2286016" cy="1214446"/>
          </a:xfrm>
          <a:prstGeom prst="rect">
            <a:avLst/>
          </a:prstGeom>
        </p:spPr>
      </p:pic>
      <p:pic>
        <p:nvPicPr>
          <p:cNvPr id="14" name="Рисунок 13" descr="1b848d4592a9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206921" y="2777306"/>
            <a:ext cx="3929090" cy="37504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16765" y="3068960"/>
            <a:ext cx="316835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Вышли как-то погулять</a:t>
            </a:r>
          </a:p>
          <a:p>
            <a:r>
              <a:rPr lang="ru-RU" b="1" dirty="0" smtClean="0"/>
              <a:t>Мы с собачкой </a:t>
            </a:r>
            <a:r>
              <a:rPr lang="ru-RU" b="1" dirty="0" err="1" smtClean="0"/>
              <a:t>Жулькой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Стали с ней мы наблюдать</a:t>
            </a:r>
          </a:p>
          <a:p>
            <a:r>
              <a:rPr lang="ru-RU" b="1" dirty="0" smtClean="0"/>
              <a:t>Снизу за сосулькой.</a:t>
            </a:r>
          </a:p>
          <a:p>
            <a:r>
              <a:rPr lang="ru-RU" b="1" dirty="0" smtClean="0"/>
              <a:t>На неё мы смотрим. Ах!</a:t>
            </a:r>
          </a:p>
          <a:p>
            <a:r>
              <a:rPr lang="ru-RU" b="1" dirty="0" smtClean="0"/>
              <a:t>Красота какая</a:t>
            </a:r>
            <a:r>
              <a:rPr lang="ru-RU" b="1" dirty="0" smtClean="0"/>
              <a:t>!</a:t>
            </a:r>
          </a:p>
          <a:p>
            <a:r>
              <a:rPr lang="ru-RU" b="1" dirty="0"/>
              <a:t>Как блестит она, в лучах</a:t>
            </a:r>
          </a:p>
          <a:p>
            <a:r>
              <a:rPr lang="ru-RU" b="1" dirty="0"/>
              <a:t>Солнечных  сверкая.</a:t>
            </a:r>
          </a:p>
          <a:p>
            <a:r>
              <a:rPr lang="ru-RU" b="1" dirty="0"/>
              <a:t>Но под солнцем век сосульки</a:t>
            </a:r>
          </a:p>
          <a:p>
            <a:r>
              <a:rPr lang="ru-RU" b="1" dirty="0"/>
              <a:t>Был не очень долог.</a:t>
            </a:r>
          </a:p>
          <a:p>
            <a:r>
              <a:rPr lang="ru-RU" b="1" dirty="0"/>
              <a:t>Вижу – возле лапки </a:t>
            </a:r>
            <a:r>
              <a:rPr lang="ru-RU" b="1" dirty="0" err="1"/>
              <a:t>Жульки</a:t>
            </a:r>
            <a:endParaRPr lang="ru-RU" b="1" dirty="0"/>
          </a:p>
          <a:p>
            <a:r>
              <a:rPr lang="ru-RU" b="1" dirty="0"/>
              <a:t>Падает осколок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8" name="Рисунок 17" descr="4f945dc5e8f2t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3096844">
            <a:off x="1599266" y="4759363"/>
            <a:ext cx="318652" cy="728668"/>
          </a:xfrm>
          <a:prstGeom prst="rect">
            <a:avLst/>
          </a:prstGeom>
        </p:spPr>
      </p:pic>
      <p:pic>
        <p:nvPicPr>
          <p:cNvPr id="15" name="~PP13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0377c95ed7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28728" y="500042"/>
            <a:ext cx="4429155" cy="3690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00" y="2372601"/>
            <a:ext cx="1571604" cy="4357694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4f945dc5e8f2t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14282" y="1928802"/>
            <a:ext cx="1014761" cy="1871652"/>
          </a:xfrm>
          <a:prstGeom prst="rect">
            <a:avLst/>
          </a:prstGeom>
        </p:spPr>
      </p:pic>
      <p:pic>
        <p:nvPicPr>
          <p:cNvPr id="17" name="Рисунок 16" descr="post-207850-1266987079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215206" y="0"/>
            <a:ext cx="1928794" cy="2312747"/>
          </a:xfrm>
          <a:prstGeom prst="rect">
            <a:avLst/>
          </a:prstGeom>
        </p:spPr>
      </p:pic>
      <p:pic>
        <p:nvPicPr>
          <p:cNvPr id="3" name="Рисунок 2" descr="c0377c95ed7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4845" y="500042"/>
            <a:ext cx="4429155" cy="3690671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>
            <a:off x="-43347" y="1129225"/>
            <a:ext cx="2786082" cy="1216152"/>
          </a:xfrm>
          <a:prstGeom prst="trapezoid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b0a3695f8e1d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5862" y="684353"/>
            <a:ext cx="2286016" cy="1214446"/>
          </a:xfrm>
          <a:prstGeom prst="rect">
            <a:avLst/>
          </a:prstGeom>
        </p:spPr>
      </p:pic>
      <p:pic>
        <p:nvPicPr>
          <p:cNvPr id="9" name="Рисунок 8" descr="4f945dc5e8f2t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500166" y="1928802"/>
            <a:ext cx="1014761" cy="1871652"/>
          </a:xfrm>
          <a:prstGeom prst="rect">
            <a:avLst/>
          </a:prstGeom>
        </p:spPr>
      </p:pic>
      <p:pic>
        <p:nvPicPr>
          <p:cNvPr id="8" name="Рисунок 7" descr="b0a3695f8e1d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5862" y="1254977"/>
            <a:ext cx="2286016" cy="1214446"/>
          </a:xfrm>
          <a:prstGeom prst="rect">
            <a:avLst/>
          </a:prstGeom>
        </p:spPr>
      </p:pic>
      <p:pic>
        <p:nvPicPr>
          <p:cNvPr id="14" name="Рисунок 13" descr="1b848d4592a9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1821622" y="2372601"/>
            <a:ext cx="3929090" cy="3750494"/>
          </a:xfrm>
          <a:prstGeom prst="rect">
            <a:avLst/>
          </a:prstGeom>
        </p:spPr>
      </p:pic>
      <p:pic>
        <p:nvPicPr>
          <p:cNvPr id="18" name="Рисунок 17" descr="4f945dc5e8f2t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3096844">
            <a:off x="2368299" y="5773242"/>
            <a:ext cx="318652" cy="7286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72198" y="4393401"/>
            <a:ext cx="290002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Прямо с крыши полетели</a:t>
            </a:r>
          </a:p>
          <a:p>
            <a:r>
              <a:rPr lang="ru-RU" b="1" dirty="0"/>
              <a:t>Тут на нас сосульки.</a:t>
            </a:r>
          </a:p>
          <a:p>
            <a:r>
              <a:rPr lang="ru-RU" b="1" dirty="0"/>
              <a:t>Отскочили еле-еле</a:t>
            </a:r>
          </a:p>
          <a:p>
            <a:r>
              <a:rPr lang="ru-RU" b="1" dirty="0"/>
              <a:t>Мы с собачкой </a:t>
            </a:r>
            <a:r>
              <a:rPr lang="ru-RU" b="1" dirty="0" err="1"/>
              <a:t>Жулькой</a:t>
            </a:r>
            <a:r>
              <a:rPr lang="ru-RU" b="1" dirty="0"/>
              <a:t>.</a:t>
            </a:r>
          </a:p>
          <a:p>
            <a:r>
              <a:rPr lang="ru-RU" b="1" dirty="0" smtClean="0"/>
              <a:t>А </a:t>
            </a:r>
            <a:r>
              <a:rPr lang="ru-RU" b="1" dirty="0" smtClean="0"/>
              <a:t>сосульки нам звенят,</a:t>
            </a:r>
          </a:p>
          <a:p>
            <a:r>
              <a:rPr lang="ru-RU" b="1" dirty="0" smtClean="0"/>
              <a:t>Сверху, с крыши говорят:</a:t>
            </a:r>
          </a:p>
          <a:p>
            <a:r>
              <a:rPr lang="ru-RU" b="1" dirty="0" smtClean="0"/>
              <a:t>«В тёплые деньки зимы</a:t>
            </a:r>
          </a:p>
          <a:p>
            <a:r>
              <a:rPr lang="ru-RU" b="1" dirty="0" smtClean="0"/>
              <a:t>Очень часто таем мы».</a:t>
            </a:r>
            <a:endParaRPr lang="ru-RU" b="1" dirty="0"/>
          </a:p>
        </p:txBody>
      </p:sp>
      <p:pic>
        <p:nvPicPr>
          <p:cNvPr id="19" name="~PP1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0.12431 L 0.01285 0.4576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469 0.623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3500438"/>
            <a:ext cx="5143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Обходите стороной скользкие места!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0034" y="3071810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071934" y="3071810"/>
            <a:ext cx="914479" cy="914479"/>
          </a:xfrm>
          <a:prstGeom prst="rect">
            <a:avLst/>
          </a:prstGeom>
        </p:spPr>
      </p:pic>
      <p:pic>
        <p:nvPicPr>
          <p:cNvPr id="6" name="~PP24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191553" y="4011862"/>
            <a:ext cx="8842593" cy="1163109"/>
          </a:xfrm>
          <a:prstGeom prst="flowChartPunchedTap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428596" y="2571744"/>
            <a:ext cx="2500330" cy="2496206"/>
          </a:xfrm>
          <a:prstGeom prst="rect">
            <a:avLst/>
          </a:prstGeom>
        </p:spPr>
      </p:pic>
      <p:pic>
        <p:nvPicPr>
          <p:cNvPr id="16" name="Рисунок 15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4000496" y="1643050"/>
            <a:ext cx="1785950" cy="272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699" y="5541849"/>
            <a:ext cx="2843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 во двор гулять иду.</a:t>
            </a:r>
          </a:p>
          <a:p>
            <a:r>
              <a:rPr lang="ru-RU" b="1" dirty="0" smtClean="0"/>
              <a:t>А тропинки все во льду.</a:t>
            </a:r>
          </a:p>
          <a:p>
            <a:r>
              <a:rPr lang="ru-RU" b="1" dirty="0" smtClean="0"/>
              <a:t>И огромный этот двор</a:t>
            </a:r>
          </a:p>
          <a:p>
            <a:r>
              <a:rPr lang="ru-RU" b="1" dirty="0" smtClean="0"/>
              <a:t>Словно ледяной простор!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10511" y="5541849"/>
            <a:ext cx="3175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Там две девочки-подружки</a:t>
            </a:r>
          </a:p>
          <a:p>
            <a:r>
              <a:rPr lang="ru-RU" b="1" dirty="0" smtClean="0"/>
              <a:t>Держат за руки друг дружку,</a:t>
            </a:r>
          </a:p>
          <a:p>
            <a:r>
              <a:rPr lang="ru-RU" b="1" dirty="0" smtClean="0"/>
              <a:t>Очень осторожно ходят,</a:t>
            </a:r>
          </a:p>
          <a:p>
            <a:r>
              <a:rPr lang="ru-RU" b="1" dirty="0" smtClean="0"/>
              <a:t>Места скользкие обходят.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93650" y="4372782"/>
            <a:ext cx="30885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Я кричу Алёнке с Ксюшей:</a:t>
            </a:r>
          </a:p>
          <a:p>
            <a:r>
              <a:rPr lang="ru-RU" b="1" dirty="0" smtClean="0"/>
              <a:t>«Знайте все, что я герой!</a:t>
            </a:r>
          </a:p>
          <a:p>
            <a:r>
              <a:rPr lang="ru-RU" b="1" dirty="0" smtClean="0"/>
              <a:t>Прокачусь по льду, не струшу!</a:t>
            </a:r>
          </a:p>
          <a:p>
            <a:r>
              <a:rPr lang="ru-RU" b="1" dirty="0" smtClean="0"/>
              <a:t>Посмотрите, я какой.</a:t>
            </a:r>
          </a:p>
          <a:p>
            <a:r>
              <a:rPr lang="ru-RU" b="1" dirty="0" smtClean="0"/>
              <a:t>Покажу сейчас для вас</a:t>
            </a:r>
          </a:p>
          <a:p>
            <a:r>
              <a:rPr lang="ru-RU" b="1" dirty="0" smtClean="0"/>
              <a:t>Я ледовый мастер-класс!</a:t>
            </a:r>
            <a:endParaRPr lang="ru-RU" b="1" dirty="0"/>
          </a:p>
        </p:txBody>
      </p:sp>
      <p:pic>
        <p:nvPicPr>
          <p:cNvPr id="13" name="~PP18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  <p:bldP spid="18" grpId="0"/>
      <p:bldP spid="18" grpId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186794" y="4202289"/>
            <a:ext cx="8632307" cy="1163109"/>
          </a:xfrm>
          <a:prstGeom prst="flowChartPunchedTap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428596" y="2571744"/>
            <a:ext cx="2500330" cy="2496206"/>
          </a:xfrm>
          <a:prstGeom prst="rect">
            <a:avLst/>
          </a:prstGeom>
        </p:spPr>
      </p:pic>
      <p:pic>
        <p:nvPicPr>
          <p:cNvPr id="16" name="Рисунок 15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7358050" y="1643050"/>
            <a:ext cx="1785950" cy="2729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32560" y="4804601"/>
            <a:ext cx="2930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Оттолкнулся, разбежался,</a:t>
            </a:r>
          </a:p>
          <a:p>
            <a:r>
              <a:rPr lang="ru-RU" b="1" dirty="0" smtClean="0"/>
              <a:t>Но на льду не удержался.</a:t>
            </a:r>
          </a:p>
          <a:p>
            <a:r>
              <a:rPr lang="ru-RU" b="1" dirty="0" smtClean="0"/>
              <a:t>Стукнулся я лбом об лёд –</a:t>
            </a:r>
          </a:p>
          <a:p>
            <a:r>
              <a:rPr lang="ru-RU" b="1" dirty="0" smtClean="0"/>
              <a:t>Сразу же</a:t>
            </a:r>
            <a:r>
              <a:rPr lang="en-US" b="1" dirty="0" smtClean="0"/>
              <a:t> </a:t>
            </a:r>
            <a:r>
              <a:rPr lang="ru-RU" b="1" dirty="0" smtClean="0"/>
              <a:t>на лбу растёт</a:t>
            </a:r>
          </a:p>
          <a:p>
            <a:r>
              <a:rPr lang="ru-RU" b="1" dirty="0" smtClean="0"/>
              <a:t>Синяя большая шишка.</a:t>
            </a:r>
          </a:p>
          <a:p>
            <a:r>
              <a:rPr lang="ru-RU" b="1" dirty="0" smtClean="0"/>
              <a:t>Ох, неважные делишки!</a:t>
            </a:r>
            <a:endParaRPr lang="ru-RU" b="1" dirty="0"/>
          </a:p>
        </p:txBody>
      </p:sp>
      <p:pic>
        <p:nvPicPr>
          <p:cNvPr id="14" name="Рисунок 13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14753189">
            <a:off x="3782919" y="2646053"/>
            <a:ext cx="1785950" cy="2729732"/>
          </a:xfrm>
          <a:prstGeom prst="rect">
            <a:avLst/>
          </a:prstGeom>
        </p:spPr>
      </p:pic>
      <p:pic>
        <p:nvPicPr>
          <p:cNvPr id="17" name="~PP3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30782 0.15578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429000"/>
            <a:ext cx="485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ешьте снег</a:t>
            </a: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сосульки!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35742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143372" y="5429264"/>
            <a:ext cx="914479" cy="914479"/>
          </a:xfrm>
          <a:prstGeom prst="rect">
            <a:avLst/>
          </a:prstGeom>
        </p:spPr>
      </p:pic>
      <p:pic>
        <p:nvPicPr>
          <p:cNvPr id="6" name="Picture 9" descr="C41-33 копия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pic>
        <p:nvPicPr>
          <p:cNvPr id="7" name="~PP4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572840" y="3648351"/>
            <a:ext cx="8234464" cy="1163109"/>
          </a:xfrm>
          <a:prstGeom prst="flowChartPunchedTap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382429" y="2407895"/>
            <a:ext cx="2500330" cy="24962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8412" y="5387435"/>
            <a:ext cx="3055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Стали девочки смеяться:</a:t>
            </a:r>
          </a:p>
          <a:p>
            <a:r>
              <a:rPr lang="ru-RU" b="1" dirty="0" smtClean="0"/>
              <a:t>«Да, конечно, ты – герой!»</a:t>
            </a:r>
          </a:p>
          <a:p>
            <a:r>
              <a:rPr lang="ru-RU" b="1" dirty="0" smtClean="0"/>
              <a:t>Помогли со льда подняться</a:t>
            </a:r>
          </a:p>
          <a:p>
            <a:r>
              <a:rPr lang="ru-RU" b="1" dirty="0" smtClean="0"/>
              <a:t>И синяк лечили мой.</a:t>
            </a:r>
            <a:endParaRPr lang="ru-RU" b="1" dirty="0"/>
          </a:p>
        </p:txBody>
      </p:sp>
      <p:pic>
        <p:nvPicPr>
          <p:cNvPr id="18" name="Рисунок 17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7285213" y="904933"/>
            <a:ext cx="1785950" cy="2729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19872" y="5412023"/>
            <a:ext cx="3050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Завтра я гулять пойду,</a:t>
            </a:r>
          </a:p>
          <a:p>
            <a:r>
              <a:rPr lang="ru-RU" b="1" dirty="0" smtClean="0"/>
              <a:t>Лёд я лучше обойду.</a:t>
            </a:r>
          </a:p>
          <a:p>
            <a:r>
              <a:rPr lang="ru-RU" b="1" dirty="0" smtClean="0"/>
              <a:t>Буду я ходить всегда</a:t>
            </a:r>
          </a:p>
          <a:p>
            <a:r>
              <a:rPr lang="ru-RU" b="1" dirty="0" smtClean="0"/>
              <a:t>Там, где нет в помине льда.</a:t>
            </a:r>
            <a:endParaRPr lang="ru-RU" b="1" dirty="0"/>
          </a:p>
        </p:txBody>
      </p:sp>
      <p:pic>
        <p:nvPicPr>
          <p:cNvPr id="13" name="~PP27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3786190"/>
            <a:ext cx="3799438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Давайте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поиграем!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071934" y="3071810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14348" y="3000372"/>
            <a:ext cx="914479" cy="914479"/>
          </a:xfrm>
          <a:prstGeom prst="rect">
            <a:avLst/>
          </a:prstGeom>
        </p:spPr>
      </p:pic>
      <p:pic>
        <p:nvPicPr>
          <p:cNvPr id="6" name="~PP14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0"/>
            <a:ext cx="7690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Помогите Егорке собраться на прогулку.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                       Что лишнее?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f67407c9ddf1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572396" y="5357826"/>
            <a:ext cx="1357322" cy="1357322"/>
          </a:xfrm>
          <a:prstGeom prst="rect">
            <a:avLst/>
          </a:prstGeom>
        </p:spPr>
      </p:pic>
      <p:pic>
        <p:nvPicPr>
          <p:cNvPr id="4" name="Рисунок 3" descr="3bd89a7d1ec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643174" y="4225849"/>
            <a:ext cx="3726467" cy="2632151"/>
          </a:xfrm>
          <a:prstGeom prst="rect">
            <a:avLst/>
          </a:prstGeom>
        </p:spPr>
      </p:pic>
      <p:pic>
        <p:nvPicPr>
          <p:cNvPr id="6" name="Рисунок 5" descr="klipart_39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28596" y="785794"/>
            <a:ext cx="2071682" cy="1833439"/>
          </a:xfrm>
          <a:prstGeom prst="rect">
            <a:avLst/>
          </a:prstGeom>
        </p:spPr>
      </p:pic>
      <p:pic>
        <p:nvPicPr>
          <p:cNvPr id="7" name="Рисунок 6" descr="Nike_by_YSR1__Converted_1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715140" y="3714752"/>
            <a:ext cx="2050089" cy="1517907"/>
          </a:xfrm>
          <a:prstGeom prst="rect">
            <a:avLst/>
          </a:prstGeom>
        </p:spPr>
      </p:pic>
      <p:pic>
        <p:nvPicPr>
          <p:cNvPr id="8" name="Рисунок 7" descr="куртка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500826" y="1071546"/>
            <a:ext cx="2214554" cy="221455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0" y="3857628"/>
            <a:ext cx="2643150" cy="2071678"/>
            <a:chOff x="0" y="3857628"/>
            <a:chExt cx="2643150" cy="2071678"/>
          </a:xfrm>
        </p:grpSpPr>
        <p:pic>
          <p:nvPicPr>
            <p:cNvPr id="9" name="Рисунок 8" descr="сапог.png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0" y="3857628"/>
              <a:ext cx="1857364" cy="1857364"/>
            </a:xfrm>
            <a:prstGeom prst="rect">
              <a:avLst/>
            </a:prstGeom>
          </p:spPr>
        </p:pic>
        <p:pic>
          <p:nvPicPr>
            <p:cNvPr id="10" name="Рисунок 9" descr="сапог.png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785786" y="4071942"/>
              <a:ext cx="1857364" cy="1857364"/>
            </a:xfrm>
            <a:prstGeom prst="rect">
              <a:avLst/>
            </a:prstGeom>
          </p:spPr>
        </p:pic>
      </p:grpSp>
      <p:pic>
        <p:nvPicPr>
          <p:cNvPr id="11" name="Рисунок 10" descr="шапка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3786182" y="1142984"/>
            <a:ext cx="1857388" cy="1857388"/>
          </a:xfrm>
          <a:prstGeom prst="rect">
            <a:avLst/>
          </a:prstGeom>
        </p:spPr>
      </p:pic>
      <p:pic>
        <p:nvPicPr>
          <p:cNvPr id="12" name="Рисунок 11" descr="шарф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2285983" y="2643182"/>
            <a:ext cx="1665917" cy="1857364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4286248" y="3143248"/>
            <a:ext cx="2309623" cy="1286559"/>
            <a:chOff x="4286248" y="3143248"/>
            <a:chExt cx="2309623" cy="1286559"/>
          </a:xfrm>
        </p:grpSpPr>
        <p:pic>
          <p:nvPicPr>
            <p:cNvPr id="13" name="Рисунок 12" descr="носок.png"/>
            <p:cNvPicPr>
              <a:picLocks noChangeAspect="1"/>
            </p:cNvPicPr>
            <p:nvPr/>
          </p:nvPicPr>
          <p:blipFill>
            <a:blip r:embed="rId15" cstate="email"/>
            <a:stretch>
              <a:fillRect/>
            </a:stretch>
          </p:blipFill>
          <p:spPr>
            <a:xfrm>
              <a:off x="4929190" y="3214686"/>
              <a:ext cx="1666681" cy="1215121"/>
            </a:xfrm>
            <a:prstGeom prst="rect">
              <a:avLst/>
            </a:prstGeom>
          </p:spPr>
        </p:pic>
        <p:pic>
          <p:nvPicPr>
            <p:cNvPr id="14" name="Рисунок 13" descr="носок.png"/>
            <p:cNvPicPr>
              <a:picLocks noChangeAspect="1"/>
            </p:cNvPicPr>
            <p:nvPr/>
          </p:nvPicPr>
          <p:blipFill>
            <a:blip r:embed="rId15" cstate="email"/>
            <a:stretch>
              <a:fillRect/>
            </a:stretch>
          </p:blipFill>
          <p:spPr>
            <a:xfrm>
              <a:off x="4286248" y="3143248"/>
              <a:ext cx="1666681" cy="1215121"/>
            </a:xfrm>
            <a:prstGeom prst="rect">
              <a:avLst/>
            </a:prstGeom>
          </p:spPr>
        </p:pic>
      </p:grpSp>
      <p:pic>
        <p:nvPicPr>
          <p:cNvPr id="18" name="~PP33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68344" y="5229200"/>
            <a:ext cx="1214327" cy="1214327"/>
          </a:xfrm>
          <a:prstGeom prst="rect">
            <a:avLst/>
          </a:prstGeom>
        </p:spPr>
      </p:pic>
      <p:pic>
        <p:nvPicPr>
          <p:cNvPr id="3" name="14. Зимняя песенка 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611560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572132" y="3071810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1643042" y="2143116"/>
            <a:ext cx="2052000" cy="2052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hlinkClick r:id="" action="ppaction://noaction">
              <a:snd r:embed="rId7" name="нет.wav"/>
            </a:hlinkClick>
          </p:cNvPr>
          <p:cNvSpPr>
            <a:spLocks noChangeAspect="1"/>
          </p:cNvSpPr>
          <p:nvPr/>
        </p:nvSpPr>
        <p:spPr>
          <a:xfrm>
            <a:off x="7429520" y="2786058"/>
            <a:ext cx="1440000" cy="144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" action="ppaction://noaction">
              <a:snd r:embed="rId7" name="нет.wav"/>
            </a:hlinkClick>
          </p:cNvPr>
          <p:cNvSpPr>
            <a:spLocks noChangeAspect="1"/>
          </p:cNvSpPr>
          <p:nvPr/>
        </p:nvSpPr>
        <p:spPr>
          <a:xfrm>
            <a:off x="4286248" y="3143248"/>
            <a:ext cx="1044000" cy="1044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" action="ppaction://noaction">
              <a:snd r:embed="rId7" name="нет.wav"/>
            </a:hlinkClick>
          </p:cNvPr>
          <p:cNvSpPr>
            <a:spLocks noChangeAspect="1"/>
          </p:cNvSpPr>
          <p:nvPr/>
        </p:nvSpPr>
        <p:spPr>
          <a:xfrm>
            <a:off x="5715008" y="5715016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" action="ppaction://noaction">
              <a:snd r:embed="rId7" name="нет.wav"/>
            </a:hlinkClick>
          </p:cNvPr>
          <p:cNvSpPr>
            <a:spLocks noChangeAspect="1"/>
          </p:cNvSpPr>
          <p:nvPr/>
        </p:nvSpPr>
        <p:spPr>
          <a:xfrm>
            <a:off x="357158" y="3357562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36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572132" y="3071810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1785918" y="4572008"/>
            <a:ext cx="2052000" cy="2052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429520" y="2786058"/>
            <a:ext cx="1440000" cy="144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4286248" y="3143248"/>
            <a:ext cx="1044000" cy="104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5715008" y="5715016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357158" y="3357562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1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572132" y="3071810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1785918" y="4572008"/>
            <a:ext cx="2052000" cy="2052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2071670" y="3286124"/>
            <a:ext cx="1440000" cy="144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4286248" y="3143248"/>
            <a:ext cx="1044000" cy="104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5715008" y="5715016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357158" y="3357562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18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572132" y="3071810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1785918" y="4572008"/>
            <a:ext cx="2052000" cy="2052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2071670" y="3286124"/>
            <a:ext cx="1440000" cy="144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2285984" y="2357430"/>
            <a:ext cx="1044000" cy="104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5715008" y="5715016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357158" y="3357562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13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st-245934-129461872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10800000">
            <a:off x="2214546" y="1500174"/>
            <a:ext cx="1286896" cy="1286896"/>
          </a:xfrm>
          <a:prstGeom prst="rect">
            <a:avLst/>
          </a:prstGeom>
        </p:spPr>
      </p:pic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29190" y="2857496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1785918" y="4572008"/>
            <a:ext cx="2052000" cy="2052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2071670" y="3286124"/>
            <a:ext cx="1440000" cy="144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3500430" y="3571876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1357290" y="3571876"/>
            <a:ext cx="714380" cy="714380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 rot="186965">
            <a:off x="2285984" y="2357430"/>
            <a:ext cx="1044000" cy="104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image099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16392874">
            <a:off x="2878762" y="2587707"/>
            <a:ext cx="533400" cy="833102"/>
          </a:xfrm>
          <a:prstGeom prst="rect">
            <a:avLst/>
          </a:prstGeom>
        </p:spPr>
      </p:pic>
      <p:pic>
        <p:nvPicPr>
          <p:cNvPr id="11" name="Рисунок 10" descr="374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rot="19727119">
            <a:off x="1867041" y="3247307"/>
            <a:ext cx="3291847" cy="3438151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2500298" y="2571744"/>
            <a:ext cx="214314" cy="2000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000364" y="2571744"/>
            <a:ext cx="214314" cy="2000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>
            <a:spLocks noChangeAspect="1"/>
          </p:cNvSpPr>
          <p:nvPr/>
        </p:nvSpPr>
        <p:spPr>
          <a:xfrm rot="8100448">
            <a:off x="2491627" y="2634512"/>
            <a:ext cx="648000" cy="6480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929673" y="5786454"/>
            <a:ext cx="1214327" cy="1214327"/>
          </a:xfrm>
          <a:prstGeom prst="rect">
            <a:avLst/>
          </a:prstGeom>
        </p:spPr>
      </p:pic>
      <p:pic>
        <p:nvPicPr>
          <p:cNvPr id="16" name="~PP3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71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785926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43174" y="61436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5" name="Рисунок 4" descr="79cce36bdf86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14612" y="2643182"/>
            <a:ext cx="3444247" cy="3389383"/>
          </a:xfrm>
          <a:prstGeom prst="rect">
            <a:avLst/>
          </a:prstGeom>
        </p:spPr>
      </p:pic>
      <p:pic>
        <p:nvPicPr>
          <p:cNvPr id="6" name="~PP3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c67a5d102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4429124" y="2857496"/>
            <a:ext cx="1785947" cy="3714752"/>
          </a:xfrm>
          <a:prstGeom prst="rect">
            <a:avLst/>
          </a:prstGeom>
        </p:spPr>
      </p:pic>
      <p:pic>
        <p:nvPicPr>
          <p:cNvPr id="5" name="Рисунок 4" descr="post-251058-1286386950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00760" y="3500438"/>
            <a:ext cx="2500330" cy="3125414"/>
          </a:xfrm>
          <a:prstGeom prst="rect">
            <a:avLst/>
          </a:prstGeom>
        </p:spPr>
      </p:pic>
      <p:pic>
        <p:nvPicPr>
          <p:cNvPr id="6" name="Рисунок 5" descr="4f945dc5e8f2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239322">
            <a:off x="3308244" y="3769947"/>
            <a:ext cx="785818" cy="642942"/>
          </a:xfrm>
          <a:prstGeom prst="rect">
            <a:avLst/>
          </a:prstGeom>
        </p:spPr>
      </p:pic>
      <p:pic>
        <p:nvPicPr>
          <p:cNvPr id="8" name="Рисунок 7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28794" y="3929066"/>
            <a:ext cx="714380" cy="642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2132" y="0"/>
            <a:ext cx="3571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Вышла маленькая Юлька</a:t>
            </a:r>
          </a:p>
          <a:p>
            <a:r>
              <a:rPr lang="ru-RU" b="1" dirty="0" smtClean="0"/>
              <a:t>Погулять с подружкой </a:t>
            </a:r>
            <a:r>
              <a:rPr lang="ru-RU" b="1" dirty="0" err="1" smtClean="0"/>
              <a:t>Нелькой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Смотрят девочки: сосульки –</a:t>
            </a:r>
          </a:p>
          <a:p>
            <a:r>
              <a:rPr lang="ru-RU" b="1" dirty="0" smtClean="0"/>
              <a:t>Ну как будто карамельки!</a:t>
            </a:r>
          </a:p>
          <a:p>
            <a:r>
              <a:rPr lang="ru-RU" b="1" dirty="0" smtClean="0"/>
              <a:t>Вот кусок сосульки звонкой</a:t>
            </a:r>
          </a:p>
          <a:p>
            <a:r>
              <a:rPr lang="ru-RU" b="1" dirty="0" smtClean="0"/>
              <a:t>Пробуют на вкус девчонки.</a:t>
            </a:r>
            <a:endParaRPr lang="ru-RU" b="1" dirty="0"/>
          </a:p>
        </p:txBody>
      </p:sp>
      <p:pic>
        <p:nvPicPr>
          <p:cNvPr id="10" name="Рисунок 9" descr="4f945dc5e8f2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15140" y="4143380"/>
            <a:ext cx="214314" cy="1143008"/>
          </a:xfrm>
          <a:prstGeom prst="rect">
            <a:avLst/>
          </a:prstGeom>
        </p:spPr>
      </p:pic>
      <p:pic>
        <p:nvPicPr>
          <p:cNvPr id="11" name="Рисунок 10" descr="4f945dc5e8f2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57752" y="4286256"/>
            <a:ext cx="214314" cy="1143008"/>
          </a:xfrm>
          <a:prstGeom prst="rect">
            <a:avLst/>
          </a:prstGeom>
        </p:spPr>
      </p:pic>
      <p:pic>
        <p:nvPicPr>
          <p:cNvPr id="12" name="Рисунок 11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962191">
            <a:off x="481768" y="3275061"/>
            <a:ext cx="714380" cy="642942"/>
          </a:xfrm>
          <a:prstGeom prst="rect">
            <a:avLst/>
          </a:prstGeom>
        </p:spPr>
      </p:pic>
      <p:pic>
        <p:nvPicPr>
          <p:cNvPr id="13" name="Рисунок 12" descr="4f945dc5e8f2t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3143240" y="4429132"/>
            <a:ext cx="307753" cy="588518"/>
          </a:xfrm>
          <a:prstGeom prst="rect">
            <a:avLst/>
          </a:prstGeom>
        </p:spPr>
      </p:pic>
      <p:pic>
        <p:nvPicPr>
          <p:cNvPr id="14" name="~PP22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c67a5d102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4929190" y="2500306"/>
            <a:ext cx="1785947" cy="3714752"/>
          </a:xfrm>
          <a:prstGeom prst="rect">
            <a:avLst/>
          </a:prstGeom>
        </p:spPr>
      </p:pic>
      <p:pic>
        <p:nvPicPr>
          <p:cNvPr id="5" name="Рисунок 4" descr="post-251058-1286386950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286512" y="3214686"/>
            <a:ext cx="2500330" cy="3125414"/>
          </a:xfrm>
          <a:prstGeom prst="rect">
            <a:avLst/>
          </a:prstGeom>
        </p:spPr>
      </p:pic>
      <p:pic>
        <p:nvPicPr>
          <p:cNvPr id="6" name="Рисунок 5" descr="4f945dc5e8f2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239322">
            <a:off x="3093930" y="3912822"/>
            <a:ext cx="785818" cy="642942"/>
          </a:xfrm>
          <a:prstGeom prst="rect">
            <a:avLst/>
          </a:prstGeom>
        </p:spPr>
      </p:pic>
      <p:pic>
        <p:nvPicPr>
          <p:cNvPr id="8" name="Рисунок 7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28794" y="3929066"/>
            <a:ext cx="714380" cy="642942"/>
          </a:xfrm>
          <a:prstGeom prst="rect">
            <a:avLst/>
          </a:prstGeom>
        </p:spPr>
      </p:pic>
      <p:pic>
        <p:nvPicPr>
          <p:cNvPr id="10" name="Рисунок 9" descr="4f945dc5e8f2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929454" y="4000504"/>
            <a:ext cx="214314" cy="1143008"/>
          </a:xfrm>
          <a:prstGeom prst="rect">
            <a:avLst/>
          </a:prstGeom>
        </p:spPr>
      </p:pic>
      <p:pic>
        <p:nvPicPr>
          <p:cNvPr id="11" name="Рисунок 10" descr="4f945dc5e8f2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57818" y="3929066"/>
            <a:ext cx="214314" cy="1143008"/>
          </a:xfrm>
          <a:prstGeom prst="rect">
            <a:avLst/>
          </a:prstGeom>
        </p:spPr>
      </p:pic>
      <p:pic>
        <p:nvPicPr>
          <p:cNvPr id="12" name="Рисунок 11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962191">
            <a:off x="481768" y="3275061"/>
            <a:ext cx="714380" cy="642942"/>
          </a:xfrm>
          <a:prstGeom prst="rect">
            <a:avLst/>
          </a:prstGeom>
        </p:spPr>
      </p:pic>
      <p:pic>
        <p:nvPicPr>
          <p:cNvPr id="13" name="Рисунок 12" descr="воспитат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flipH="1">
            <a:off x="1000100" y="2176340"/>
            <a:ext cx="3143272" cy="4681660"/>
          </a:xfrm>
          <a:prstGeom prst="rect">
            <a:avLst/>
          </a:prstGeom>
        </p:spPr>
      </p:pic>
      <p:pic>
        <p:nvPicPr>
          <p:cNvPr id="14" name="Рисунок 13" descr="4f945dc5e8f2t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0962191">
            <a:off x="4244210" y="3819573"/>
            <a:ext cx="395010" cy="3555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58902" y="31600"/>
            <a:ext cx="33771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Говорит тогда соседка</a:t>
            </a:r>
          </a:p>
          <a:p>
            <a:r>
              <a:rPr lang="ru-RU" b="1" dirty="0" smtClean="0"/>
              <a:t>Этим любопытным деткам:</a:t>
            </a:r>
          </a:p>
          <a:p>
            <a:r>
              <a:rPr lang="ru-RU" b="1" dirty="0" smtClean="0"/>
              <a:t>«Что же ты, девчушка Юлька,</a:t>
            </a:r>
          </a:p>
          <a:p>
            <a:r>
              <a:rPr lang="ru-RU" b="1" dirty="0" smtClean="0"/>
              <a:t>Сразу тянешь в рот сосульку?</a:t>
            </a:r>
          </a:p>
          <a:p>
            <a:r>
              <a:rPr lang="ru-RU" b="1" dirty="0" smtClean="0"/>
              <a:t>В ней микробы могут быть,</a:t>
            </a:r>
          </a:p>
          <a:p>
            <a:r>
              <a:rPr lang="ru-RU" b="1" dirty="0" smtClean="0"/>
              <a:t>Горло можешь простудить.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99966" y="2014357"/>
            <a:ext cx="286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Дома, - говорит соседка, -</a:t>
            </a:r>
          </a:p>
          <a:p>
            <a:r>
              <a:rPr lang="ru-RU" b="1" dirty="0" smtClean="0"/>
              <a:t>Есть и сахар, и конфетка.</a:t>
            </a:r>
          </a:p>
          <a:p>
            <a:r>
              <a:rPr lang="ru-RU" b="1" dirty="0" smtClean="0"/>
              <a:t>Снег, сосульки – не еда,</a:t>
            </a:r>
          </a:p>
          <a:p>
            <a:r>
              <a:rPr lang="ru-RU" b="1" dirty="0" smtClean="0"/>
              <a:t>Их не ешьте никогда!»</a:t>
            </a:r>
            <a:endParaRPr lang="ru-RU" b="1" dirty="0"/>
          </a:p>
        </p:txBody>
      </p:sp>
      <p:pic>
        <p:nvPicPr>
          <p:cNvPr id="17" name="~PP29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3571876"/>
            <a:ext cx="47863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Если одежда промокла во время игры, сразу же идите домой!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0034" y="292893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143372" y="2928934"/>
            <a:ext cx="914479" cy="914479"/>
          </a:xfrm>
          <a:prstGeom prst="rect">
            <a:avLst/>
          </a:prstGeom>
        </p:spPr>
      </p:pic>
      <p:pic>
        <p:nvPicPr>
          <p:cNvPr id="6" name="~PP2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500042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286116" y="428604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1500174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143636" y="1071546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5" y="953424"/>
            <a:ext cx="1857356" cy="2128802"/>
          </a:xfrm>
          <a:prstGeom prst="rect">
            <a:avLst/>
          </a:prstGeom>
        </p:spPr>
      </p:pic>
      <p:pic>
        <p:nvPicPr>
          <p:cNvPr id="9" name="Рисунок 8" descr="post-251058-128636606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643174" y="2786058"/>
            <a:ext cx="3014684" cy="3768355"/>
          </a:xfrm>
          <a:prstGeom prst="rect">
            <a:avLst/>
          </a:prstGeom>
        </p:spPr>
      </p:pic>
      <p:pic>
        <p:nvPicPr>
          <p:cNvPr id="10" name="Рисунок 9" descr="post-41743-1292260085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572132" y="2428868"/>
            <a:ext cx="3344256" cy="2126947"/>
          </a:xfrm>
          <a:prstGeom prst="rect">
            <a:avLst/>
          </a:prstGeom>
        </p:spPr>
      </p:pic>
      <p:pic>
        <p:nvPicPr>
          <p:cNvPr id="11" name="Рисунок 10" descr="d98928c4b3b3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3071810"/>
            <a:ext cx="2278589" cy="32131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2132" y="5500702"/>
            <a:ext cx="357186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Лёша с младшим братом Федей</a:t>
            </a:r>
          </a:p>
          <a:p>
            <a:r>
              <a:rPr lang="ru-RU" b="1" dirty="0" smtClean="0"/>
              <a:t>Во дворе зимой играли.</a:t>
            </a:r>
          </a:p>
          <a:p>
            <a:r>
              <a:rPr lang="ru-RU" b="1" dirty="0" smtClean="0"/>
              <a:t>Косолапых двух медведей</a:t>
            </a:r>
          </a:p>
          <a:p>
            <a:r>
              <a:rPr lang="ru-RU" b="1" dirty="0" smtClean="0"/>
              <a:t>Весело изображали.  </a:t>
            </a:r>
            <a:endParaRPr lang="ru-RU" b="1" dirty="0"/>
          </a:p>
        </p:txBody>
      </p:sp>
      <p:pic>
        <p:nvPicPr>
          <p:cNvPr id="13" name="~PP20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500042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286116" y="428604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1500174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143636" y="1071546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5" y="953424"/>
            <a:ext cx="1857356" cy="2128802"/>
          </a:xfrm>
          <a:prstGeom prst="rect">
            <a:avLst/>
          </a:prstGeom>
        </p:spPr>
      </p:pic>
      <p:pic>
        <p:nvPicPr>
          <p:cNvPr id="9" name="Рисунок 8" descr="post-251058-128636606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643174" y="2571744"/>
            <a:ext cx="3014684" cy="3768355"/>
          </a:xfrm>
          <a:prstGeom prst="rect">
            <a:avLst/>
          </a:prstGeom>
        </p:spPr>
      </p:pic>
      <p:pic>
        <p:nvPicPr>
          <p:cNvPr id="10" name="Рисунок 9" descr="post-41743-1292260085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572132" y="2428868"/>
            <a:ext cx="3344256" cy="2126947"/>
          </a:xfrm>
          <a:prstGeom prst="rect">
            <a:avLst/>
          </a:prstGeom>
        </p:spPr>
      </p:pic>
      <p:pic>
        <p:nvPicPr>
          <p:cNvPr id="11" name="Рисунок 10" descr="d98928c4b3b3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5786" y="2928934"/>
            <a:ext cx="2278589" cy="3213174"/>
          </a:xfrm>
          <a:prstGeom prst="rect">
            <a:avLst/>
          </a:prstGeom>
        </p:spPr>
      </p:pic>
      <p:sp>
        <p:nvSpPr>
          <p:cNvPr id="13" name="Блок-схема: задержка 12"/>
          <p:cNvSpPr/>
          <p:nvPr/>
        </p:nvSpPr>
        <p:spPr>
          <a:xfrm rot="16200000">
            <a:off x="2372569" y="2985225"/>
            <a:ext cx="1898532" cy="4357718"/>
          </a:xfrm>
          <a:prstGeom prst="flowChartDelay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36898" y="5190019"/>
            <a:ext cx="3077509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Глубоко в сугроб с лопатой</a:t>
            </a:r>
          </a:p>
          <a:p>
            <a:r>
              <a:rPr lang="ru-RU" b="1" dirty="0" smtClean="0"/>
              <a:t>Закопались оба брата.</a:t>
            </a:r>
          </a:p>
          <a:p>
            <a:r>
              <a:rPr lang="ru-RU" b="1" dirty="0" smtClean="0"/>
              <a:t>Промочили два «мишутки»</a:t>
            </a:r>
          </a:p>
          <a:p>
            <a:r>
              <a:rPr lang="ru-RU" b="1" dirty="0" smtClean="0"/>
              <a:t>Варежки, шарфы и куртки.</a:t>
            </a:r>
            <a:endParaRPr lang="ru-RU" b="1" dirty="0"/>
          </a:p>
        </p:txBody>
      </p:sp>
      <p:pic>
        <p:nvPicPr>
          <p:cNvPr id="12" name="~PP21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251058-128636606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86248" y="2768199"/>
            <a:ext cx="3000396" cy="3750495"/>
          </a:xfrm>
          <a:prstGeom prst="rect">
            <a:avLst/>
          </a:prstGeom>
        </p:spPr>
      </p:pic>
      <p:pic>
        <p:nvPicPr>
          <p:cNvPr id="3" name="Рисунок 2" descr="d98928c4b3b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3000364" y="2786058"/>
            <a:ext cx="2143140" cy="3022167"/>
          </a:xfrm>
          <a:prstGeom prst="rect">
            <a:avLst/>
          </a:prstGeom>
        </p:spPr>
      </p:pic>
      <p:pic>
        <p:nvPicPr>
          <p:cNvPr id="4" name="Рисунок 3" descr="post-182234-128358645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28596" y="1785926"/>
            <a:ext cx="2571768" cy="4071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31" y="5711637"/>
            <a:ext cx="2958701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Вот вернулись к маме с папой</a:t>
            </a:r>
          </a:p>
          <a:p>
            <a:r>
              <a:rPr lang="ru-RU" sz="1600" b="1" dirty="0" smtClean="0"/>
              <a:t>Братцы Алексей и Федя.</a:t>
            </a:r>
          </a:p>
          <a:p>
            <a:r>
              <a:rPr lang="ru-RU" sz="1600" b="1" dirty="0" smtClean="0"/>
              <a:t>Спины мокрые и лапы</a:t>
            </a:r>
          </a:p>
          <a:p>
            <a:r>
              <a:rPr lang="ru-RU" sz="1600" b="1" dirty="0" smtClean="0"/>
              <a:t>Были у двоих «медведей</a:t>
            </a:r>
            <a:r>
              <a:rPr lang="ru-RU" sz="1600" b="1" dirty="0" smtClean="0"/>
              <a:t>».</a:t>
            </a:r>
            <a:endParaRPr lang="ru-RU" sz="1600" b="1" dirty="0" smtClean="0"/>
          </a:p>
        </p:txBody>
      </p:sp>
      <p:pic>
        <p:nvPicPr>
          <p:cNvPr id="6" name="~PP39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7829" y="5703696"/>
            <a:ext cx="347641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Кашель </a:t>
            </a:r>
            <a:r>
              <a:rPr lang="ru-RU" sz="1600" b="1" dirty="0" smtClean="0"/>
              <a:t>дети подцепили,</a:t>
            </a:r>
          </a:p>
          <a:p>
            <a:r>
              <a:rPr lang="ru-RU" sz="1600" b="1" dirty="0" smtClean="0"/>
              <a:t>Хлюпают носы у «мишек».</a:t>
            </a:r>
          </a:p>
          <a:p>
            <a:r>
              <a:rPr lang="ru-RU" sz="1600" b="1" dirty="0" smtClean="0"/>
              <a:t>Мама с папой получили</a:t>
            </a:r>
          </a:p>
          <a:p>
            <a:r>
              <a:rPr lang="ru-RU" sz="1600" b="1" dirty="0" smtClean="0"/>
              <a:t>Сразу двух больных детишек.</a:t>
            </a:r>
            <a:endParaRPr lang="ru-RU" sz="1600" b="1" dirty="0"/>
          </a:p>
        </p:txBody>
      </p:sp>
    </p:spTree>
  </p:cSld>
  <p:clrMapOvr>
    <a:masterClrMapping/>
  </p:clrMapOvr>
  <p:transition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9255" y="0"/>
            <a:ext cx="3714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Собирались Лёшка с Федей</a:t>
            </a:r>
          </a:p>
          <a:p>
            <a:r>
              <a:rPr lang="ru-RU" b="1" dirty="0" smtClean="0"/>
              <a:t>В цирк пойти смотреть медведей,</a:t>
            </a:r>
          </a:p>
          <a:p>
            <a:r>
              <a:rPr lang="ru-RU" b="1" dirty="0" smtClean="0"/>
              <a:t>Но теперь на представленье</a:t>
            </a:r>
          </a:p>
          <a:p>
            <a:r>
              <a:rPr lang="ru-RU" b="1" dirty="0" smtClean="0"/>
              <a:t>Не попасть им в воскресенье!</a:t>
            </a:r>
            <a:endParaRPr lang="ru-RU" b="1" dirty="0"/>
          </a:p>
        </p:txBody>
      </p:sp>
      <p:pic>
        <p:nvPicPr>
          <p:cNvPr id="3" name="~PP38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626</Words>
  <Application>Microsoft Office PowerPoint</Application>
  <PresentationFormat>Экран (4:3)</PresentationFormat>
  <Paragraphs>131</Paragraphs>
  <Slides>29</Slides>
  <Notes>1</Notes>
  <HiddenSlides>0</HiddenSlides>
  <MMClips>29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Image&amp;Matros ®</cp:lastModifiedBy>
  <cp:revision>51</cp:revision>
  <dcterms:created xsi:type="dcterms:W3CDTF">2011-02-02T14:44:27Z</dcterms:created>
  <dcterms:modified xsi:type="dcterms:W3CDTF">2020-11-25T16:30:15Z</dcterms:modified>
</cp:coreProperties>
</file>