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28" r:id="rId3"/>
    <p:sldId id="290" r:id="rId4"/>
    <p:sldId id="259" r:id="rId5"/>
    <p:sldId id="270" r:id="rId6"/>
    <p:sldId id="321" r:id="rId7"/>
    <p:sldId id="323" r:id="rId8"/>
    <p:sldId id="271" r:id="rId9"/>
    <p:sldId id="291" r:id="rId10"/>
    <p:sldId id="295" r:id="rId11"/>
    <p:sldId id="296" r:id="rId12"/>
    <p:sldId id="297" r:id="rId13"/>
    <p:sldId id="292" r:id="rId14"/>
    <p:sldId id="298" r:id="rId15"/>
    <p:sldId id="294" r:id="rId16"/>
    <p:sldId id="299" r:id="rId17"/>
    <p:sldId id="303" r:id="rId18"/>
    <p:sldId id="305" r:id="rId19"/>
    <p:sldId id="300" r:id="rId20"/>
    <p:sldId id="307" r:id="rId21"/>
    <p:sldId id="309" r:id="rId22"/>
    <p:sldId id="324" r:id="rId23"/>
    <p:sldId id="327" r:id="rId24"/>
    <p:sldId id="317" r:id="rId25"/>
    <p:sldId id="318" r:id="rId26"/>
    <p:sldId id="326" r:id="rId27"/>
    <p:sldId id="314" r:id="rId28"/>
    <p:sldId id="279" r:id="rId29"/>
    <p:sldId id="284" r:id="rId30"/>
    <p:sldId id="285" r:id="rId31"/>
    <p:sldId id="315" r:id="rId32"/>
    <p:sldId id="329" r:id="rId33"/>
    <p:sldId id="31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8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532" autoAdjust="0"/>
  </p:normalViewPr>
  <p:slideViewPr>
    <p:cSldViewPr>
      <p:cViewPr varScale="1">
        <p:scale>
          <a:sx n="120" d="100"/>
          <a:sy n="120" d="100"/>
        </p:scale>
        <p:origin x="13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9325B-6520-431B-813C-ABD3E09DAB98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57756-8B15-42EB-9FA3-EA229694AB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636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708920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293096"/>
            <a:ext cx="6400800" cy="14401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010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79712" y="1600200"/>
            <a:ext cx="6707088" cy="45259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753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051720" y="274638"/>
            <a:ext cx="442528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27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52FB5A3-3EDA-41BF-A6A8-CDD5CDB13FE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148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screen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933056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2636912"/>
            <a:ext cx="7772400" cy="128416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868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05675" y="1578563"/>
            <a:ext cx="339052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08104" y="1600200"/>
            <a:ext cx="31786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705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7704" y="1535113"/>
            <a:ext cx="331236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07704" y="2204864"/>
            <a:ext cx="33201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92080" y="1535113"/>
            <a:ext cx="33947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92080" y="2174875"/>
            <a:ext cx="33947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06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60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820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2576265" cy="7920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273050"/>
            <a:ext cx="40427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9712" y="1196752"/>
            <a:ext cx="2520280" cy="496855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228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4797152"/>
            <a:ext cx="640871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67744" y="404664"/>
            <a:ext cx="6048672" cy="41764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67744" y="5373216"/>
            <a:ext cx="640871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029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7704" y="1600200"/>
            <a:ext cx="67790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C7DB4-1BCB-4959-8DD9-6A15E51D768B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05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i="1" kern="1200">
          <a:solidFill>
            <a:schemeClr val="accent2">
              <a:lumMod val="75000"/>
            </a:schemeClr>
          </a:solidFill>
          <a:latin typeface="Book Antiqua" panose="0204060205030503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4266" y="2204864"/>
            <a:ext cx="5635468" cy="2069282"/>
          </a:xfr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2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reshka" pitchFamily="2" charset="0"/>
              </a:rPr>
              <a:t>НОД  по социальному миру </a:t>
            </a:r>
            <a:br>
              <a:rPr lang="ru-RU" sz="32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reshka" pitchFamily="2" charset="0"/>
              </a:rPr>
            </a:br>
            <a:r>
              <a:rPr lang="ru-RU" sz="32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reshka" pitchFamily="2" charset="0"/>
              </a:rPr>
              <a:t>в подготовительной группе </a:t>
            </a:r>
            <a:br>
              <a:rPr lang="ru-RU" sz="32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reshka" pitchFamily="2" charset="0"/>
              </a:rPr>
            </a:br>
            <a:r>
              <a:rPr lang="ru-RU" sz="32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reshka" pitchFamily="2" charset="0"/>
              </a:rPr>
              <a:t>на тему «Русская матрёшка </a:t>
            </a:r>
            <a:br>
              <a:rPr lang="ru-RU" sz="32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reshka" pitchFamily="2" charset="0"/>
              </a:rPr>
            </a:br>
            <a:r>
              <a:rPr lang="ru-RU" sz="32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reshka" pitchFamily="2" charset="0"/>
              </a:rPr>
              <a:t>– душа России».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5778397"/>
            <a:ext cx="6400800" cy="782796"/>
          </a:xfr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воспитатель первой квалификационной категории Логачёва Н.В.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1486" y="323364"/>
            <a:ext cx="605858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детский сад № 3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2D83C1-913D-4DE4-8326-56BBCE0AD2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32" y="3779824"/>
            <a:ext cx="1657749" cy="29249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3BB28F-2D17-4983-A310-CC20B4394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124744"/>
            <a:ext cx="1527962" cy="28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81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FD7B036-E02A-4F1A-A1FC-39A7A28FDD5C}"/>
              </a:ext>
            </a:extLst>
          </p:cNvPr>
          <p:cNvSpPr/>
          <p:nvPr/>
        </p:nvSpPr>
        <p:spPr>
          <a:xfrm>
            <a:off x="2987824" y="188640"/>
            <a:ext cx="5653866" cy="5760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рождается матрешка?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F391E9-B769-4A5F-84C1-54A270FE7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980728"/>
            <a:ext cx="5566895" cy="4047133"/>
          </a:xfrm>
          <a:prstGeom prst="rect">
            <a:avLst/>
          </a:prstGeom>
          <a:ln w="76200">
            <a:solidFill>
              <a:schemeClr val="bg2">
                <a:lumMod val="50000"/>
              </a:schemeClr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D07E70D-69AB-4CA8-8B14-AEA909C23D54}"/>
              </a:ext>
            </a:extLst>
          </p:cNvPr>
          <p:cNvSpPr/>
          <p:nvPr/>
        </p:nvSpPr>
        <p:spPr>
          <a:xfrm>
            <a:off x="2195736" y="5245589"/>
            <a:ext cx="6552728" cy="13681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Матрешки изготавливают из древесины лиственных пород деревьев: липа, береза, ольха, осина. Деревья спиливают ранней весной, очищают, укладывают штабелями и выдерживают на открытом воздухе не менее двух лет.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D3866C7B-4BD6-461B-AD0F-84E2681FED0E}"/>
              </a:ext>
            </a:extLst>
          </p:cNvPr>
          <p:cNvSpPr/>
          <p:nvPr/>
        </p:nvSpPr>
        <p:spPr>
          <a:xfrm>
            <a:off x="1331640" y="152636"/>
            <a:ext cx="1296144" cy="122413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</a:t>
            </a:r>
          </a:p>
        </p:txBody>
      </p:sp>
    </p:spTree>
    <p:extLst>
      <p:ext uri="{BB962C8B-B14F-4D97-AF65-F5344CB8AC3E}">
        <p14:creationId xmlns:p14="http://schemas.microsoft.com/office/powerpoint/2010/main" val="661788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01DABCAF-55E2-4415-A032-6EB5086AA814}"/>
              </a:ext>
            </a:extLst>
          </p:cNvPr>
          <p:cNvSpPr/>
          <p:nvPr/>
        </p:nvSpPr>
        <p:spPr>
          <a:xfrm>
            <a:off x="6660232" y="1268760"/>
            <a:ext cx="1296144" cy="122413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FF85E4-378C-4B21-838E-7A87966FD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0753"/>
            <a:ext cx="4897307" cy="3252118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8D4CCFD-4014-47F4-A010-924C48245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73016"/>
            <a:ext cx="4202818" cy="3228047"/>
          </a:xfrm>
          <a:prstGeom prst="rect">
            <a:avLst/>
          </a:prstGeom>
          <a:ln w="76200">
            <a:solidFill>
              <a:schemeClr val="bg2">
                <a:lumMod val="50000"/>
              </a:schemeClr>
            </a:solidFill>
          </a:ln>
        </p:spPr>
      </p:pic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E8497DE4-0E0F-422A-9B86-D15535B710E2}"/>
              </a:ext>
            </a:extLst>
          </p:cNvPr>
          <p:cNvSpPr/>
          <p:nvPr/>
        </p:nvSpPr>
        <p:spPr>
          <a:xfrm>
            <a:off x="1115616" y="3645024"/>
            <a:ext cx="3600400" cy="288032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Бревна, готовые к обработке распиливают на заготовки для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будущей матрешки.</a:t>
            </a:r>
          </a:p>
        </p:txBody>
      </p:sp>
    </p:spTree>
    <p:extLst>
      <p:ext uri="{BB962C8B-B14F-4D97-AF65-F5344CB8AC3E}">
        <p14:creationId xmlns:p14="http://schemas.microsoft.com/office/powerpoint/2010/main" val="2407176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61CBD6-BE07-41A9-9AB1-8597F4777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154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4B726360-12ED-48E1-B2C3-0D5886EB6DCC}"/>
              </a:ext>
            </a:extLst>
          </p:cNvPr>
          <p:cNvSpPr/>
          <p:nvPr/>
        </p:nvSpPr>
        <p:spPr>
          <a:xfrm>
            <a:off x="3904009" y="3501008"/>
            <a:ext cx="1296144" cy="122413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этап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5493C9-4699-43B3-AFAE-19A933387C9A}"/>
              </a:ext>
            </a:extLst>
          </p:cNvPr>
          <p:cNvSpPr/>
          <p:nvPr/>
        </p:nvSpPr>
        <p:spPr>
          <a:xfrm>
            <a:off x="329248" y="692696"/>
            <a:ext cx="3600400" cy="1008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71F7D6-E064-4832-971C-8DC6F3A18085}"/>
              </a:ext>
            </a:extLst>
          </p:cNvPr>
          <p:cNvSpPr/>
          <p:nvPr/>
        </p:nvSpPr>
        <p:spPr>
          <a:xfrm>
            <a:off x="329248" y="1772816"/>
            <a:ext cx="1002392" cy="1440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DAD854D6-45C2-4767-9681-F974FC34BE6A}"/>
              </a:ext>
            </a:extLst>
          </p:cNvPr>
          <p:cNvSpPr/>
          <p:nvPr/>
        </p:nvSpPr>
        <p:spPr>
          <a:xfrm>
            <a:off x="182372" y="764704"/>
            <a:ext cx="1296144" cy="122413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</a:t>
            </a:r>
          </a:p>
        </p:txBody>
      </p:sp>
    </p:spTree>
    <p:extLst>
      <p:ext uri="{BB962C8B-B14F-4D97-AF65-F5344CB8AC3E}">
        <p14:creationId xmlns:p14="http://schemas.microsoft.com/office/powerpoint/2010/main" val="3034932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97DEE15-40FD-4E25-A15D-59A78E6163D3}"/>
              </a:ext>
            </a:extLst>
          </p:cNvPr>
          <p:cNvSpPr/>
          <p:nvPr/>
        </p:nvSpPr>
        <p:spPr>
          <a:xfrm>
            <a:off x="2123728" y="173447"/>
            <a:ext cx="6696744" cy="792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росписи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C19242-0557-41BF-8AB9-1F3AD08FB0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7" y="1196752"/>
            <a:ext cx="3903387" cy="3488908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DEC63E-0B94-4902-9D26-A2FD069E31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73016"/>
            <a:ext cx="4273540" cy="3094422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5" name="Стрелка: влево 14">
            <a:extLst>
              <a:ext uri="{FF2B5EF4-FFF2-40B4-BE49-F238E27FC236}">
                <a16:creationId xmlns:a16="http://schemas.microsoft.com/office/drawing/2014/main" id="{15B064B5-995F-466C-903D-17E5B53F2CA0}"/>
              </a:ext>
            </a:extLst>
          </p:cNvPr>
          <p:cNvSpPr/>
          <p:nvPr/>
        </p:nvSpPr>
        <p:spPr>
          <a:xfrm>
            <a:off x="4896038" y="1347705"/>
            <a:ext cx="3312368" cy="1843141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готовой болванке (бобышке) наносят (прорисовывают) узор.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65D3AD27-B632-4AC4-8733-16810F2FE016}"/>
              </a:ext>
            </a:extLst>
          </p:cNvPr>
          <p:cNvSpPr/>
          <p:nvPr/>
        </p:nvSpPr>
        <p:spPr>
          <a:xfrm>
            <a:off x="2555776" y="5157192"/>
            <a:ext cx="1296144" cy="122413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этап</a:t>
            </a:r>
          </a:p>
        </p:txBody>
      </p:sp>
    </p:spTree>
    <p:extLst>
      <p:ext uri="{BB962C8B-B14F-4D97-AF65-F5344CB8AC3E}">
        <p14:creationId xmlns:p14="http://schemas.microsoft.com/office/powerpoint/2010/main" val="3654716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788C573-DFA5-455E-AAA7-17C3F08A9243}"/>
              </a:ext>
            </a:extLst>
          </p:cNvPr>
          <p:cNvSpPr/>
          <p:nvPr/>
        </p:nvSpPr>
        <p:spPr>
          <a:xfrm>
            <a:off x="3275855" y="131503"/>
            <a:ext cx="5293363" cy="792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Роспись матрешки</a:t>
            </a:r>
          </a:p>
        </p:txBody>
      </p:sp>
      <p:sp>
        <p:nvSpPr>
          <p:cNvPr id="3" name="Стрелка: пятиугольник 2">
            <a:extLst>
              <a:ext uri="{FF2B5EF4-FFF2-40B4-BE49-F238E27FC236}">
                <a16:creationId xmlns:a16="http://schemas.microsoft.com/office/drawing/2014/main" id="{1F2C57AE-8254-424A-921B-2700B501EF6B}"/>
              </a:ext>
            </a:extLst>
          </p:cNvPr>
          <p:cNvSpPr/>
          <p:nvPr/>
        </p:nvSpPr>
        <p:spPr>
          <a:xfrm>
            <a:off x="395536" y="1052736"/>
            <a:ext cx="2520280" cy="792088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Прорисовывают глаза, лицо</a:t>
            </a:r>
          </a:p>
        </p:txBody>
      </p:sp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81FB3DE4-BFF0-4E5D-AA13-D84ADF6CE826}"/>
              </a:ext>
            </a:extLst>
          </p:cNvPr>
          <p:cNvSpPr/>
          <p:nvPr/>
        </p:nvSpPr>
        <p:spPr>
          <a:xfrm>
            <a:off x="3059832" y="1141549"/>
            <a:ext cx="2628292" cy="792088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Рисуют косынку, наносят узор на тело</a:t>
            </a:r>
          </a:p>
        </p:txBody>
      </p:sp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84E86EB8-0DC0-4475-A9CF-C0E70F5B990E}"/>
              </a:ext>
            </a:extLst>
          </p:cNvPr>
          <p:cNvSpPr/>
          <p:nvPr/>
        </p:nvSpPr>
        <p:spPr>
          <a:xfrm>
            <a:off x="6012160" y="1116205"/>
            <a:ext cx="2528742" cy="792088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Прорисовывают дополнительные детали.</a:t>
            </a:r>
          </a:p>
        </p:txBody>
      </p:sp>
      <p:sp>
        <p:nvSpPr>
          <p:cNvPr id="6" name="Стрелка: пятиугольник 5">
            <a:extLst>
              <a:ext uri="{FF2B5EF4-FFF2-40B4-BE49-F238E27FC236}">
                <a16:creationId xmlns:a16="http://schemas.microsoft.com/office/drawing/2014/main" id="{162E2B61-DAF1-4B91-8346-5317E0D42D09}"/>
              </a:ext>
            </a:extLst>
          </p:cNvPr>
          <p:cNvSpPr/>
          <p:nvPr/>
        </p:nvSpPr>
        <p:spPr>
          <a:xfrm>
            <a:off x="395536" y="4012540"/>
            <a:ext cx="2376264" cy="792088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Делают обводку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CDB198-0CEB-47EF-A838-FBC82610D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03528"/>
            <a:ext cx="2304256" cy="1926530"/>
          </a:xfrm>
          <a:prstGeom prst="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012667-0807-48CB-AAF6-712CA6EBCC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406" y="2094844"/>
            <a:ext cx="2376264" cy="1863218"/>
          </a:xfrm>
          <a:prstGeom prst="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5F158D-69E9-455F-A6FB-56EA3DE6DF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19" y="2126251"/>
            <a:ext cx="2244562" cy="1681084"/>
          </a:xfrm>
          <a:prstGeom prst="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CBE18A1-66CB-4093-9D4A-137644777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74" y="4891829"/>
            <a:ext cx="2596803" cy="1863218"/>
          </a:xfrm>
          <a:prstGeom prst="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17" name="Стрелка: пятиугольник 16">
            <a:extLst>
              <a:ext uri="{FF2B5EF4-FFF2-40B4-BE49-F238E27FC236}">
                <a16:creationId xmlns:a16="http://schemas.microsoft.com/office/drawing/2014/main" id="{C2378058-21ED-4925-AE17-52ACCB02FFF0}"/>
              </a:ext>
            </a:extLst>
          </p:cNvPr>
          <p:cNvSpPr/>
          <p:nvPr/>
        </p:nvSpPr>
        <p:spPr>
          <a:xfrm>
            <a:off x="3341069" y="4080476"/>
            <a:ext cx="2376264" cy="792088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Покрывают лаком и просушивают.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7E55E4-AD07-42FB-8FF5-AD42DCB01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46" y="5014704"/>
            <a:ext cx="2852862" cy="1669849"/>
          </a:xfrm>
          <a:prstGeom prst="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20" name="Стрелка: пятиугольник 19">
            <a:extLst>
              <a:ext uri="{FF2B5EF4-FFF2-40B4-BE49-F238E27FC236}">
                <a16:creationId xmlns:a16="http://schemas.microsoft.com/office/drawing/2014/main" id="{0DEEF0F6-2170-43BC-A5D9-B2922E66C2CF}"/>
              </a:ext>
            </a:extLst>
          </p:cNvPr>
          <p:cNvSpPr/>
          <p:nvPr/>
        </p:nvSpPr>
        <p:spPr>
          <a:xfrm>
            <a:off x="6408978" y="3959519"/>
            <a:ext cx="2339485" cy="792088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Всё,  матрешка готова!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010A51A-A413-4049-8D91-1041EBBD5E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905659"/>
            <a:ext cx="2133910" cy="1849388"/>
          </a:xfrm>
          <a:prstGeom prst="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D541FB5F-0D02-4976-B67A-5B4E27C53215}"/>
              </a:ext>
            </a:extLst>
          </p:cNvPr>
          <p:cNvSpPr/>
          <p:nvPr/>
        </p:nvSpPr>
        <p:spPr>
          <a:xfrm>
            <a:off x="1907705" y="42671"/>
            <a:ext cx="1296142" cy="96348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этап</a:t>
            </a:r>
          </a:p>
        </p:txBody>
      </p:sp>
    </p:spTree>
    <p:extLst>
      <p:ext uri="{BB962C8B-B14F-4D97-AF65-F5344CB8AC3E}">
        <p14:creationId xmlns:p14="http://schemas.microsoft.com/office/powerpoint/2010/main" val="2137610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8B1D89-A8D1-41CE-9D39-EFC6FC791F67}"/>
              </a:ext>
            </a:extLst>
          </p:cNvPr>
          <p:cNvSpPr/>
          <p:nvPr/>
        </p:nvSpPr>
        <p:spPr>
          <a:xfrm>
            <a:off x="4355976" y="116632"/>
            <a:ext cx="4572000" cy="2862322"/>
          </a:xfrm>
          <a:prstGeom prst="rect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И пошла матрёшка гулять по свету. Настоящая русская красавица. Румяная, в нарядном сарафане, на голове яркий платочек. Но матрёшка не лентяйка, в руках у неё то серп и хлебные колосья, то уточка или петушок, то корзинка с грибами, ягодами или цветами. Но главное-эта куколка с секретом! Внутри неё прячутся весёлые сестрички, мал-мала меньше.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F7A264-577F-427C-8EFC-48CAF6D005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09947"/>
            <a:ext cx="3901448" cy="20756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EAF11B-D321-41B3-91F6-0A8690B25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024336"/>
            <a:ext cx="6480720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48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2">
            <a:extLst>
              <a:ext uri="{FF2B5EF4-FFF2-40B4-BE49-F238E27FC236}">
                <a16:creationId xmlns:a16="http://schemas.microsoft.com/office/drawing/2014/main" id="{7BE64C36-60B3-4378-B57B-C7305DC31471}"/>
              </a:ext>
            </a:extLst>
          </p:cNvPr>
          <p:cNvSpPr/>
          <p:nvPr/>
        </p:nvSpPr>
        <p:spPr>
          <a:xfrm>
            <a:off x="1979712" y="31845"/>
            <a:ext cx="6768752" cy="1728192"/>
          </a:xfrm>
          <a:prstGeom prst="horizontalScroll">
            <a:avLst/>
          </a:prstGeom>
          <a:gradFill flip="none" rotWithShape="1">
            <a:gsLst>
              <a:gs pos="18000">
                <a:srgbClr val="E6DCAC">
                  <a:alpha val="53000"/>
                </a:srgbClr>
              </a:gs>
              <a:gs pos="50000">
                <a:srgbClr val="E6D78A"/>
              </a:gs>
              <a:gs pos="30000">
                <a:srgbClr val="C7AC4C"/>
              </a:gs>
              <a:gs pos="53000">
                <a:srgbClr val="E6D78A">
                  <a:alpha val="0"/>
                </a:srgbClr>
              </a:gs>
              <a:gs pos="77000">
                <a:srgbClr val="C7AC4C"/>
              </a:gs>
              <a:gs pos="100000">
                <a:srgbClr val="E6DCAC"/>
              </a:gs>
            </a:gsLst>
            <a:lin ang="13500000" scaled="1"/>
            <a:tileRect/>
          </a:gradFill>
          <a:ln w="76200">
            <a:solidFill>
              <a:schemeClr val="bg2">
                <a:lumMod val="5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</a:rPr>
              <a:t>Виды русских матрешек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CF178D-932E-4060-9917-8723F4693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163" y="1895475"/>
            <a:ext cx="718185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1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6597" y="1482617"/>
            <a:ext cx="3674118" cy="48039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660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Righ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279719" y="1052736"/>
            <a:ext cx="4286248" cy="2308324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Основной центр по изготовлению и росписи матрёшек является город Семёнов, где родилась знаменитая хохломская роспись. 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26597" y="279092"/>
            <a:ext cx="8363764" cy="584775"/>
          </a:xfrm>
          <a:prstGeom prst="rect">
            <a:avLst/>
          </a:prstGeom>
          <a:ln>
            <a:solidFill>
              <a:srgbClr val="FF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Город Семёнов Нижегородской области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7CCA88-E513-4149-A71B-FE963DA5D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49" y="3429000"/>
            <a:ext cx="4954836" cy="3199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51720" y="209470"/>
            <a:ext cx="5569538" cy="646331"/>
          </a:xfrm>
          <a:prstGeom prst="rect">
            <a:avLst/>
          </a:prstGeom>
          <a:ln>
            <a:solidFill>
              <a:srgbClr val="FF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Семёновская матрёшка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07E1F4-9DAD-4819-ABC1-B54B93BC3E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625" y="2310089"/>
            <a:ext cx="2181375" cy="43627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062EB0-82C2-48F7-9DA3-367DF5D1C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112988"/>
            <a:ext cx="4285226" cy="273921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E1D66C2-B05B-49EB-BA9B-09EEAE1A5818}"/>
              </a:ext>
            </a:extLst>
          </p:cNvPr>
          <p:cNvSpPr/>
          <p:nvPr/>
        </p:nvSpPr>
        <p:spPr>
          <a:xfrm>
            <a:off x="3421434" y="1304027"/>
            <a:ext cx="3744416" cy="2739211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Я из тихого зеленого городка Семёнова.</a:t>
            </a:r>
          </a:p>
          <a:p>
            <a:pPr>
              <a:buFontTx/>
              <a:buNone/>
            </a:pP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Я в гости к вам пришла.</a:t>
            </a:r>
          </a:p>
          <a:p>
            <a:pPr>
              <a:buFontTx/>
              <a:buNone/>
            </a:pP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Букет цветов садовых розовых, бардовых</a:t>
            </a:r>
          </a:p>
          <a:p>
            <a:pPr>
              <a:buFontTx/>
              <a:buNone/>
            </a:pP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подарок принесла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97AAC8D-3811-49E5-99B8-2B92CC552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3916" y="1124744"/>
            <a:ext cx="2971800" cy="4267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6600"/>
            </a:solidFill>
            <a:miter lim="800000"/>
          </a:ln>
          <a:effectLst/>
          <a:scene3d>
            <a:camera prst="obliqueBottomLeft"/>
            <a:lightRig rig="threePt" dir="t">
              <a:rot lat="0" lon="0" rev="2700000"/>
            </a:lightRig>
          </a:scene3d>
          <a:sp3d contourW="6350">
            <a:bevelT h="38100" prst="relaxedInset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642511-02CC-44AC-9B66-1B68D5408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 w="762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31135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2764CB-A4B6-4D44-B6FD-20DA05D17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3004"/>
            <a:ext cx="8424936" cy="4202100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5896DB-F184-4C77-98A9-E8F779E8D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518" y="4509120"/>
            <a:ext cx="4392488" cy="22030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D0A65B-D7CF-42F8-BFCA-678AD94ED5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01" y="163004"/>
            <a:ext cx="1008112" cy="17787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1859BC-1A16-40C5-A3C3-A2DB44DF3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97" y="4509120"/>
            <a:ext cx="4204719" cy="226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45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85720" y="1571612"/>
            <a:ext cx="8429684" cy="5097748"/>
            <a:chOff x="428596" y="1428736"/>
            <a:chExt cx="8429684" cy="4576774"/>
          </a:xfrm>
        </p:grpSpPr>
        <p:pic>
          <p:nvPicPr>
            <p:cNvPr id="39938" name="Picture 2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428596" y="1428736"/>
              <a:ext cx="4429136" cy="4576774"/>
            </a:xfrm>
            <a:prstGeom prst="rect">
              <a:avLst/>
            </a:prstGeom>
            <a:noFill/>
            <a:ln w="76200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39939" name="Picture 3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86314" y="1428736"/>
              <a:ext cx="4071966" cy="4500594"/>
            </a:xfrm>
            <a:prstGeom prst="rect">
              <a:avLst/>
            </a:prstGeom>
            <a:noFill/>
            <a:ln w="76200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</p:pic>
      </p:grpSp>
      <p:sp>
        <p:nvSpPr>
          <p:cNvPr id="5" name="Прямоугольник 4"/>
          <p:cNvSpPr/>
          <p:nvPr/>
        </p:nvSpPr>
        <p:spPr>
          <a:xfrm>
            <a:off x="1071538" y="428605"/>
            <a:ext cx="7072362" cy="954107"/>
          </a:xfrm>
          <a:prstGeom prst="rect">
            <a:avLst/>
          </a:prstGeom>
          <a:ln>
            <a:solidFill>
              <a:srgbClr val="FF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Село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Полховский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Майдан</a:t>
            </a:r>
          </a:p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Нижегородской области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7399" y="1426762"/>
            <a:ext cx="3832997" cy="224676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 я, подружки – из Майдана.</a:t>
            </a:r>
          </a:p>
          <a:p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Могу я стать звездой экрана.</a:t>
            </a:r>
          </a:p>
          <a:p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Украшен мой наряд цветами</a:t>
            </a:r>
          </a:p>
          <a:p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 сияющими лепестками</a:t>
            </a:r>
          </a:p>
          <a:p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 ягодами разными</a:t>
            </a:r>
          </a:p>
          <a:p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Спелыми и красными.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69302" y="188640"/>
            <a:ext cx="6360267" cy="1077218"/>
          </a:xfrm>
          <a:prstGeom prst="rect">
            <a:avLst/>
          </a:prstGeom>
          <a:ln>
            <a:solidFill>
              <a:srgbClr val="FF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Матрёшки из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Полхов-Майдана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Нижегородской области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D10D99-A053-4B56-85E4-C95C67343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799345"/>
            <a:ext cx="4708837" cy="3023564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>
            <a:softEdge rad="127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A25058-D5AF-4100-876B-682AB243A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148" y="1448669"/>
            <a:ext cx="2562905" cy="50893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853634-F0CC-4FA5-9657-46BA5508A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27132"/>
            <a:ext cx="3668191" cy="316064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20B3287-4AE7-412E-BCB4-0C9D1AFACA7B}"/>
              </a:ext>
            </a:extLst>
          </p:cNvPr>
          <p:cNvSpPr/>
          <p:nvPr/>
        </p:nvSpPr>
        <p:spPr>
          <a:xfrm>
            <a:off x="611560" y="93478"/>
            <a:ext cx="8356619" cy="3119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Форма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полхов-майданской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матрешки разная: есть сильно вытянутые фигурки с маленькой головой или приземистые, похожие на столбики и грибы. 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Деталей мало: нет рук, вместо сарафана и фартука – широкий овал, заполненный крупными цветами, ягодами и кудрявыми листочками. 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Главный элемент росписи – цветок шиповника – символ любви и материнства.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Платок не завязан узелком, а свободно ниспадает с головы, волосы вьются кудряшками, лицо прорисовывают черной тушью.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этой матрешки верх красный или желтый, низ – зеленый или фиолетовый.</a:t>
            </a:r>
          </a:p>
          <a:p>
            <a:pPr algn="just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4CB94DE-9F5E-41D3-B691-CB066F2EF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26" y="3603879"/>
            <a:ext cx="4896544" cy="311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87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414DEE-E599-4089-837C-5FBC9BEA4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D466B4-1152-42E6-BD4C-2E27C1D3C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762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17631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5F91D7-543B-41CF-A82B-D9B8E89B5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8" y="-27140"/>
            <a:ext cx="9148137" cy="6885140"/>
          </a:xfrm>
          <a:prstGeom prst="rect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9A82CD-9286-4E9D-B46B-139E37900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94" y="1196752"/>
            <a:ext cx="4236790" cy="2861692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</p:pic>
      <p:pic>
        <p:nvPicPr>
          <p:cNvPr id="6" name="Рисунок 5" descr="загорс.jpg">
            <a:extLst>
              <a:ext uri="{FF2B5EF4-FFF2-40B4-BE49-F238E27FC236}">
                <a16:creationId xmlns:a16="http://schemas.microsoft.com/office/drawing/2014/main" id="{4C7AFC3A-AD90-4959-A639-1A1AE08FDA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433" b="3012"/>
          <a:stretch>
            <a:fillRect/>
          </a:stretch>
        </p:blipFill>
        <p:spPr>
          <a:xfrm>
            <a:off x="4578857" y="4058444"/>
            <a:ext cx="4236790" cy="2638001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82986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B6244F-1B30-40D5-9EBE-1FF4271F2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84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B60144-B0E9-420F-ABD0-33F7CEAFE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762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49102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2" name="Picture 6" descr="Матрешка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0179" y="852451"/>
            <a:ext cx="2962863" cy="2636912"/>
          </a:xfrm>
          <a:prstGeom prst="rect">
            <a:avLst/>
          </a:prstGeom>
          <a:noFill/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267744" y="260648"/>
            <a:ext cx="6336704" cy="7922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Matreshka" pitchFamily="2" charset="0"/>
              </a:rPr>
              <a:t>Современные матрёшки</a:t>
            </a:r>
          </a:p>
        </p:txBody>
      </p:sp>
      <p:pic>
        <p:nvPicPr>
          <p:cNvPr id="4" name="Рисунок 3" descr="Матрёшки">
            <a:extLst>
              <a:ext uri="{FF2B5EF4-FFF2-40B4-BE49-F238E27FC236}">
                <a16:creationId xmlns:a16="http://schemas.microsoft.com/office/drawing/2014/main" id="{72CD605F-04C4-476F-B888-8F8DB161D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73042" y="975901"/>
            <a:ext cx="3026588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Матрешка9">
            <a:extLst>
              <a:ext uri="{FF2B5EF4-FFF2-40B4-BE49-F238E27FC236}">
                <a16:creationId xmlns:a16="http://schemas.microsoft.com/office/drawing/2014/main" id="{E6C524EE-D7F5-4C7B-9F94-6B6DAC6A3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8677" y="3645024"/>
            <a:ext cx="2880926" cy="2520280"/>
          </a:xfrm>
          <a:prstGeom prst="rect">
            <a:avLst/>
          </a:prstGeom>
          <a:noFill/>
        </p:spPr>
      </p:pic>
      <p:pic>
        <p:nvPicPr>
          <p:cNvPr id="6" name="Picture 5" descr="Матрешка8">
            <a:extLst>
              <a:ext uri="{FF2B5EF4-FFF2-40B4-BE49-F238E27FC236}">
                <a16:creationId xmlns:a16="http://schemas.microsoft.com/office/drawing/2014/main" id="{910EF109-A60E-4319-A388-D1D36A5BA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970922" y="3880279"/>
            <a:ext cx="2888629" cy="2232248"/>
          </a:xfrm>
          <a:prstGeom prst="rect">
            <a:avLst/>
          </a:prstGeom>
          <a:noFill/>
        </p:spPr>
      </p:pic>
      <p:pic>
        <p:nvPicPr>
          <p:cNvPr id="7" name="Picture 5" descr="Матрешка12">
            <a:extLst>
              <a:ext uri="{FF2B5EF4-FFF2-40B4-BE49-F238E27FC236}">
                <a16:creationId xmlns:a16="http://schemas.microsoft.com/office/drawing/2014/main" id="{9B54DE0E-3C35-4DF7-90DF-D22A3BD3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971427" y="3506162"/>
            <a:ext cx="3002533" cy="2852936"/>
          </a:xfrm>
          <a:prstGeom prst="rect">
            <a:avLst/>
          </a:prstGeom>
          <a:noFill/>
        </p:spPr>
      </p:pic>
      <p:pic>
        <p:nvPicPr>
          <p:cNvPr id="8" name="Picture 6" descr="Матрешка14">
            <a:extLst>
              <a:ext uri="{FF2B5EF4-FFF2-40B4-BE49-F238E27FC236}">
                <a16:creationId xmlns:a16="http://schemas.microsoft.com/office/drawing/2014/main" id="{025CAC7A-D37B-4A9C-AF8B-ADA74B665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018125" y="1414269"/>
            <a:ext cx="3044368" cy="2075093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116632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reshka" pitchFamily="2" charset="0"/>
              </a:rPr>
              <a:t>Сюжетные матрёшки</a:t>
            </a:r>
          </a:p>
        </p:txBody>
      </p:sp>
      <p:pic>
        <p:nvPicPr>
          <p:cNvPr id="5" name="Picture 4" descr="Матрешка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01797" y="2996952"/>
            <a:ext cx="4325237" cy="3861048"/>
          </a:xfrm>
          <a:prstGeom prst="rect">
            <a:avLst/>
          </a:prstGeom>
          <a:noFill/>
        </p:spPr>
      </p:pic>
      <p:pic>
        <p:nvPicPr>
          <p:cNvPr id="3" name="Picture 4" descr="Матрешка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558" y="824518"/>
            <a:ext cx="4019117" cy="3672407"/>
          </a:xfrm>
          <a:prstGeom prst="rect">
            <a:avLst/>
          </a:prstGeom>
          <a:noFill/>
        </p:spPr>
      </p:pic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CB152A8B-6794-4197-833F-931076157D13}"/>
              </a:ext>
            </a:extLst>
          </p:cNvPr>
          <p:cNvSpPr/>
          <p:nvPr/>
        </p:nvSpPr>
        <p:spPr>
          <a:xfrm>
            <a:off x="1237516" y="4509120"/>
            <a:ext cx="3282572" cy="18002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«Крошечка –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Хаврошечка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Стрелка: влево 5">
            <a:extLst>
              <a:ext uri="{FF2B5EF4-FFF2-40B4-BE49-F238E27FC236}">
                <a16:creationId xmlns:a16="http://schemas.microsoft.com/office/drawing/2014/main" id="{3C5DBDB9-3E06-4487-A887-132C6C6B7FDD}"/>
              </a:ext>
            </a:extLst>
          </p:cNvPr>
          <p:cNvSpPr/>
          <p:nvPr/>
        </p:nvSpPr>
        <p:spPr>
          <a:xfrm>
            <a:off x="4520088" y="1532456"/>
            <a:ext cx="3240360" cy="1452354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«Репка»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D831B-D8D2-4330-ABDE-E6CDD1D56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467" y="188640"/>
            <a:ext cx="6779096" cy="1184995"/>
          </a:xfr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just"/>
            <a:r>
              <a:rPr lang="ru-RU" sz="2000"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Цель: </a:t>
            </a:r>
            <a:r>
              <a:rPr lang="ru-RU" sz="2000" b="1" i="0" dirty="0">
                <a:latin typeface="Times New Roman" panose="02020603050405020304" pitchFamily="18" charset="0"/>
              </a:rPr>
              <a:t>Воспитание любви к народному искусству, уважения к народному мастеру, создающему красоту на радость людям.</a:t>
            </a:r>
            <a:br>
              <a:rPr lang="ru-RU" sz="2000" b="1" i="0" dirty="0">
                <a:latin typeface="Times New Roman" panose="02020603050405020304" pitchFamily="18" charset="0"/>
              </a:rPr>
            </a:br>
            <a:endParaRPr lang="ru-RU" sz="2000" b="1" i="0" dirty="0">
              <a:latin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8CA172-FD31-46F8-BEAA-1894EC9F5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7467" y="1484784"/>
            <a:ext cx="6779096" cy="3888432"/>
          </a:xfr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lvl="0"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Углубить знания о русской народной деревянной игрушке.</a:t>
            </a:r>
          </a:p>
          <a:p>
            <a:pPr lvl="0"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характерными особенностями формы и росписи матрешек из Сергиева Посада, Семенова,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Полхов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Майдана.</a:t>
            </a:r>
          </a:p>
          <a:p>
            <a:pPr lvl="0"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сравнивать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загорскую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семеновскую,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полхов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майданскую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матрешек, выделять их характерные особенности (форму, цвет, роспись). </a:t>
            </a:r>
          </a:p>
          <a:p>
            <a:pPr lvl="0"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расписывать бумажные силуэты матрешек в традициях народных мастеров.</a:t>
            </a:r>
          </a:p>
          <a:p>
            <a:pPr lvl="0"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высказывать оценочные суждения в процессе обсуждения выполненных работ, уважать мнение товарища.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8C72C7-CF6C-468E-AE26-9297C9C38C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44799"/>
            <a:ext cx="4258816" cy="20418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711A69-8C5B-4B71-B063-8651E631D2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334" y="5031243"/>
            <a:ext cx="1008112" cy="17787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9670CD-6D18-45E9-B348-4577F52E1A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169" y="5628383"/>
            <a:ext cx="619398" cy="10928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9D9669-E623-4D62-BA3F-E1DE34E6E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313" y="5399485"/>
            <a:ext cx="760021" cy="134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95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атрешка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31640" y="2871876"/>
            <a:ext cx="4320480" cy="3986124"/>
          </a:xfrm>
          <a:prstGeom prst="rect">
            <a:avLst/>
          </a:prstGeom>
          <a:noFill/>
        </p:spPr>
      </p:pic>
      <p:pic>
        <p:nvPicPr>
          <p:cNvPr id="3" name="Picture 4" descr="Матрешка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32040" y="188640"/>
            <a:ext cx="3960490" cy="3742209"/>
          </a:xfrm>
          <a:prstGeom prst="rect">
            <a:avLst/>
          </a:prstGeom>
          <a:noFill/>
        </p:spPr>
      </p:pic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2A328C01-EDBC-4C29-BD24-4A2E2BA751DA}"/>
              </a:ext>
            </a:extLst>
          </p:cNvPr>
          <p:cNvSpPr/>
          <p:nvPr/>
        </p:nvSpPr>
        <p:spPr>
          <a:xfrm>
            <a:off x="2051720" y="836712"/>
            <a:ext cx="3024336" cy="158417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«Три поросенка»</a:t>
            </a:r>
          </a:p>
        </p:txBody>
      </p:sp>
      <p:sp>
        <p:nvSpPr>
          <p:cNvPr id="5" name="Стрелка: влево 4">
            <a:extLst>
              <a:ext uri="{FF2B5EF4-FFF2-40B4-BE49-F238E27FC236}">
                <a16:creationId xmlns:a16="http://schemas.microsoft.com/office/drawing/2014/main" id="{64D8D6F3-10CE-4431-AF72-8E88387DDD5E}"/>
              </a:ext>
            </a:extLst>
          </p:cNvPr>
          <p:cNvSpPr/>
          <p:nvPr/>
        </p:nvSpPr>
        <p:spPr>
          <a:xfrm>
            <a:off x="5771314" y="4293096"/>
            <a:ext cx="3024336" cy="1800200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«Три медведя»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29D9C02-9DC7-41B7-91AF-3F4F3CE0A38D}"/>
              </a:ext>
            </a:extLst>
          </p:cNvPr>
          <p:cNvSpPr/>
          <p:nvPr/>
        </p:nvSpPr>
        <p:spPr>
          <a:xfrm>
            <a:off x="2318332" y="802446"/>
            <a:ext cx="4795619" cy="2862322"/>
          </a:xfrm>
          <a:prstGeom prst="rect">
            <a:avLst/>
          </a:prstGeom>
          <a:solidFill>
            <a:srgbClr val="92D050"/>
          </a:solidFill>
          <a:ln w="76200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Русская матрёшка – это добрая посланница дружбы и любви. Она душа России!</a:t>
            </a:r>
          </a:p>
          <a:p>
            <a:pPr algn="just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Матрёшка – это и русский сувенир.</a:t>
            </a:r>
          </a:p>
          <a:p>
            <a:pPr algn="just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Гости из других стран обязательно покупают  себе матрёшку на память о нашей стране – России.</a:t>
            </a:r>
          </a:p>
          <a:p>
            <a:pPr algn="ctr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6C161F7-CAE9-4600-9F5A-FF75A510A0B0}"/>
              </a:ext>
            </a:extLst>
          </p:cNvPr>
          <p:cNvSpPr/>
          <p:nvPr/>
        </p:nvSpPr>
        <p:spPr>
          <a:xfrm>
            <a:off x="3024988" y="3933056"/>
            <a:ext cx="3437843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Велика Россия наша,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талантлив наш народ.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Руси родной умельцах,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весь мир молва идет.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русская матрешка,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стареет сотню лет.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красоте, в таланте русском,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Весь находится секрет.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9BFC9D-02C6-4DAD-BE44-E979ACB1DC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260" y="175624"/>
            <a:ext cx="1730897" cy="32533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11DEBE-6C7A-4114-B2D5-0E36838596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137" y="3105835"/>
            <a:ext cx="2089863" cy="368737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D1E8361-F69A-4C00-AA2D-2DD5E6C6180A}"/>
              </a:ext>
            </a:extLst>
          </p:cNvPr>
          <p:cNvSpPr/>
          <p:nvPr/>
        </p:nvSpPr>
        <p:spPr>
          <a:xfrm>
            <a:off x="0" y="44624"/>
            <a:ext cx="2061100" cy="674858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6" descr="i-177703.jpg">
            <a:extLst>
              <a:ext uri="{FF2B5EF4-FFF2-40B4-BE49-F238E27FC236}">
                <a16:creationId xmlns:a16="http://schemas.microsoft.com/office/drawing/2014/main" id="{871B53F6-009E-42E9-99D0-5E054EECCDA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610"/>
            <a:ext cx="1849150" cy="297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C198D1-6214-4113-A540-65119E7000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" y="3356991"/>
            <a:ext cx="2269330" cy="32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928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9EB61A-6827-4A67-9429-8C6FC2FE3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300037"/>
            <a:ext cx="771525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17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9" name="Содержимое 3"/>
          <p:cNvPicPr/>
          <p:nvPr/>
        </p:nvPicPr>
        <p:blipFill>
          <a:blip r:embed="rId2"/>
          <a:stretch/>
        </p:blipFill>
        <p:spPr>
          <a:xfrm>
            <a:off x="0" y="-4320"/>
            <a:ext cx="9143640" cy="6861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1972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33073" y="1458769"/>
            <a:ext cx="3312367" cy="1526699"/>
          </a:xfr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этой молодице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Прячутся сестрицы. 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сестрица - 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 меньшей  - темница.</a:t>
            </a:r>
          </a:p>
          <a:p>
            <a:pPr algn="just">
              <a:spcBef>
                <a:spcPts val="0"/>
              </a:spcBef>
            </a:pP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8" descr="Мальчик"/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53287" y="-84241"/>
            <a:ext cx="1169863" cy="150207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AEE529-D060-40E4-922F-77256743C4D2}"/>
              </a:ext>
            </a:extLst>
          </p:cNvPr>
          <p:cNvSpPr txBox="1"/>
          <p:nvPr/>
        </p:nvSpPr>
        <p:spPr>
          <a:xfrm>
            <a:off x="3203848" y="188640"/>
            <a:ext cx="3945771" cy="523220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1AA010"/>
                </a:solidFill>
                <a:latin typeface="Arial" pitchFamily="34" charset="0"/>
                <a:cs typeface="Arial" pitchFamily="34" charset="0"/>
              </a:rPr>
              <a:t>Отгадайте загадки:</a:t>
            </a:r>
          </a:p>
        </p:txBody>
      </p:sp>
      <p:pic>
        <p:nvPicPr>
          <p:cNvPr id="8" name="Содержимое 4" descr="матрё.jpg">
            <a:extLst>
              <a:ext uri="{FF2B5EF4-FFF2-40B4-BE49-F238E27FC236}">
                <a16:creationId xmlns:a16="http://schemas.microsoft.com/office/drawing/2014/main" id="{3C0043A6-6668-4933-9ACB-FCE5755FD9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571" r="23810" b="1961"/>
          <a:stretch>
            <a:fillRect/>
          </a:stretch>
        </p:blipFill>
        <p:spPr>
          <a:xfrm>
            <a:off x="3816989" y="3323402"/>
            <a:ext cx="2209922" cy="331488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ACD78BD-D911-48E8-B760-86AAF6657787}"/>
              </a:ext>
            </a:extLst>
          </p:cNvPr>
          <p:cNvSpPr/>
          <p:nvPr/>
        </p:nvSpPr>
        <p:spPr>
          <a:xfrm>
            <a:off x="5277411" y="1024544"/>
            <a:ext cx="3744416" cy="23726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Кукла первая – толста,</a:t>
            </a:r>
          </a:p>
          <a:p>
            <a:pPr algn="ctr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внутри она пуста.</a:t>
            </a:r>
          </a:p>
          <a:p>
            <a:pPr algn="ctr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Разнимается она</a:t>
            </a:r>
          </a:p>
          <a:p>
            <a:pPr algn="ctr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две половинки,</a:t>
            </a:r>
          </a:p>
          <a:p>
            <a:pPr algn="ctr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Ну, а в ней ещё живут </a:t>
            </a:r>
          </a:p>
          <a:p>
            <a:pPr algn="ctr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Куклы в серединке.</a:t>
            </a:r>
          </a:p>
          <a:p>
            <a:pPr algn="ctr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Вынь-ка их, да посмотри, </a:t>
            </a:r>
          </a:p>
          <a:p>
            <a:pPr algn="ctr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в ней прячется внутри?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18CCF8B-1A21-4748-83DC-2A1E79460F68}"/>
              </a:ext>
            </a:extLst>
          </p:cNvPr>
          <p:cNvSpPr/>
          <p:nvPr/>
        </p:nvSpPr>
        <p:spPr>
          <a:xfrm>
            <a:off x="251520" y="3770853"/>
            <a:ext cx="3816272" cy="28922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у нас одна игрушка,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лошадка, не Петрушка.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Алый шелковый платочек,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Яркий сарафан в цветочек,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Упирается рука в деревянные бока.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внутри секреты есть: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три, а может шесть.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Разрумянилась немножко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 русская …. Матрёшка. 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71F000C-C3E4-430F-A2B4-61D41C65230A}"/>
              </a:ext>
            </a:extLst>
          </p:cNvPr>
          <p:cNvSpPr/>
          <p:nvPr/>
        </p:nvSpPr>
        <p:spPr>
          <a:xfrm>
            <a:off x="5724128" y="4725144"/>
            <a:ext cx="3312368" cy="16561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Ростом разные подружки,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похожи друг на дружку.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они живут друг в дружке,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всего одна игрушка!</a:t>
            </a:r>
          </a:p>
        </p:txBody>
      </p:sp>
      <p:pic>
        <p:nvPicPr>
          <p:cNvPr id="12" name="Picture 18" descr="Мальчик">
            <a:extLst>
              <a:ext uri="{FF2B5EF4-FFF2-40B4-BE49-F238E27FC236}">
                <a16:creationId xmlns:a16="http://schemas.microsoft.com/office/drawing/2014/main" id="{0818C62D-00D9-4897-BC28-48DEC6DE1E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083412" y="3218551"/>
            <a:ext cx="1169863" cy="1502079"/>
          </a:xfrm>
          <a:prstGeom prst="rect">
            <a:avLst/>
          </a:prstGeom>
          <a:noFill/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9073BAE5-6110-4681-A8FF-4C7CB91E8183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3745440" y="2222119"/>
            <a:ext cx="970576" cy="123533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222C8EE3-1FE0-4BB1-A87D-13C890EE5980}"/>
              </a:ext>
            </a:extLst>
          </p:cNvPr>
          <p:cNvCxnSpPr>
            <a:cxnSpLocks/>
          </p:cNvCxnSpPr>
          <p:nvPr/>
        </p:nvCxnSpPr>
        <p:spPr>
          <a:xfrm flipH="1">
            <a:off x="4879372" y="2344895"/>
            <a:ext cx="355461" cy="1112554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FBC9BE5B-7CDE-4423-B358-C2D5E369C87F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5364088" y="3709836"/>
            <a:ext cx="2016224" cy="1015308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CCA4E5ED-286A-4717-8156-F26073A73DAD}"/>
              </a:ext>
            </a:extLst>
          </p:cNvPr>
          <p:cNvCxnSpPr>
            <a:stCxn id="10" idx="0"/>
          </p:cNvCxnSpPr>
          <p:nvPr/>
        </p:nvCxnSpPr>
        <p:spPr>
          <a:xfrm flipV="1">
            <a:off x="2159656" y="3510112"/>
            <a:ext cx="2412344" cy="260741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69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1985FA96-36BC-40ED-BBD6-61F5BD56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24128" y="260648"/>
            <a:ext cx="3003279" cy="3571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66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D8F0E30-1CB7-468B-AD05-122BDF3FF67C}"/>
              </a:ext>
            </a:extLst>
          </p:cNvPr>
          <p:cNvSpPr/>
          <p:nvPr/>
        </p:nvSpPr>
        <p:spPr>
          <a:xfrm>
            <a:off x="1043608" y="1772816"/>
            <a:ext cx="4283968" cy="5078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2B08C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Идея создания разъемной игрушки-куклы была заимствована из Японии, получив свое оригинальное воплощение у нас. Первая русская матрешка была выточена и расписана в московской игрушечной мастерской в 90-х годах XIX века.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Прообразом нашей матрешки послужила разъемная японская игрушка —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Факурума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добрый лукавый, лысоватый старичок с головой вытянутой вверх от многочисленных раздумий.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Форма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Факурумы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походила на цилиндр с округленным верхом, в самой большой находилось 2—3 вкладыша.</a:t>
            </a:r>
          </a:p>
          <a:p>
            <a:pPr algn="just"/>
            <a:endParaRPr lang="ru-RU" dirty="0"/>
          </a:p>
        </p:txBody>
      </p:sp>
      <p:pic>
        <p:nvPicPr>
          <p:cNvPr id="10" name="Picture 3" descr="C:\Users\Жека\Desktop\матрешки\матрешки\5359556_kokeshi2.jpg">
            <a:extLst>
              <a:ext uri="{FF2B5EF4-FFF2-40B4-BE49-F238E27FC236}">
                <a16:creationId xmlns:a16="http://schemas.microsoft.com/office/drawing/2014/main" id="{6C0B4998-7488-43BC-8A52-242A016A8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005064"/>
            <a:ext cx="3203848" cy="2402886"/>
          </a:xfrm>
          <a:prstGeom prst="rect">
            <a:avLst/>
          </a:prstGeom>
          <a:ln w="57150">
            <a:solidFill>
              <a:srgbClr val="2B08C2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1" name="Горизонтальный свиток 2">
            <a:extLst>
              <a:ext uri="{FF2B5EF4-FFF2-40B4-BE49-F238E27FC236}">
                <a16:creationId xmlns:a16="http://schemas.microsoft.com/office/drawing/2014/main" id="{8C7306C8-9974-45CB-8D7E-BBA5F1053D25}"/>
              </a:ext>
            </a:extLst>
          </p:cNvPr>
          <p:cNvSpPr/>
          <p:nvPr/>
        </p:nvSpPr>
        <p:spPr>
          <a:xfrm>
            <a:off x="107504" y="135946"/>
            <a:ext cx="5328592" cy="1492854"/>
          </a:xfrm>
          <a:prstGeom prst="horizontalScroll">
            <a:avLst/>
          </a:prstGeom>
          <a:gradFill flip="none" rotWithShape="1">
            <a:gsLst>
              <a:gs pos="18000">
                <a:srgbClr val="E6DCAC">
                  <a:alpha val="53000"/>
                </a:srgbClr>
              </a:gs>
              <a:gs pos="50000">
                <a:srgbClr val="E6D78A"/>
              </a:gs>
              <a:gs pos="30000">
                <a:srgbClr val="C7AC4C"/>
              </a:gs>
              <a:gs pos="53000">
                <a:srgbClr val="E6D78A">
                  <a:alpha val="0"/>
                </a:srgbClr>
              </a:gs>
              <a:gs pos="77000">
                <a:srgbClr val="C7AC4C"/>
              </a:gs>
              <a:gs pos="100000">
                <a:srgbClr val="E6DCAC"/>
              </a:gs>
            </a:gsLst>
            <a:lin ang="13500000" scaled="1"/>
            <a:tileRect/>
          </a:gradFill>
          <a:ln w="76200">
            <a:solidFill>
              <a:srgbClr val="2B08C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</a:rPr>
              <a:t>Японская игрушка</a:t>
            </a:r>
          </a:p>
        </p:txBody>
      </p:sp>
    </p:spTree>
    <p:extLst>
      <p:ext uri="{BB962C8B-B14F-4D97-AF65-F5344CB8AC3E}">
        <p14:creationId xmlns:p14="http://schemas.microsoft.com/office/powerpoint/2010/main" val="107001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773364-BB75-4FA8-B0A4-CA4287E0D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153"/>
            <a:ext cx="9144000" cy="5484373"/>
          </a:xfrm>
          <a:prstGeom prst="rect">
            <a:avLst/>
          </a:prstGeom>
        </p:spPr>
      </p:pic>
      <p:pic>
        <p:nvPicPr>
          <p:cNvPr id="9" name="Содержимое 14" descr="2 (2).jpg">
            <a:extLst>
              <a:ext uri="{FF2B5EF4-FFF2-40B4-BE49-F238E27FC236}">
                <a16:creationId xmlns:a16="http://schemas.microsoft.com/office/drawing/2014/main" id="{A461C8C5-FA59-43EC-9A61-633C651F7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69" y="116632"/>
            <a:ext cx="2577091" cy="3015744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  <a:prstDash val="dash"/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CEA54C6-4B6F-4A40-B131-DB4D025F1AAC}"/>
              </a:ext>
            </a:extLst>
          </p:cNvPr>
          <p:cNvSpPr/>
          <p:nvPr/>
        </p:nvSpPr>
        <p:spPr>
          <a:xfrm>
            <a:off x="122701" y="18824"/>
            <a:ext cx="5688632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Увидели ту игрушку русские мастера – токарь, знаменитый игрушечных дел мастер, Василий Петрович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Звёздочкин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художник Сергей Васильевич Малютин. </a:t>
            </a:r>
          </a:p>
        </p:txBody>
      </p:sp>
    </p:spTree>
    <p:extLst>
      <p:ext uri="{BB962C8B-B14F-4D97-AF65-F5344CB8AC3E}">
        <p14:creationId xmlns:p14="http://schemas.microsoft.com/office/powerpoint/2010/main" val="153536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1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3182160" y="152636"/>
            <a:ext cx="2556792" cy="6552728"/>
          </a:xfr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bg2">
                <a:lumMod val="50000"/>
              </a:schemeClr>
            </a:solidFill>
          </a:ln>
        </p:spPr>
        <p:txBody>
          <a:bodyPr>
            <a:normAutofit fontScale="92500"/>
          </a:bodyPr>
          <a:lstStyle/>
          <a:p>
            <a:pPr algn="just"/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Токарь Василий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Звездочкин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выточил из дерева форму, а художник Сергей Малютин расписал ее. Так появилась на свет девочка в русском сарафане: в платке, с черным петухом в руках. Кто-то, увидев ее, восхищенно воскликнул: "Ну, прямо Матрена». Так девочку и назвали Матрена, или любовно, ласково - Матрешка,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Матрешечка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означало «статная дама».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6332" name="Picture 12" descr="MAT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lum contrast="6000"/>
          </a:blip>
          <a:srcRect/>
          <a:stretch>
            <a:fillRect/>
          </a:stretch>
        </p:blipFill>
        <p:spPr>
          <a:xfrm>
            <a:off x="156866" y="2996952"/>
            <a:ext cx="2757197" cy="3672408"/>
          </a:xfrm>
          <a:noFill/>
          <a:ln w="76200">
            <a:solidFill>
              <a:schemeClr val="bg2">
                <a:lumMod val="50000"/>
              </a:schemeClr>
            </a:solidFill>
            <a:prstDash val="dash"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5FD97D-2F76-4BD3-9BBA-DA20D1154E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98" y="3464862"/>
            <a:ext cx="1681912" cy="3284984"/>
          </a:xfrm>
          <a:prstGeom prst="rect">
            <a:avLst/>
          </a:prstGeom>
        </p:spPr>
      </p:pic>
      <p:pic>
        <p:nvPicPr>
          <p:cNvPr id="9" name="Содержимое 14" descr="2 (2).jpg">
            <a:extLst>
              <a:ext uri="{FF2B5EF4-FFF2-40B4-BE49-F238E27FC236}">
                <a16:creationId xmlns:a16="http://schemas.microsoft.com/office/drawing/2014/main" id="{C7B2E2FA-9026-4E9D-92FC-49ADDC8BE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225024"/>
            <a:ext cx="2768589" cy="3239838"/>
          </a:xfrm>
          <a:prstGeom prst="rect">
            <a:avLst/>
          </a:prstGeom>
          <a:ln w="76200">
            <a:solidFill>
              <a:schemeClr val="bg2">
                <a:lumMod val="50000"/>
              </a:schemeClr>
            </a:solidFill>
            <a:prstDash val="sysDash"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59DBFE-6005-466F-8289-5A42270AAE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532" y="31399"/>
            <a:ext cx="1448164" cy="282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14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35696" y="332656"/>
            <a:ext cx="4464496" cy="6120680"/>
          </a:xfr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>
            <a:normAutofit fontScale="32500" lnSpcReduction="20000"/>
          </a:bodyPr>
          <a:lstStyle/>
          <a:p>
            <a:pPr algn="just">
              <a:buNone/>
            </a:pPr>
            <a:r>
              <a:rPr lang="ru-RU" sz="45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6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Матрёшка – это полая внутри деревянная ярко разрисованная кукла в виде полуовальной фигуры, в которую вставляются другие такие же куклы меньшего размера. </a:t>
            </a:r>
          </a:p>
          <a:p>
            <a:pPr algn="just">
              <a:buNone/>
            </a:pPr>
            <a:r>
              <a:rPr lang="ru-RU" sz="6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токарная расписная кукла изображала девочку в простонародном костюме: сарафане, переднике, платочке, — была круглолицей и ясноглазой, с аккуратно убранными под платочек волосами. В руках кукла держала черного петуха. Внутри самой большой куклы помещалось целое семейство мал мала меньше. </a:t>
            </a:r>
          </a:p>
          <a:p>
            <a:pPr algn="just">
              <a:buNone/>
            </a:pPr>
            <a:r>
              <a:rPr lang="ru-RU" sz="6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Игрушка состояла из восьми фигурок. Девочки чередовались с мальчиками, а в самой маленькой и «неделимой» оказалась </a:t>
            </a:r>
            <a:r>
              <a:rPr lang="ru-RU" sz="6200" b="1" dirty="0" err="1">
                <a:latin typeface="Times New Roman" panose="02020603050405020304" pitchFamily="18" charset="0"/>
                <a:cs typeface="Times New Roman" pitchFamily="18" charset="0"/>
              </a:rPr>
              <a:t>матрёшечка</a:t>
            </a:r>
            <a:r>
              <a:rPr lang="ru-RU" sz="6200" b="1" dirty="0">
                <a:latin typeface="Times New Roman" panose="02020603050405020304" pitchFamily="18" charset="0"/>
                <a:cs typeface="Times New Roman" pitchFamily="18" charset="0"/>
              </a:rPr>
              <a:t> в виде запеленатого младенца. </a:t>
            </a:r>
          </a:p>
          <a:p>
            <a:pPr algn="just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Documents and Settings\Admin\Рабочий стол\матрешка.jpg">
            <a:extLst>
              <a:ext uri="{FF2B5EF4-FFF2-40B4-BE49-F238E27FC236}">
                <a16:creationId xmlns:a16="http://schemas.microsoft.com/office/drawing/2014/main" id="{D52EDDF3-23B8-4B12-B17D-29F07572B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5383" y="1772816"/>
            <a:ext cx="2377930" cy="4554551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  <a:prstDash val="dash"/>
          </a:ln>
        </p:spPr>
      </p:pic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62D43AA6-CD0E-4856-8E55-5A80B703FF5A}"/>
              </a:ext>
            </a:extLst>
          </p:cNvPr>
          <p:cNvSpPr/>
          <p:nvPr/>
        </p:nvSpPr>
        <p:spPr>
          <a:xfrm>
            <a:off x="6515383" y="332656"/>
            <a:ext cx="2521113" cy="115212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русская матрешка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TR2">
            <a:extLst>
              <a:ext uri="{FF2B5EF4-FFF2-40B4-BE49-F238E27FC236}">
                <a16:creationId xmlns:a16="http://schemas.microsoft.com/office/drawing/2014/main" id="{2D011B7E-A39B-4930-80DA-5F8183BF0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51720" y="388937"/>
            <a:ext cx="6626225" cy="6469063"/>
          </a:xfrm>
          <a:prstGeom prst="rect">
            <a:avLst/>
          </a:prstGeom>
          <a:noFill/>
        </p:spPr>
      </p:pic>
      <p:sp>
        <p:nvSpPr>
          <p:cNvPr id="6" name="WordArt 5">
            <a:extLst>
              <a:ext uri="{FF2B5EF4-FFF2-40B4-BE49-F238E27FC236}">
                <a16:creationId xmlns:a16="http://schemas.microsoft.com/office/drawing/2014/main" id="{E7C283CF-4E03-433B-AA4A-A555D56AE3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3968" y="476672"/>
            <a:ext cx="4608512" cy="10804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36"/>
              </a:avLst>
            </a:prstTxWarp>
          </a:bodyPr>
          <a:lstStyle/>
          <a:p>
            <a:pPr algn="ctr"/>
            <a:r>
              <a:rPr lang="ru-RU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Matreshka" pitchFamily="2" charset="0"/>
              </a:rPr>
              <a:t>ПЕРВАЯ </a:t>
            </a:r>
          </a:p>
          <a:p>
            <a:pPr algn="ctr"/>
            <a:r>
              <a:rPr lang="ru-RU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Matreshka" pitchFamily="2" charset="0"/>
              </a:rPr>
              <a:t>РУССКАЯ МАТРЕШКА</a:t>
            </a:r>
          </a:p>
        </p:txBody>
      </p:sp>
    </p:spTree>
    <p:extLst>
      <p:ext uri="{BB962C8B-B14F-4D97-AF65-F5344CB8AC3E}">
        <p14:creationId xmlns:p14="http://schemas.microsoft.com/office/powerpoint/2010/main" val="157996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весенний узор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весенний узор</Template>
  <TotalTime>757</TotalTime>
  <Words>1020</Words>
  <Application>Microsoft Office PowerPoint</Application>
  <PresentationFormat>Экран (4:3)</PresentationFormat>
  <Paragraphs>95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Book Antiqua</vt:lpstr>
      <vt:lpstr>Calibri</vt:lpstr>
      <vt:lpstr>Matreshka</vt:lpstr>
      <vt:lpstr>Times New Roman</vt:lpstr>
      <vt:lpstr>весенний узор</vt:lpstr>
      <vt:lpstr>НОД  по социальному миру  в подготовительной группе  на тему «Русская матрёшка  – душа России».</vt:lpstr>
      <vt:lpstr>Презентация PowerPoint</vt:lpstr>
      <vt:lpstr>Цель: Воспитание любви к народному искусству, уважения к народному мастеру, создающему красоту на радость людям.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уроку</dc:title>
  <dc:creator>new</dc:creator>
  <cp:lastModifiedBy>Oleg Logachev</cp:lastModifiedBy>
  <cp:revision>61</cp:revision>
  <dcterms:created xsi:type="dcterms:W3CDTF">2014-12-10T20:32:23Z</dcterms:created>
  <dcterms:modified xsi:type="dcterms:W3CDTF">2020-01-15T07:16:09Z</dcterms:modified>
</cp:coreProperties>
</file>