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311" r:id="rId4"/>
    <p:sldId id="266" r:id="rId5"/>
    <p:sldId id="268" r:id="rId6"/>
    <p:sldId id="267" r:id="rId7"/>
    <p:sldId id="336" r:id="rId8"/>
    <p:sldId id="337" r:id="rId9"/>
    <p:sldId id="338" r:id="rId10"/>
    <p:sldId id="326" r:id="rId11"/>
    <p:sldId id="327" r:id="rId12"/>
    <p:sldId id="269" r:id="rId13"/>
    <p:sldId id="329" r:id="rId14"/>
    <p:sldId id="331" r:id="rId15"/>
    <p:sldId id="332" r:id="rId16"/>
    <p:sldId id="342" r:id="rId17"/>
    <p:sldId id="343" r:id="rId18"/>
    <p:sldId id="333" r:id="rId19"/>
    <p:sldId id="334" r:id="rId20"/>
    <p:sldId id="271" r:id="rId21"/>
    <p:sldId id="335" r:id="rId22"/>
    <p:sldId id="281" r:id="rId23"/>
    <p:sldId id="282" r:id="rId24"/>
    <p:sldId id="284" r:id="rId25"/>
    <p:sldId id="273" r:id="rId26"/>
    <p:sldId id="345" r:id="rId27"/>
    <p:sldId id="347" r:id="rId28"/>
    <p:sldId id="348" r:id="rId29"/>
    <p:sldId id="349" r:id="rId30"/>
    <p:sldId id="291" r:id="rId31"/>
    <p:sldId id="314" r:id="rId32"/>
    <p:sldId id="287" r:id="rId33"/>
    <p:sldId id="270" r:id="rId34"/>
    <p:sldId id="301" r:id="rId35"/>
    <p:sldId id="315" r:id="rId36"/>
    <p:sldId id="300" r:id="rId37"/>
    <p:sldId id="258" r:id="rId38"/>
    <p:sldId id="261" r:id="rId39"/>
    <p:sldId id="262" r:id="rId40"/>
    <p:sldId id="263" r:id="rId41"/>
    <p:sldId id="264" r:id="rId42"/>
    <p:sldId id="303" r:id="rId43"/>
    <p:sldId id="306" r:id="rId44"/>
    <p:sldId id="346" r:id="rId45"/>
    <p:sldId id="288" r:id="rId46"/>
    <p:sldId id="290" r:id="rId47"/>
    <p:sldId id="285" r:id="rId48"/>
    <p:sldId id="265" r:id="rId49"/>
    <p:sldId id="308" r:id="rId50"/>
    <p:sldId id="309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>
      <p:cViewPr varScale="1">
        <p:scale>
          <a:sx n="120" d="100"/>
          <a:sy n="120" d="100"/>
        </p:scale>
        <p:origin x="4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FEC4AC3-8D00-4C10-A2F3-D6AE432FDC72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8DAFA4C-619E-4882-B01B-7732994F29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216169"/>
            <a:ext cx="5598628" cy="1628655"/>
          </a:xfr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dirty="0"/>
              <a:t>  </a:t>
            </a:r>
            <a:r>
              <a:rPr lang="ru-RU" sz="1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– образовательная деятельность по социальному миру в подготовительной группе на тему:</a:t>
            </a:r>
            <a:br>
              <a:rPr lang="ru-RU" sz="1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u="sng" dirty="0"/>
              <a:t> «пряник и самовар </a:t>
            </a:r>
            <a:br>
              <a:rPr lang="ru-RU" sz="2800" u="sng" dirty="0"/>
            </a:br>
            <a:r>
              <a:rPr lang="ru-RU" sz="2800" u="sng" dirty="0"/>
              <a:t>– душа Тулы»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5733256"/>
            <a:ext cx="3690416" cy="106097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Логачева Надежда Владимировна</a:t>
            </a:r>
          </a:p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МКДОУ д/с № 3</a:t>
            </a:r>
          </a:p>
          <a:p>
            <a:pPr algn="just"/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Узловского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pic>
        <p:nvPicPr>
          <p:cNvPr id="10242" name="Picture 2" descr="C:\Users\user\Desktop\6810845c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848" y="357166"/>
            <a:ext cx="2360812" cy="3929066"/>
          </a:xfrm>
          <a:prstGeom prst="rect">
            <a:avLst/>
          </a:prstGeom>
          <a:noFill/>
        </p:spPr>
      </p:pic>
      <p:pic>
        <p:nvPicPr>
          <p:cNvPr id="10244" name="Picture 4" descr="C:\Users\user\Desktop\0_8165c_8ca87217_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4643446"/>
            <a:ext cx="1991929" cy="186849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2D7DFB-98B3-451F-9CBB-0FC26BC06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61" y="2130841"/>
            <a:ext cx="5580617" cy="344685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673BF8-93C1-41C6-B2C3-919CA88FF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100392" cy="532859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F1D642-3CF6-48AA-AE56-DA291093DC31}"/>
              </a:ext>
            </a:extLst>
          </p:cNvPr>
          <p:cNvSpPr/>
          <p:nvPr/>
        </p:nvSpPr>
        <p:spPr>
          <a:xfrm>
            <a:off x="395536" y="5633864"/>
            <a:ext cx="8424936" cy="122413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1990 году на улице Менделеевская, рядом с Кремлем, был открыт музей «Тульские самовары».</a:t>
            </a:r>
          </a:p>
        </p:txBody>
      </p:sp>
    </p:spTree>
    <p:extLst>
      <p:ext uri="{BB962C8B-B14F-4D97-AF65-F5344CB8AC3E}">
        <p14:creationId xmlns:p14="http://schemas.microsoft.com/office/powerpoint/2010/main" val="799977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9C720F-9CA3-4260-A258-405A75BA8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8" y="188640"/>
            <a:ext cx="4299942" cy="64087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2D01B0-4A10-414C-AE9E-7AA4F55B5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96952"/>
            <a:ext cx="4176464" cy="36724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405B41-D8D4-41E3-B8BE-72DB2698FDC4}"/>
              </a:ext>
            </a:extLst>
          </p:cNvPr>
          <p:cNvSpPr/>
          <p:nvPr/>
        </p:nvSpPr>
        <p:spPr>
          <a:xfrm>
            <a:off x="5004048" y="404664"/>
            <a:ext cx="3867894" cy="230425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входе в музей на 1-ом этаже расположен 3-х метровый домик в виде огромного самовара и рядом с ним - два самовара поменьше.</a:t>
            </a:r>
          </a:p>
        </p:txBody>
      </p:sp>
    </p:spTree>
    <p:extLst>
      <p:ext uri="{BB962C8B-B14F-4D97-AF65-F5344CB8AC3E}">
        <p14:creationId xmlns:p14="http://schemas.microsoft.com/office/powerpoint/2010/main" val="3520801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25C122-8D63-4276-8F0C-E907B0A63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9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20D8E3-433F-49ED-AC6A-E7544DF0B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124744"/>
            <a:ext cx="8572500" cy="54387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809A01-DC45-4D6C-852D-972A5384C17E}"/>
              </a:ext>
            </a:extLst>
          </p:cNvPr>
          <p:cNvSpPr/>
          <p:nvPr/>
        </p:nvSpPr>
        <p:spPr>
          <a:xfrm>
            <a:off x="1835696" y="116632"/>
            <a:ext cx="6120680" cy="792088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по музею</a:t>
            </a:r>
          </a:p>
        </p:txBody>
      </p:sp>
    </p:spTree>
    <p:extLst>
      <p:ext uri="{BB962C8B-B14F-4D97-AF65-F5344CB8AC3E}">
        <p14:creationId xmlns:p14="http://schemas.microsoft.com/office/powerpoint/2010/main" val="186029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98E678-FA8D-4220-8FEA-BF5AB0E42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8"/>
            <a:ext cx="9144000" cy="681337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14C550-DA60-42D1-8B12-F4F642C9D3CE}"/>
              </a:ext>
            </a:extLst>
          </p:cNvPr>
          <p:cNvSpPr/>
          <p:nvPr/>
        </p:nvSpPr>
        <p:spPr>
          <a:xfrm>
            <a:off x="5508104" y="55795"/>
            <a:ext cx="3456384" cy="72008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Старинные медные самовары</a:t>
            </a:r>
          </a:p>
        </p:txBody>
      </p:sp>
    </p:spTree>
    <p:extLst>
      <p:ext uri="{BB962C8B-B14F-4D97-AF65-F5344CB8AC3E}">
        <p14:creationId xmlns:p14="http://schemas.microsoft.com/office/powerpoint/2010/main" val="377312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30E5DA-3E97-4383-8A3A-A3B0CBEA1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B266FC-1374-460D-BB62-AD4EE7AE8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622"/>
            <a:ext cx="9108504" cy="68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2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AAC512-4919-4EE8-8FF0-280A20E41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93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6B3067-FB52-47A2-AEFF-A956DC5A5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568952" cy="46321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CDC4EC-227B-45ED-AFB9-F8A585A90981}"/>
              </a:ext>
            </a:extLst>
          </p:cNvPr>
          <p:cNvSpPr/>
          <p:nvPr/>
        </p:nvSpPr>
        <p:spPr>
          <a:xfrm>
            <a:off x="5868144" y="4653136"/>
            <a:ext cx="3168352" cy="2016224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Самовары самой различной формы. Чем затейливее форма, тем дороже самовар.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8532C7-1C2C-468F-B347-B57D35582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3" y="4896732"/>
            <a:ext cx="2478360" cy="18587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DBE703-F2E5-47E5-98AA-0E4D21A0D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87" y="4854009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69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0B510B-25E3-4692-A2E7-0BAD58190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" y="0"/>
            <a:ext cx="9126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780A4A-C689-49A5-AA3E-F4E79248282B}"/>
              </a:ext>
            </a:extLst>
          </p:cNvPr>
          <p:cNvSpPr/>
          <p:nvPr/>
        </p:nvSpPr>
        <p:spPr>
          <a:xfrm>
            <a:off x="5292080" y="6021288"/>
            <a:ext cx="3672408" cy="72008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электрических современных самоваров</a:t>
            </a:r>
          </a:p>
        </p:txBody>
      </p:sp>
    </p:spTree>
    <p:extLst>
      <p:ext uri="{BB962C8B-B14F-4D97-AF65-F5344CB8AC3E}">
        <p14:creationId xmlns:p14="http://schemas.microsoft.com/office/powerpoint/2010/main" val="59140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BBBAE-C19F-46AA-84A9-EA6FB5AE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Программное 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71BFF4-4651-4B30-AA69-8CA3D51F0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9416"/>
            <a:ext cx="7776864" cy="2971712"/>
          </a:xfrm>
        </p:spPr>
        <p:txBody>
          <a:bodyPr>
            <a:normAutofit/>
          </a:bodyPr>
          <a:lstStyle/>
          <a:p>
            <a:pPr marL="457200" indent="-457200" algn="just">
              <a:spcBef>
                <a:spcPts val="0"/>
              </a:spcBef>
              <a:buAutoNum type="arabicPeriod"/>
            </a:pP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Расширять и закреплять  знания детей о городе Тула, о его истории и достопримечательностях.</a:t>
            </a:r>
          </a:p>
          <a:p>
            <a:pPr marL="457200" indent="-457200" algn="just">
              <a:spcBef>
                <a:spcPts val="0"/>
              </a:spcBef>
              <a:buAutoNum type="arabicPeriod"/>
            </a:pP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Расширять кругозор и обобщать словарный запас детей.</a:t>
            </a:r>
          </a:p>
          <a:p>
            <a:pPr marL="457200" indent="-457200" algn="just">
              <a:spcBef>
                <a:spcPts val="0"/>
              </a:spcBef>
              <a:buAutoNum type="arabicPeriod"/>
            </a:pP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патриотические чувства и уважение к культурному прошлому города, формировать чувства привязанности и любви к своему родному краю, чувство гордости за тульских умельцев, формировать основы общей культуры ребенка.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user\Desktop\thumb.jpg">
            <a:extLst>
              <a:ext uri="{FF2B5EF4-FFF2-40B4-BE49-F238E27FC236}">
                <a16:creationId xmlns:a16="http://schemas.microsoft.com/office/drawing/2014/main" id="{63093B3E-E69D-453A-9CD3-49AD1F95E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51697" y="4176571"/>
            <a:ext cx="5250006" cy="2361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279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9481BD-9E68-4A4F-9482-6D228FA23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25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49C352-1FA5-4DAF-AFD8-F9FB7517C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4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2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602A25-1E39-41C5-B49F-65BC77320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408767-C7C5-4E3A-B29B-7EE8E33C8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61048"/>
            <a:ext cx="2139702" cy="2852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FB4699-2CE5-4EB9-A8C6-FB088C1E2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648"/>
            <a:ext cx="3726160" cy="28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23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CAA7B6-B944-4D28-B65F-247C41C5A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2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B8B4D5-0A31-4899-A540-65BA157CF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" y="116632"/>
            <a:ext cx="895299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88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93E4EF-7076-456F-9EBA-A55CF895B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5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D60FBE-BDE6-4ABF-95E9-5EDD7D682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20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386C8F-C4E9-4AEF-B3B4-4DC969878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92964"/>
            <a:ext cx="5544616" cy="40833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8D2CA9-164D-4CC4-BBFC-FAE1A8910A0D}"/>
              </a:ext>
            </a:extLst>
          </p:cNvPr>
          <p:cNvSpPr/>
          <p:nvPr/>
        </p:nvSpPr>
        <p:spPr>
          <a:xfrm>
            <a:off x="395536" y="5085184"/>
            <a:ext cx="7992888" cy="1152128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/>
              <a:t> </a:t>
            </a:r>
            <a:r>
              <a:rPr lang="ru-RU" sz="24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110 лет завод «Штамп» выпускает фирменные тульские самовары. У его проходных – вот такой красавец – огромный медный самовар!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FA371B-6F3F-467C-AF2D-06BCCB8B7A8C}"/>
              </a:ext>
            </a:extLst>
          </p:cNvPr>
          <p:cNvSpPr/>
          <p:nvPr/>
        </p:nvSpPr>
        <p:spPr>
          <a:xfrm>
            <a:off x="1115616" y="191996"/>
            <a:ext cx="5976664" cy="792088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самовару в городе Тула</a:t>
            </a:r>
          </a:p>
        </p:txBody>
      </p:sp>
    </p:spTree>
    <p:extLst>
      <p:ext uri="{BB962C8B-B14F-4D97-AF65-F5344CB8AC3E}">
        <p14:creationId xmlns:p14="http://schemas.microsoft.com/office/powerpoint/2010/main" val="3887516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9B17DA-C959-4F2F-965F-4CC76588D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498046-07C1-463D-A984-404368F49378}"/>
              </a:ext>
            </a:extLst>
          </p:cNvPr>
          <p:cNvSpPr/>
          <p:nvPr/>
        </p:nvSpPr>
        <p:spPr>
          <a:xfrm>
            <a:off x="3419872" y="5877272"/>
            <a:ext cx="5592961" cy="792088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 «Тульское чаепитие»</a:t>
            </a:r>
          </a:p>
        </p:txBody>
      </p:sp>
    </p:spTree>
    <p:extLst>
      <p:ext uri="{BB962C8B-B14F-4D97-AF65-F5344CB8AC3E}">
        <p14:creationId xmlns:p14="http://schemas.microsoft.com/office/powerpoint/2010/main" val="2032777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FA927-1876-49E5-81FD-94DD578D8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796681" cy="594928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5A0480-BC40-4E70-8A7A-EEC0C47A7AC1}"/>
              </a:ext>
            </a:extLst>
          </p:cNvPr>
          <p:cNvSpPr/>
          <p:nvPr/>
        </p:nvSpPr>
        <p:spPr>
          <a:xfrm>
            <a:off x="5580112" y="476672"/>
            <a:ext cx="3240360" cy="180020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этот чудо-самовар превращается в фонтан, и вода из краника льётся точно в чашку.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2F8883-8ED3-425B-9E88-DF2912B37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73660"/>
            <a:ext cx="2679173" cy="357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0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CD55C0-2445-4B54-85FA-5D362CAE7AA6}"/>
              </a:ext>
            </a:extLst>
          </p:cNvPr>
          <p:cNvSpPr/>
          <p:nvPr/>
        </p:nvSpPr>
        <p:spPr>
          <a:xfrm>
            <a:off x="179512" y="116632"/>
            <a:ext cx="388843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пыхтит как паровоз, важно поднял к верху нос.</a:t>
            </a:r>
          </a:p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Пошумит, остепенится – пригласит чайку напиться.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D55D80-5645-4CF9-82CB-3BFB82EE8CD9}"/>
              </a:ext>
            </a:extLst>
          </p:cNvPr>
          <p:cNvSpPr/>
          <p:nvPr/>
        </p:nvSpPr>
        <p:spPr>
          <a:xfrm>
            <a:off x="323528" y="4863976"/>
            <a:ext cx="856895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– гордость Тулы. </a:t>
            </a:r>
          </a:p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старину туляки величали его </a:t>
            </a:r>
            <a:r>
              <a:rPr lang="ru-RU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самогреем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позже слово “ самовар “ понравилось больше. Потому, что сам варит. Сначала были жаровые самовары, потом появились электрические. Где угодно поставь самовар, он тут же зашумит, пар пустит, и чай готов. Пейте, люди, на здоровье!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F8AA19-A633-413C-8BC3-363961E70CCC}"/>
              </a:ext>
            </a:extLst>
          </p:cNvPr>
          <p:cNvSpPr/>
          <p:nvPr/>
        </p:nvSpPr>
        <p:spPr>
          <a:xfrm>
            <a:off x="4860032" y="260648"/>
            <a:ext cx="3888432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пыхтит, искрится – щедрый, круглый, золотой. </a:t>
            </a:r>
          </a:p>
          <a:p>
            <a:r>
              <a:rPr lang="ru-RU" sz="1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Озаряет наши лица он своею добротой.</a:t>
            </a:r>
          </a:p>
          <a:p>
            <a:r>
              <a:rPr lang="ru-RU" sz="1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доктора любого лечит скуку и тоску.</a:t>
            </a:r>
          </a:p>
          <a:p>
            <a:r>
              <a:rPr lang="ru-RU" sz="1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Чашка вкусного, крутого, самоварного чайку.</a:t>
            </a:r>
          </a:p>
          <a:p>
            <a:r>
              <a:rPr lang="ru-RU" sz="1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Посидеть за самоваром рады мы наверняка,</a:t>
            </a:r>
          </a:p>
          <a:p>
            <a:r>
              <a:rPr lang="ru-RU" sz="1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Ярким солнечным пожаром у него горят бока.</a:t>
            </a:r>
          </a:p>
          <a:p>
            <a:pPr algn="just"/>
            <a:r>
              <a:rPr lang="ru-RU" sz="1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гудит, шумит, только с виду он сердит.</a:t>
            </a:r>
          </a:p>
          <a:p>
            <a:pPr algn="just"/>
            <a:r>
              <a:rPr lang="ru-RU" sz="1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потолку пускает пар, наш красавец – самовар!</a:t>
            </a:r>
          </a:p>
          <a:p>
            <a:endParaRPr lang="ru-RU" sz="1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19D466-728A-4C53-AD76-02984DE7F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1" y="1556792"/>
            <a:ext cx="2690316" cy="35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24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32005C-4C1A-4C4F-A139-40D76A166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7ED1C-9722-4292-B245-12302381D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4527598" cy="241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13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FBD252-6022-4822-97AA-ACA31147C85B}"/>
              </a:ext>
            </a:extLst>
          </p:cNvPr>
          <p:cNvSpPr/>
          <p:nvPr/>
        </p:nvSpPr>
        <p:spPr>
          <a:xfrm>
            <a:off x="179512" y="129125"/>
            <a:ext cx="3456384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Пряник тульский там родился,</a:t>
            </a:r>
          </a:p>
          <a:p>
            <a:pPr algn="just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с любовью потрудился.</a:t>
            </a:r>
          </a:p>
          <a:p>
            <a:pPr algn="just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Возле мельниц и печей</a:t>
            </a:r>
          </a:p>
          <a:p>
            <a:pPr algn="just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Хлебопек страны моей.</a:t>
            </a:r>
          </a:p>
          <a:p>
            <a:pPr algn="just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муки, муки пшеничной</a:t>
            </a:r>
          </a:p>
          <a:p>
            <a:pPr algn="just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Пряник выпекся отличный.</a:t>
            </a:r>
          </a:p>
          <a:p>
            <a:pPr algn="just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нем начинка из варенья – получите угощенье.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38C500-71C0-4283-AEDB-810B34DC153D}"/>
              </a:ext>
            </a:extLst>
          </p:cNvPr>
          <p:cNvSpPr/>
          <p:nvPr/>
        </p:nvSpPr>
        <p:spPr>
          <a:xfrm>
            <a:off x="4427984" y="728700"/>
            <a:ext cx="345638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Туле выпекают пряники разной величины и формы две фабрики – «Ясная Поляна»; «Старая Тула».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367D5D-1FF9-4242-B53B-33F5A9480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68960"/>
            <a:ext cx="7399891" cy="345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01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A36F5-FDC8-4AC0-8A93-FDA6BCDD2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91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CFF1A5-E79E-480C-A294-303D8AC4B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7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305BF2-73EB-4A70-8C05-EE9C9EB75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7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7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51EA35-FC64-43B8-A984-D1CF768AF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030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2F6BF6-B06D-4ACC-967D-1A010B91EB6D}"/>
              </a:ext>
            </a:extLst>
          </p:cNvPr>
          <p:cNvSpPr/>
          <p:nvPr/>
        </p:nvSpPr>
        <p:spPr>
          <a:xfrm>
            <a:off x="3131840" y="5952025"/>
            <a:ext cx="6012160" cy="87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вырезывания пряничных досок (матриц) – стамески, долото, нож, резец и др.</a:t>
            </a:r>
          </a:p>
        </p:txBody>
      </p:sp>
    </p:spTree>
    <p:extLst>
      <p:ext uri="{BB962C8B-B14F-4D97-AF65-F5344CB8AC3E}">
        <p14:creationId xmlns:p14="http://schemas.microsoft.com/office/powerpoint/2010/main" val="1615011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071942"/>
            <a:ext cx="2214578" cy="22860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404665"/>
            <a:ext cx="3928520" cy="2376264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тульские умельцы придумали вырезать из дерева специальные формы – «пряничные доски», с помощью которых создавались на выпечке затейливые узоры, слова, символические изображения.</a:t>
            </a:r>
          </a:p>
        </p:txBody>
      </p:sp>
      <p:pic>
        <p:nvPicPr>
          <p:cNvPr id="4098" name="Picture 2" descr="C:\Users\user\Desktop\DSC20719-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3574052"/>
            <a:ext cx="4511008" cy="314190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4099" name="Picture 3" descr="C:\Users\user\Desktop\e4c726da445a999567c1e99a088d5a6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78803"/>
            <a:ext cx="4511008" cy="290514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4100" name="Picture 4" descr="C:\Users\user\Desktop\5e2bb26fdee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6056" y="3451117"/>
            <a:ext cx="3762428" cy="31419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21827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000108"/>
            <a:ext cx="1714512" cy="192882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1999" y="1436146"/>
            <a:ext cx="4429156" cy="1056750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упоминание о пряничном ремесле в старинных писцовых книгах датировано 1685 годом.</a:t>
            </a:r>
          </a:p>
        </p:txBody>
      </p:sp>
      <p:pic>
        <p:nvPicPr>
          <p:cNvPr id="3075" name="Picture 3" descr="C:\Users\user\Desktop\392474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428604"/>
            <a:ext cx="3929090" cy="316900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3076" name="Picture 4" descr="C:\Users\user\Desktop\1314299317_64396465_32_188_big (1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3950337"/>
            <a:ext cx="4429155" cy="2720973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3077" name="Picture 5" descr="C:\Users\user\Desktop\DSC20730-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3861048"/>
            <a:ext cx="4071966" cy="28995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8"/>
            <a:ext cx="3114668" cy="1785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7196166" cy="1271064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пряников особая рецептура и технология изготовления. Мед в них – и сладость, и </a:t>
            </a:r>
            <a:r>
              <a:rPr lang="ru-RU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ароматизатор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природный консервант. </a:t>
            </a:r>
          </a:p>
        </p:txBody>
      </p:sp>
      <p:pic>
        <p:nvPicPr>
          <p:cNvPr id="5122" name="Picture 2" descr="C:\Users\user\Desktop\1333617919_recepty-pryanikov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6690" y="4082083"/>
            <a:ext cx="4214841" cy="249018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123" name="Picture 3" descr="C:\Users\user\Desktop\101355431_large_3171a4d9c3e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61074" y="1340768"/>
            <a:ext cx="3500462" cy="23230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125" name="Picture 5" descr="C:\Users\user\Desktop\pryanik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698" y="1526539"/>
            <a:ext cx="3500462" cy="207170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5126" name="Picture 6" descr="C:\Users\user\Desktop\prjanik-valentinka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39291" y="4086761"/>
            <a:ext cx="2857488" cy="25324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500570"/>
            <a:ext cx="2143140" cy="17145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6388" y="2594011"/>
            <a:ext cx="7239000" cy="92869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в конце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тульские пряники получили всемирное признание, они экспонировались на международных выставках.</a:t>
            </a:r>
          </a:p>
        </p:txBody>
      </p:sp>
      <p:pic>
        <p:nvPicPr>
          <p:cNvPr id="6146" name="Picture 2" descr="C:\Users\user\Desktop\fcb72e3361e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5439" y="3628096"/>
            <a:ext cx="4121375" cy="307118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147" name="Picture 3" descr="C:\Users\user\Desktop\tula-vistavka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3628096"/>
            <a:ext cx="4121376" cy="30959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148" name="Picture 4" descr="C:\Users\user\Desktop\imgB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224232"/>
            <a:ext cx="3357586" cy="231708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149" name="Picture 5" descr="C:\Users\user\Desktop\739342.jpe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9180" y="243055"/>
            <a:ext cx="3266733" cy="231708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0D654D-576D-411C-9D6B-846625A83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" y="260648"/>
            <a:ext cx="811932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99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2571768" cy="25003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39544" y="207452"/>
            <a:ext cx="4587057" cy="2280316"/>
          </a:xfrm>
          <a:ln w="3810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1899 и 1900 годах в Париже сладкие шедевры кондитеров </a:t>
            </a:r>
            <a:r>
              <a:rPr lang="ru-RU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Гречихиных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отмечены высшей наградой «Гран-при» и золотыми медалями. Экспозиция из Тулы была оформлена в виде торгового павильона с пряничной крышей. </a:t>
            </a:r>
          </a:p>
        </p:txBody>
      </p:sp>
      <p:pic>
        <p:nvPicPr>
          <p:cNvPr id="7170" name="Picture 2" descr="C:\Users\user\Desktop\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9961" y="2721846"/>
            <a:ext cx="4552287" cy="3818047"/>
          </a:xfrm>
          <a:prstGeom prst="rect">
            <a:avLst/>
          </a:prstGeom>
          <a:noFill/>
        </p:spPr>
      </p:pic>
      <p:pic>
        <p:nvPicPr>
          <p:cNvPr id="7172" name="Picture 4" descr="C:\Users\user\Desktop\12121117042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752" y="94027"/>
            <a:ext cx="3857651" cy="3376558"/>
          </a:xfrm>
          <a:prstGeom prst="rect">
            <a:avLst/>
          </a:prstGeom>
          <a:noFill/>
        </p:spPr>
      </p:pic>
      <p:pic>
        <p:nvPicPr>
          <p:cNvPr id="7173" name="Picture 5" descr="C:\Users\user\Desktop\0daa0bbbf70f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2075" y="3597138"/>
            <a:ext cx="3462064" cy="2942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2328850" cy="16430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5517232"/>
            <a:ext cx="7239000" cy="1214446"/>
          </a:xfrm>
          <a:ln w="3810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сейчас пряники в Туле выпекают по старинным рецептам. Пряники бывают юбилейными, именными, визитными, фигурными. </a:t>
            </a:r>
          </a:p>
        </p:txBody>
      </p:sp>
      <p:pic>
        <p:nvPicPr>
          <p:cNvPr id="8194" name="Picture 2" descr="C:\Users\user\Desktop\84325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20059" y="159636"/>
            <a:ext cx="3722010" cy="2366966"/>
          </a:xfrm>
          <a:prstGeom prst="rect">
            <a:avLst/>
          </a:prstGeom>
          <a:noFill/>
        </p:spPr>
      </p:pic>
      <p:pic>
        <p:nvPicPr>
          <p:cNvPr id="8195" name="Picture 3" descr="C:\Users\user\Desktop\pryan-museum-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2835" y="159636"/>
            <a:ext cx="4185594" cy="2211389"/>
          </a:xfrm>
          <a:prstGeom prst="rect">
            <a:avLst/>
          </a:prstGeom>
          <a:noFill/>
        </p:spPr>
      </p:pic>
      <p:pic>
        <p:nvPicPr>
          <p:cNvPr id="8196" name="Picture 4" descr="C:\Users\user\Desktop\tula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3006" y="2581256"/>
            <a:ext cx="8088156" cy="2725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3991D6-3BEB-4209-9957-E10319BC6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4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8A0E2C-D7E8-48F1-9B8E-3BEF47AE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10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E9B004-4ECF-489C-8A85-6C0D86DD9497}"/>
              </a:ext>
            </a:extLst>
          </p:cNvPr>
          <p:cNvSpPr/>
          <p:nvPr/>
        </p:nvSpPr>
        <p:spPr>
          <a:xfrm>
            <a:off x="179512" y="188640"/>
            <a:ext cx="8640960" cy="2016224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июля 2014 года на фестивале "День Левши" на главной площади Тулы состоялось долгожданное открытие памятника тульскому прянику.</a:t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вылит из бронзы, его диаметр составляет 2,5 метра, а весит он больше тонны. На лицевой стороне красуется надпись «Тульский пряник известен с 1685 года» – именно эта дата упоминается в писцовой книге и считается днем рождения сладкого символа Тулы.</a:t>
            </a:r>
            <a:b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6FCF86-78EA-4A79-9990-42D2FB392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30216"/>
            <a:ext cx="5328592" cy="40470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D10CA8-4864-49DD-BA57-B338803FC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9" y="2378789"/>
            <a:ext cx="3103733" cy="41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6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CCEF9F-62B8-4604-BB91-D0B04BB27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19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27DFEA-8FE8-496C-868D-0DAE4986C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86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99C48F-532D-4DA4-A133-9BB045B15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28435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12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57166"/>
            <a:ext cx="8712968" cy="1127618"/>
          </a:xfrm>
          <a:ln w="3810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Значительная коллекция представлена в музее «Тульский пряник». Здесь есть и малютка размером с полтинник, и            50 - </a:t>
            </a:r>
            <a:r>
              <a:rPr lang="ru-RU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килограмовый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великан, и пряники, изготовленные в честь знаменательных событий.</a:t>
            </a:r>
          </a:p>
        </p:txBody>
      </p:sp>
      <p:pic>
        <p:nvPicPr>
          <p:cNvPr id="9218" name="Picture 2" descr="C:\Users\user\Desktop\1314299360_64396417_26_908_bi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912" y="1603483"/>
            <a:ext cx="8784976" cy="52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09712" y="5788315"/>
            <a:ext cx="8038752" cy="101666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Печатный пряник – самый популярный гостинец из Тулы.</a:t>
            </a:r>
          </a:p>
          <a:p>
            <a:pPr algn="just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сладким красивым сувениром едут туляки к друзьям в другие города и страны.</a:t>
            </a:r>
          </a:p>
        </p:txBody>
      </p:sp>
      <p:pic>
        <p:nvPicPr>
          <p:cNvPr id="1027" name="Picture 3" descr="C:\Users\user\Desktop\84579_o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93823" y="335907"/>
            <a:ext cx="2961208" cy="1939822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9B5A0A-8740-439A-A6D4-27D228D66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2" y="247756"/>
            <a:ext cx="3024336" cy="20162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25532C-29AD-4797-9FFF-91E5742EC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4" y="2544048"/>
            <a:ext cx="4098032" cy="30735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9A3537-6D0A-4A58-BDFC-4687A3DA7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49" y="2544048"/>
            <a:ext cx="4642107" cy="309628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467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74561F-31FC-43E6-96C1-2FF10C156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28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4847F9-B4CA-4377-BC3B-5219C16A458D}"/>
              </a:ext>
            </a:extLst>
          </p:cNvPr>
          <p:cNvSpPr/>
          <p:nvPr/>
        </p:nvSpPr>
        <p:spPr>
          <a:xfrm>
            <a:off x="611560" y="332656"/>
            <a:ext cx="76328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на кондитерскую фабрику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EDE64F-96E4-4E28-B5A5-67EC32F84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233936" cy="24254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029B3A-FB26-48CE-A5B8-927F9D12E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0" y="1710190"/>
            <a:ext cx="5112568" cy="48151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C625B3-A51F-4BF0-8FD3-EC004E0CE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1" y="4293096"/>
            <a:ext cx="2840736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4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071E8F-3D9D-46C7-86F0-A2811DB95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7859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D8294C-14A3-4712-A769-276B2E3E0AE4}"/>
              </a:ext>
            </a:extLst>
          </p:cNvPr>
          <p:cNvSpPr/>
          <p:nvPr/>
        </p:nvSpPr>
        <p:spPr>
          <a:xfrm>
            <a:off x="6372200" y="260648"/>
            <a:ext cx="2520280" cy="122413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Замешивают тесто с медом и разными специями</a:t>
            </a:r>
          </a:p>
        </p:txBody>
      </p:sp>
    </p:spTree>
    <p:extLst>
      <p:ext uri="{BB962C8B-B14F-4D97-AF65-F5344CB8AC3E}">
        <p14:creationId xmlns:p14="http://schemas.microsoft.com/office/powerpoint/2010/main" val="1215157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5A34F5-EC6D-454E-8949-3711C288A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FD9523-5204-48F8-B3A4-9B10B5D12915}"/>
              </a:ext>
            </a:extLst>
          </p:cNvPr>
          <p:cNvSpPr/>
          <p:nvPr/>
        </p:nvSpPr>
        <p:spPr>
          <a:xfrm>
            <a:off x="5940152" y="116632"/>
            <a:ext cx="3096344" cy="72008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Смазывают маслом </a:t>
            </a:r>
            <a:r>
              <a:rPr lang="ru-RU" b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заполняют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тестом (печатают)</a:t>
            </a:r>
          </a:p>
        </p:txBody>
      </p:sp>
    </p:spTree>
    <p:extLst>
      <p:ext uri="{BB962C8B-B14F-4D97-AF65-F5344CB8AC3E}">
        <p14:creationId xmlns:p14="http://schemas.microsoft.com/office/powerpoint/2010/main" val="2977219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93AC42-2079-4302-A11E-3FB1C9C54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036496" cy="68133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A5F92E-A0D0-401F-8D44-A037E9266D7A}"/>
              </a:ext>
            </a:extLst>
          </p:cNvPr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Выкладывают пряники на противень</a:t>
            </a:r>
          </a:p>
        </p:txBody>
      </p:sp>
    </p:spTree>
    <p:extLst>
      <p:ext uri="{BB962C8B-B14F-4D97-AF65-F5344CB8AC3E}">
        <p14:creationId xmlns:p14="http://schemas.microsoft.com/office/powerpoint/2010/main" val="1943882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FE939B-7440-45DC-8F53-8E3A35B60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44624"/>
            <a:ext cx="9144000" cy="68133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80355-596D-429B-8EFA-87FCD4BB9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04" y="78243"/>
            <a:ext cx="5278896" cy="35192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AC5538-F64A-46E4-B9CB-D90B7A51D61C}"/>
              </a:ext>
            </a:extLst>
          </p:cNvPr>
          <p:cNvSpPr/>
          <p:nvPr/>
        </p:nvSpPr>
        <p:spPr>
          <a:xfrm>
            <a:off x="323528" y="260648"/>
            <a:ext cx="3456384" cy="86409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Помещают пряники в сушильную камеру</a:t>
            </a:r>
          </a:p>
        </p:txBody>
      </p:sp>
    </p:spTree>
    <p:extLst>
      <p:ext uri="{BB962C8B-B14F-4D97-AF65-F5344CB8AC3E}">
        <p14:creationId xmlns:p14="http://schemas.microsoft.com/office/powerpoint/2010/main" val="2299886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132E13-1E5D-40F9-B164-26FE83527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6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1AA98D-DC46-4833-B5B0-1F42968A9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A131F2-1D72-4720-B779-F5FBA855FB5F}"/>
              </a:ext>
            </a:extLst>
          </p:cNvPr>
          <p:cNvSpPr/>
          <p:nvPr/>
        </p:nvSpPr>
        <p:spPr>
          <a:xfrm>
            <a:off x="4139952" y="28104"/>
            <a:ext cx="4860032" cy="64807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Отправляют пряники в печь</a:t>
            </a:r>
          </a:p>
        </p:txBody>
      </p:sp>
    </p:spTree>
    <p:extLst>
      <p:ext uri="{BB962C8B-B14F-4D97-AF65-F5344CB8AC3E}">
        <p14:creationId xmlns:p14="http://schemas.microsoft.com/office/powerpoint/2010/main" val="9927408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F7364F-95BD-4B85-8861-029278771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57E105-737F-4114-96D0-F8A89FB4F2F8}"/>
              </a:ext>
            </a:extLst>
          </p:cNvPr>
          <p:cNvSpPr/>
          <p:nvPr/>
        </p:nvSpPr>
        <p:spPr>
          <a:xfrm>
            <a:off x="4355976" y="116632"/>
            <a:ext cx="4536504" cy="792088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Достают пряники из печи и обмазывают их сладкой глазурью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8261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7AE7FB-F83F-4EF3-A76C-F8F9D648D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1EC68E-1907-452B-90EB-4F06651DFE76}"/>
              </a:ext>
            </a:extLst>
          </p:cNvPr>
          <p:cNvSpPr/>
          <p:nvPr/>
        </p:nvSpPr>
        <p:spPr>
          <a:xfrm>
            <a:off x="6300192" y="6021288"/>
            <a:ext cx="2664296" cy="72008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Готовая продукция</a:t>
            </a:r>
          </a:p>
        </p:txBody>
      </p:sp>
    </p:spTree>
    <p:extLst>
      <p:ext uri="{BB962C8B-B14F-4D97-AF65-F5344CB8AC3E}">
        <p14:creationId xmlns:p14="http://schemas.microsoft.com/office/powerpoint/2010/main" val="24674346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BF91C-3E57-4869-9AF9-A1B81280B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0" y="3476653"/>
            <a:ext cx="4190896" cy="3143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5674E1-DCC8-4226-A1B6-5F5704A64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8" y="3860355"/>
            <a:ext cx="4136772" cy="27567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8750-4136-4A51-B6D7-F476CA8DD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12" y="42333"/>
            <a:ext cx="3599688" cy="35905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193B19-EC9C-4D3C-8A7A-3C772D51A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9" y="254778"/>
            <a:ext cx="4425889" cy="2952328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B505CE46-9837-49C8-9210-B6F43E4FE56B}"/>
              </a:ext>
            </a:extLst>
          </p:cNvPr>
          <p:cNvSpPr/>
          <p:nvPr/>
        </p:nvSpPr>
        <p:spPr>
          <a:xfrm>
            <a:off x="2533406" y="3208868"/>
            <a:ext cx="3934960" cy="76773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Подарочные пряники</a:t>
            </a:r>
          </a:p>
        </p:txBody>
      </p:sp>
    </p:spTree>
    <p:extLst>
      <p:ext uri="{BB962C8B-B14F-4D97-AF65-F5344CB8AC3E}">
        <p14:creationId xmlns:p14="http://schemas.microsoft.com/office/powerpoint/2010/main" val="220254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1D9CC8-DA68-4062-AA47-7CA3E27B6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00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441F6B-46A3-4A1B-A3D1-A8B4B18D4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1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3959A6-851E-4B00-97BF-136C8AFBC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EDC032-FDDE-466E-AD2E-0189895B12F5}"/>
              </a:ext>
            </a:extLst>
          </p:cNvPr>
          <p:cNvSpPr/>
          <p:nvPr/>
        </p:nvSpPr>
        <p:spPr>
          <a:xfrm>
            <a:off x="412221" y="6223620"/>
            <a:ext cx="4231787" cy="576064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первого самовара</a:t>
            </a:r>
          </a:p>
        </p:txBody>
      </p:sp>
    </p:spTree>
    <p:extLst>
      <p:ext uri="{BB962C8B-B14F-4D97-AF65-F5344CB8AC3E}">
        <p14:creationId xmlns:p14="http://schemas.microsoft.com/office/powerpoint/2010/main" val="2088036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FC8913-F8D3-4A52-9442-2146688A9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91ADB1-2DD7-4270-86B2-8602DC4DA8DD}"/>
              </a:ext>
            </a:extLst>
          </p:cNvPr>
          <p:cNvSpPr/>
          <p:nvPr/>
        </p:nvSpPr>
        <p:spPr>
          <a:xfrm>
            <a:off x="3419872" y="15445"/>
            <a:ext cx="5734165" cy="677251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самовар топится щепками или углем</a:t>
            </a:r>
          </a:p>
        </p:txBody>
      </p:sp>
    </p:spTree>
    <p:extLst>
      <p:ext uri="{BB962C8B-B14F-4D97-AF65-F5344CB8AC3E}">
        <p14:creationId xmlns:p14="http://schemas.microsoft.com/office/powerpoint/2010/main" val="4159664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5A23E-8CD7-4188-82CF-1181BAC6A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74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4">
      <a:dk1>
        <a:srgbClr val="CEB966"/>
      </a:dk1>
      <a:lt1>
        <a:srgbClr val="EBE3C1"/>
      </a:lt1>
      <a:dk2>
        <a:srgbClr val="EBE3C1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491</TotalTime>
  <Words>539</Words>
  <Application>Microsoft Office PowerPoint</Application>
  <PresentationFormat>Экран (4:3)</PresentationFormat>
  <Paragraphs>61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Times New Roman</vt:lpstr>
      <vt:lpstr>Trebuchet MS</vt:lpstr>
      <vt:lpstr>Wingdings</vt:lpstr>
      <vt:lpstr>Wingdings 2</vt:lpstr>
      <vt:lpstr>Изящная</vt:lpstr>
      <vt:lpstr>  Непосредственно – образовательная деятельность по социальному миру в подготовительной группе на тему:  «пряник и самовар  – душа Тулы»</vt:lpstr>
      <vt:lpstr>Программное 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Oleg Logachev</cp:lastModifiedBy>
  <cp:revision>44</cp:revision>
  <dcterms:created xsi:type="dcterms:W3CDTF">2014-03-24T17:37:28Z</dcterms:created>
  <dcterms:modified xsi:type="dcterms:W3CDTF">2019-09-09T06:14:10Z</dcterms:modified>
</cp:coreProperties>
</file>