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8" r:id="rId6"/>
    <p:sldId id="299" r:id="rId7"/>
    <p:sldId id="300" r:id="rId8"/>
    <p:sldId id="301" r:id="rId9"/>
    <p:sldId id="302" r:id="rId10"/>
    <p:sldId id="294" r:id="rId11"/>
    <p:sldId id="303" r:id="rId12"/>
    <p:sldId id="263" r:id="rId13"/>
    <p:sldId id="304" r:id="rId14"/>
    <p:sldId id="264" r:id="rId15"/>
    <p:sldId id="305" r:id="rId16"/>
    <p:sldId id="344" r:id="rId17"/>
    <p:sldId id="367" r:id="rId18"/>
    <p:sldId id="306" r:id="rId19"/>
    <p:sldId id="342" r:id="rId20"/>
    <p:sldId id="307" r:id="rId21"/>
    <p:sldId id="346" r:id="rId22"/>
    <p:sldId id="359" r:id="rId23"/>
    <p:sldId id="362" r:id="rId24"/>
    <p:sldId id="335" r:id="rId25"/>
    <p:sldId id="336" r:id="rId26"/>
    <p:sldId id="308" r:id="rId27"/>
    <p:sldId id="323" r:id="rId28"/>
    <p:sldId id="324" r:id="rId29"/>
    <p:sldId id="322" r:id="rId30"/>
    <p:sldId id="350" r:id="rId31"/>
    <p:sldId id="351" r:id="rId32"/>
    <p:sldId id="366" r:id="rId33"/>
    <p:sldId id="321" r:id="rId34"/>
    <p:sldId id="328" r:id="rId35"/>
    <p:sldId id="309" r:id="rId36"/>
    <p:sldId id="316" r:id="rId37"/>
    <p:sldId id="360" r:id="rId38"/>
    <p:sldId id="317" r:id="rId39"/>
    <p:sldId id="368" r:id="rId40"/>
    <p:sldId id="318" r:id="rId41"/>
    <p:sldId id="310" r:id="rId42"/>
    <p:sldId id="330" r:id="rId43"/>
    <p:sldId id="311" r:id="rId44"/>
    <p:sldId id="348" r:id="rId45"/>
    <p:sldId id="353" r:id="rId46"/>
    <p:sldId id="332" r:id="rId47"/>
    <p:sldId id="312" r:id="rId48"/>
    <p:sldId id="315" r:id="rId49"/>
    <p:sldId id="313" r:id="rId50"/>
    <p:sldId id="365" r:id="rId51"/>
    <p:sldId id="265" r:id="rId52"/>
    <p:sldId id="266" r:id="rId53"/>
    <p:sldId id="357" r:id="rId54"/>
    <p:sldId id="355" r:id="rId55"/>
    <p:sldId id="296" r:id="rId56"/>
    <p:sldId id="287" r:id="rId5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>
      <p:cViewPr varScale="1">
        <p:scale>
          <a:sx n="114" d="100"/>
          <a:sy n="114" d="100"/>
        </p:scale>
        <p:origin x="133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61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00FF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FF00FF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15271075280101E-2"/>
          <c:y val="3.2710894421383217E-2"/>
          <c:w val="0.91203788451683432"/>
          <c:h val="0.797653725240178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FF0000"/>
            </a:solidFill>
            <a:ln w="1787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F6-48C7-A4B9-D5598C0EA53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00FF"/>
            </a:solidFill>
            <a:ln w="1787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95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F6-48C7-A4B9-D5598C0EA53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FF00"/>
            </a:solidFill>
            <a:ln w="17874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5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F6-48C7-A4B9-D5598C0EA5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7011712"/>
        <c:axId val="33223040"/>
        <c:axId val="0"/>
      </c:bar3DChart>
      <c:catAx>
        <c:axId val="2701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446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89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32230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3223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446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89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27011712"/>
        <c:crosses val="autoZero"/>
        <c:crossBetween val="between"/>
      </c:valAx>
      <c:spPr>
        <a:noFill/>
        <a:ln w="25390">
          <a:noFill/>
        </a:ln>
      </c:spPr>
    </c:plotArea>
    <c:legend>
      <c:legendPos val="b"/>
      <c:layout>
        <c:manualLayout>
          <c:xMode val="edge"/>
          <c:yMode val="edge"/>
          <c:x val="0.14324798495932697"/>
          <c:y val="0.92156740856309372"/>
          <c:w val="0.71051578991455855"/>
          <c:h val="6.5074595938665603E-2"/>
        </c:manualLayout>
      </c:layout>
      <c:overlay val="0"/>
      <c:spPr>
        <a:noFill/>
        <a:ln w="4468">
          <a:solidFill>
            <a:srgbClr val="000000"/>
          </a:solidFill>
          <a:prstDash val="solid"/>
        </a:ln>
      </c:spPr>
      <c:txPr>
        <a:bodyPr/>
        <a:lstStyle/>
        <a:p>
          <a:pPr>
            <a:defRPr sz="1548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89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9DF7F-2613-45DB-A030-9FA0E7D0208F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AC1E6F0-309C-4ADB-823E-8FE3BCB4EA8D}">
      <dgm:prSet phldrT="[Текст]"/>
      <dgm:spPr/>
      <dgm:t>
        <a:bodyPr/>
        <a:lstStyle/>
        <a:p>
          <a:r>
            <a:rPr lang="ru-RU" b="1" i="1"/>
            <a:t>Детский сад</a:t>
          </a:r>
          <a:endParaRPr lang="ru-RU" b="1" i="1" dirty="0"/>
        </a:p>
      </dgm:t>
    </dgm:pt>
    <dgm:pt modelId="{3ABE699A-0A25-43AC-8EE0-ECAA4BDBED8B}" type="parTrans" cxnId="{AD037935-0BEB-46AE-8F60-0CA65A1E8599}">
      <dgm:prSet/>
      <dgm:spPr/>
      <dgm:t>
        <a:bodyPr/>
        <a:lstStyle/>
        <a:p>
          <a:endParaRPr lang="ru-RU"/>
        </a:p>
      </dgm:t>
    </dgm:pt>
    <dgm:pt modelId="{6B05B2B0-116B-4584-A565-6EF6B51F527A}" type="sibTrans" cxnId="{AD037935-0BEB-46AE-8F60-0CA65A1E8599}">
      <dgm:prSet/>
      <dgm:spPr/>
      <dgm:t>
        <a:bodyPr/>
        <a:lstStyle/>
        <a:p>
          <a:endParaRPr lang="ru-RU"/>
        </a:p>
      </dgm:t>
    </dgm:pt>
    <dgm:pt modelId="{4509A363-4128-493F-A91F-32EF90A8B78B}">
      <dgm:prSet/>
      <dgm:spPr/>
      <dgm:t>
        <a:bodyPr/>
        <a:lstStyle/>
        <a:p>
          <a:r>
            <a:rPr lang="ru-RU" b="1" i="1" dirty="0"/>
            <a:t>Россия</a:t>
          </a:r>
        </a:p>
      </dgm:t>
    </dgm:pt>
    <dgm:pt modelId="{2AEC61E7-8701-49A2-853D-2AC80F5A415B}" type="parTrans" cxnId="{BCA5F533-5E71-4F75-95BF-77538102A2DD}">
      <dgm:prSet/>
      <dgm:spPr/>
      <dgm:t>
        <a:bodyPr/>
        <a:lstStyle/>
        <a:p>
          <a:endParaRPr lang="ru-RU"/>
        </a:p>
      </dgm:t>
    </dgm:pt>
    <dgm:pt modelId="{1EB6ABCF-4192-46C4-8464-DF191C5C0902}" type="sibTrans" cxnId="{BCA5F533-5E71-4F75-95BF-77538102A2DD}">
      <dgm:prSet/>
      <dgm:spPr/>
      <dgm:t>
        <a:bodyPr/>
        <a:lstStyle/>
        <a:p>
          <a:endParaRPr lang="ru-RU"/>
        </a:p>
      </dgm:t>
    </dgm:pt>
    <dgm:pt modelId="{74E36D91-4377-423F-92E8-C160D8B60BD1}">
      <dgm:prSet/>
      <dgm:spPr/>
      <dgm:t>
        <a:bodyPr/>
        <a:lstStyle/>
        <a:p>
          <a:r>
            <a:rPr lang="ru-RU" b="1" i="1"/>
            <a:t>Родной город</a:t>
          </a:r>
          <a:endParaRPr lang="ru-RU" b="1" i="1" dirty="0"/>
        </a:p>
      </dgm:t>
    </dgm:pt>
    <dgm:pt modelId="{410D2572-FC7D-4F45-968E-E952C9E36FFE}" type="parTrans" cxnId="{4B59BF9A-915A-4AD1-A27E-915B61BE02DB}">
      <dgm:prSet/>
      <dgm:spPr/>
      <dgm:t>
        <a:bodyPr/>
        <a:lstStyle/>
        <a:p>
          <a:endParaRPr lang="ru-RU"/>
        </a:p>
      </dgm:t>
    </dgm:pt>
    <dgm:pt modelId="{924F5200-2D17-4215-AAEB-4D7BE8543912}" type="sibTrans" cxnId="{4B59BF9A-915A-4AD1-A27E-915B61BE02DB}">
      <dgm:prSet/>
      <dgm:spPr/>
      <dgm:t>
        <a:bodyPr/>
        <a:lstStyle/>
        <a:p>
          <a:endParaRPr lang="ru-RU"/>
        </a:p>
      </dgm:t>
    </dgm:pt>
    <dgm:pt modelId="{B27401D5-26A6-4018-8763-26B48773CD55}">
      <dgm:prSet/>
      <dgm:spPr/>
      <dgm:t>
        <a:bodyPr/>
        <a:lstStyle/>
        <a:p>
          <a:endParaRPr lang="ru-RU"/>
        </a:p>
      </dgm:t>
    </dgm:pt>
    <dgm:pt modelId="{2E6A495F-0779-4106-A18D-F66801881E5A}" type="parTrans" cxnId="{16A440D3-335B-4831-8CFB-836A728E164A}">
      <dgm:prSet/>
      <dgm:spPr/>
      <dgm:t>
        <a:bodyPr/>
        <a:lstStyle/>
        <a:p>
          <a:endParaRPr lang="ru-RU"/>
        </a:p>
      </dgm:t>
    </dgm:pt>
    <dgm:pt modelId="{40DBA2BB-7E7E-4707-A587-F077524A16AB}" type="sibTrans" cxnId="{16A440D3-335B-4831-8CFB-836A728E164A}">
      <dgm:prSet/>
      <dgm:spPr/>
      <dgm:t>
        <a:bodyPr/>
        <a:lstStyle/>
        <a:p>
          <a:endParaRPr lang="ru-RU"/>
        </a:p>
      </dgm:t>
    </dgm:pt>
    <dgm:pt modelId="{007EB49F-1863-461C-8A50-10D3A32CBAA2}">
      <dgm:prSet/>
      <dgm:spPr/>
      <dgm:t>
        <a:bodyPr/>
        <a:lstStyle/>
        <a:p>
          <a:endParaRPr lang="ru-RU"/>
        </a:p>
      </dgm:t>
    </dgm:pt>
    <dgm:pt modelId="{11D409FD-0156-4465-B34B-680B1B4143DD}" type="parTrans" cxnId="{AE83A0AE-8C0D-4855-B4D3-A94A0C143E78}">
      <dgm:prSet/>
      <dgm:spPr/>
      <dgm:t>
        <a:bodyPr/>
        <a:lstStyle/>
        <a:p>
          <a:endParaRPr lang="ru-RU"/>
        </a:p>
      </dgm:t>
    </dgm:pt>
    <dgm:pt modelId="{709B5024-B295-424C-9479-39BB3463C32D}" type="sibTrans" cxnId="{AE83A0AE-8C0D-4855-B4D3-A94A0C143E78}">
      <dgm:prSet/>
      <dgm:spPr/>
      <dgm:t>
        <a:bodyPr/>
        <a:lstStyle/>
        <a:p>
          <a:endParaRPr lang="ru-RU"/>
        </a:p>
      </dgm:t>
    </dgm:pt>
    <dgm:pt modelId="{2196290D-C11B-4930-A66B-0494E50BA23B}">
      <dgm:prSet/>
      <dgm:spPr/>
      <dgm:t>
        <a:bodyPr/>
        <a:lstStyle/>
        <a:p>
          <a:endParaRPr lang="ru-RU"/>
        </a:p>
      </dgm:t>
    </dgm:pt>
    <dgm:pt modelId="{20C99368-716E-4D5A-AC46-E2DDDD81416A}" type="parTrans" cxnId="{296053CF-9F48-4685-A36D-C08024578611}">
      <dgm:prSet/>
      <dgm:spPr/>
      <dgm:t>
        <a:bodyPr/>
        <a:lstStyle/>
        <a:p>
          <a:endParaRPr lang="ru-RU"/>
        </a:p>
      </dgm:t>
    </dgm:pt>
    <dgm:pt modelId="{A5CA678E-2605-4207-A0D8-306AB0671815}" type="sibTrans" cxnId="{296053CF-9F48-4685-A36D-C08024578611}">
      <dgm:prSet/>
      <dgm:spPr/>
      <dgm:t>
        <a:bodyPr/>
        <a:lstStyle/>
        <a:p>
          <a:endParaRPr lang="ru-RU"/>
        </a:p>
      </dgm:t>
    </dgm:pt>
    <dgm:pt modelId="{1F0814DA-BC41-42D8-8249-310D74033F5D}">
      <dgm:prSet phldrT="[Текст]"/>
      <dgm:spPr/>
      <dgm:t>
        <a:bodyPr/>
        <a:lstStyle/>
        <a:p>
          <a:r>
            <a:rPr lang="ru-RU" b="1" i="1"/>
            <a:t>Семья</a:t>
          </a:r>
          <a:endParaRPr lang="ru-RU" b="1" i="1" dirty="0"/>
        </a:p>
      </dgm:t>
    </dgm:pt>
    <dgm:pt modelId="{BF5574D4-3D5E-4E4C-AC93-BAF647E881E8}" type="sibTrans" cxnId="{59F88571-9268-47B1-8823-940A5F3BC193}">
      <dgm:prSet/>
      <dgm:spPr/>
      <dgm:t>
        <a:bodyPr/>
        <a:lstStyle/>
        <a:p>
          <a:endParaRPr lang="ru-RU"/>
        </a:p>
      </dgm:t>
    </dgm:pt>
    <dgm:pt modelId="{6F2C0E6F-29BB-4C16-99CE-5C97ECF77AB4}" type="parTrans" cxnId="{59F88571-9268-47B1-8823-940A5F3BC193}">
      <dgm:prSet/>
      <dgm:spPr/>
      <dgm:t>
        <a:bodyPr/>
        <a:lstStyle/>
        <a:p>
          <a:endParaRPr lang="ru-RU"/>
        </a:p>
      </dgm:t>
    </dgm:pt>
    <dgm:pt modelId="{E2822106-76C4-4C92-A453-EAF2FADF3368}">
      <dgm:prSet phldrT="[Текст]"/>
      <dgm:spPr/>
      <dgm:t>
        <a:bodyPr/>
        <a:lstStyle/>
        <a:p>
          <a:r>
            <a:rPr lang="ru-RU" b="1" i="1" dirty="0"/>
            <a:t>Ребенок</a:t>
          </a:r>
        </a:p>
      </dgm:t>
    </dgm:pt>
    <dgm:pt modelId="{B5D10DC6-8F14-4F80-B92E-1284F5CE0D98}" type="sibTrans" cxnId="{77971CE8-7E95-44EC-A61C-EF66336220C4}">
      <dgm:prSet/>
      <dgm:spPr/>
      <dgm:t>
        <a:bodyPr/>
        <a:lstStyle/>
        <a:p>
          <a:endParaRPr lang="ru-RU"/>
        </a:p>
      </dgm:t>
    </dgm:pt>
    <dgm:pt modelId="{8ECE2207-ACE3-4FC2-A225-69F4DC4FD757}" type="parTrans" cxnId="{77971CE8-7E95-44EC-A61C-EF66336220C4}">
      <dgm:prSet/>
      <dgm:spPr/>
      <dgm:t>
        <a:bodyPr/>
        <a:lstStyle/>
        <a:p>
          <a:endParaRPr lang="ru-RU"/>
        </a:p>
      </dgm:t>
    </dgm:pt>
    <dgm:pt modelId="{74264FC1-2C12-4AA7-9B93-343B7CB5EBD1}">
      <dgm:prSet custScaleX="99200" custScaleY="94526"/>
      <dgm:spPr/>
      <dgm:t>
        <a:bodyPr/>
        <a:lstStyle/>
        <a:p>
          <a:endParaRPr lang="ru-RU"/>
        </a:p>
      </dgm:t>
    </dgm:pt>
    <dgm:pt modelId="{64000221-1CA3-4E26-B507-5738D62D5F95}" type="parTrans" cxnId="{0D6735E5-C47E-47A0-8BCD-827C0EAE734B}">
      <dgm:prSet/>
      <dgm:spPr/>
      <dgm:t>
        <a:bodyPr/>
        <a:lstStyle/>
        <a:p>
          <a:endParaRPr lang="ru-RU"/>
        </a:p>
      </dgm:t>
    </dgm:pt>
    <dgm:pt modelId="{3CEAF4D2-55EB-412C-B8D0-382F33694FC3}" type="sibTrans" cxnId="{0D6735E5-C47E-47A0-8BCD-827C0EAE734B}">
      <dgm:prSet/>
      <dgm:spPr/>
      <dgm:t>
        <a:bodyPr/>
        <a:lstStyle/>
        <a:p>
          <a:endParaRPr lang="ru-RU"/>
        </a:p>
      </dgm:t>
    </dgm:pt>
    <dgm:pt modelId="{66664DC1-F162-461A-80FE-DE21C9DF3F7E}" type="pres">
      <dgm:prSet presAssocID="{0DD9DF7F-2613-45DB-A030-9FA0E7D0208F}" presName="composite" presStyleCnt="0">
        <dgm:presLayoutVars>
          <dgm:chMax val="5"/>
          <dgm:dir/>
          <dgm:resizeHandles val="exact"/>
        </dgm:presLayoutVars>
      </dgm:prSet>
      <dgm:spPr/>
    </dgm:pt>
    <dgm:pt modelId="{6D0C5651-5274-404E-BEB4-A56C94F7152F}" type="pres">
      <dgm:prSet presAssocID="{E2822106-76C4-4C92-A453-EAF2FADF3368}" presName="circle1" presStyleLbl="lnNode1" presStyleIdx="0" presStyleCnt="5" custScaleX="377075" custScaleY="368521" custLinFactNeighborX="-6413" custLinFactNeighborY="-72206"/>
      <dgm:spPr/>
    </dgm:pt>
    <dgm:pt modelId="{301B9938-1919-4025-A75C-42683F039082}" type="pres">
      <dgm:prSet presAssocID="{E2822106-76C4-4C92-A453-EAF2FADF3368}" presName="text1" presStyleLbl="revTx" presStyleIdx="0" presStyleCnt="5" custScaleX="76892" custScaleY="67899">
        <dgm:presLayoutVars>
          <dgm:bulletEnabled val="1"/>
        </dgm:presLayoutVars>
      </dgm:prSet>
      <dgm:spPr/>
    </dgm:pt>
    <dgm:pt modelId="{82E47BFE-FBF8-473C-B265-FDCC304B361B}" type="pres">
      <dgm:prSet presAssocID="{E2822106-76C4-4C92-A453-EAF2FADF3368}" presName="line1" presStyleLbl="callout" presStyleIdx="0" presStyleCnt="10" custLinFactNeighborX="-4369" custLinFactNeighborY="66084"/>
      <dgm:spPr>
        <a:ln>
          <a:solidFill>
            <a:schemeClr val="accent1"/>
          </a:solidFill>
        </a:ln>
      </dgm:spPr>
    </dgm:pt>
    <dgm:pt modelId="{7E7C849F-0A29-4D9C-BC2E-58FF35D03615}" type="pres">
      <dgm:prSet presAssocID="{E2822106-76C4-4C92-A453-EAF2FADF3368}" presName="d1" presStyleLbl="callout" presStyleIdx="1" presStyleCnt="10" custLinFactNeighborX="-4020" custLinFactNeighborY="1973"/>
      <dgm:spPr>
        <a:ln>
          <a:solidFill>
            <a:schemeClr val="accent1"/>
          </a:solidFill>
        </a:ln>
      </dgm:spPr>
    </dgm:pt>
    <dgm:pt modelId="{845BC2E3-C083-463F-98A3-90BE3D3CF8AB}" type="pres">
      <dgm:prSet presAssocID="{1F0814DA-BC41-42D8-8249-310D74033F5D}" presName="circle2" presStyleLbl="lnNode1" presStyleIdx="1" presStyleCnt="5" custScaleX="181367" custScaleY="164964" custLinFactNeighborX="0" custLinFactNeighborY="-25668"/>
      <dgm:spPr/>
    </dgm:pt>
    <dgm:pt modelId="{AB103D04-D665-457F-83C8-5C24A65DAFA6}" type="pres">
      <dgm:prSet presAssocID="{1F0814DA-BC41-42D8-8249-310D74033F5D}" presName="text2" presStyleLbl="revTx" presStyleIdx="1" presStyleCnt="5">
        <dgm:presLayoutVars>
          <dgm:bulletEnabled val="1"/>
        </dgm:presLayoutVars>
      </dgm:prSet>
      <dgm:spPr/>
    </dgm:pt>
    <dgm:pt modelId="{A6F0BF7A-9E3E-42A9-9222-9E6824260922}" type="pres">
      <dgm:prSet presAssocID="{1F0814DA-BC41-42D8-8249-310D74033F5D}" presName="line2" presStyleLbl="callout" presStyleIdx="2" presStyleCnt="10" custLinFactY="-45461" custLinFactNeighborX="-4369" custLinFactNeighborY="-100000"/>
      <dgm:spPr>
        <a:ln>
          <a:solidFill>
            <a:schemeClr val="accent1"/>
          </a:solidFill>
        </a:ln>
      </dgm:spPr>
    </dgm:pt>
    <dgm:pt modelId="{732AF2B0-8538-462B-A63D-08E36F52E6E2}" type="pres">
      <dgm:prSet presAssocID="{1F0814DA-BC41-42D8-8249-310D74033F5D}" presName="d2" presStyleLbl="callout" presStyleIdx="3" presStyleCnt="10" custScaleX="109076" custScaleY="88616" custLinFactNeighborX="-5657" custLinFactNeighborY="-7456"/>
      <dgm:spPr>
        <a:ln>
          <a:solidFill>
            <a:schemeClr val="tx2">
              <a:lumMod val="60000"/>
              <a:lumOff val="40000"/>
            </a:schemeClr>
          </a:solidFill>
        </a:ln>
      </dgm:spPr>
    </dgm:pt>
    <dgm:pt modelId="{5FA623DE-6F31-48BE-994E-C98CC6194FC8}" type="pres">
      <dgm:prSet presAssocID="{8AC1E6F0-309C-4ADB-823E-8FE3BCB4EA8D}" presName="circle3" presStyleLbl="lnNode1" presStyleIdx="2" presStyleCnt="5" custScaleX="147237" custScaleY="142470" custLinFactNeighborX="742" custLinFactNeighborY="-17336"/>
      <dgm:spPr/>
    </dgm:pt>
    <dgm:pt modelId="{BED44FDA-BF2D-4C8A-B998-B7022460C0AA}" type="pres">
      <dgm:prSet presAssocID="{8AC1E6F0-309C-4ADB-823E-8FE3BCB4EA8D}" presName="text3" presStyleLbl="revTx" presStyleIdx="2" presStyleCnt="5">
        <dgm:presLayoutVars>
          <dgm:bulletEnabled val="1"/>
        </dgm:presLayoutVars>
      </dgm:prSet>
      <dgm:spPr/>
    </dgm:pt>
    <dgm:pt modelId="{FC21BF06-15F9-4042-AD39-9D6E808C0425}" type="pres">
      <dgm:prSet presAssocID="{8AC1E6F0-309C-4ADB-823E-8FE3BCB4EA8D}" presName="line3" presStyleLbl="callout" presStyleIdx="4" presStyleCnt="10"/>
      <dgm:spPr>
        <a:ln>
          <a:solidFill>
            <a:schemeClr val="accent1"/>
          </a:solidFill>
        </a:ln>
      </dgm:spPr>
    </dgm:pt>
    <dgm:pt modelId="{161A5AC7-A8C9-4E66-AADA-A23B3D95C64F}" type="pres">
      <dgm:prSet presAssocID="{8AC1E6F0-309C-4ADB-823E-8FE3BCB4EA8D}" presName="d3" presStyleLbl="callout" presStyleIdx="5" presStyleCnt="10"/>
      <dgm:spPr>
        <a:ln>
          <a:solidFill>
            <a:srgbClr val="0070C0"/>
          </a:solidFill>
        </a:ln>
      </dgm:spPr>
    </dgm:pt>
    <dgm:pt modelId="{417C7AC5-FA2C-49A9-A896-86D695C2DEEC}" type="pres">
      <dgm:prSet presAssocID="{74E36D91-4377-423F-92E8-C160D8B60BD1}" presName="circle4" presStyleLbl="lnNode1" presStyleIdx="3" presStyleCnt="5" custScaleX="130522" custScaleY="132292" custLinFactNeighborX="-395" custLinFactNeighborY="-11568"/>
      <dgm:spPr/>
    </dgm:pt>
    <dgm:pt modelId="{C84E4A7F-7DEA-4033-9707-1D4261C434CB}" type="pres">
      <dgm:prSet presAssocID="{74E36D91-4377-423F-92E8-C160D8B60BD1}" presName="text4" presStyleLbl="revTx" presStyleIdx="3" presStyleCnt="5">
        <dgm:presLayoutVars>
          <dgm:bulletEnabled val="1"/>
        </dgm:presLayoutVars>
      </dgm:prSet>
      <dgm:spPr/>
    </dgm:pt>
    <dgm:pt modelId="{367DD887-2E46-46E1-898E-C49BA041E128}" type="pres">
      <dgm:prSet presAssocID="{74E36D91-4377-423F-92E8-C160D8B60BD1}" presName="line4" presStyleLbl="callout" presStyleIdx="6" presStyleCnt="10" custLinFactY="67706" custLinFactNeighborX="-659" custLinFactNeighborY="100000"/>
      <dgm:spPr>
        <a:ln>
          <a:solidFill>
            <a:schemeClr val="accent1"/>
          </a:solidFill>
        </a:ln>
      </dgm:spPr>
    </dgm:pt>
    <dgm:pt modelId="{54241D3F-EB69-4B5A-BA11-0F240F7BD9CF}" type="pres">
      <dgm:prSet presAssocID="{74E36D91-4377-423F-92E8-C160D8B60BD1}" presName="d4" presStyleLbl="callout" presStyleIdx="7" presStyleCnt="10" custScaleX="110151" custScaleY="85373" custLinFactNeighborX="-585" custLinFactNeighborY="-1942"/>
      <dgm:spPr>
        <a:ln>
          <a:solidFill>
            <a:srgbClr val="0070C0"/>
          </a:solidFill>
        </a:ln>
      </dgm:spPr>
    </dgm:pt>
    <dgm:pt modelId="{04275722-4841-4760-A5BE-BE78F696B91B}" type="pres">
      <dgm:prSet presAssocID="{4509A363-4128-493F-A91F-32EF90A8B78B}" presName="circle5" presStyleLbl="lnNode1" presStyleIdx="4" presStyleCnt="5" custScaleX="128723" custScaleY="126336" custLinFactNeighborX="1008" custLinFactNeighborY="-5543"/>
      <dgm:spPr>
        <a:ln>
          <a:solidFill>
            <a:schemeClr val="accent1"/>
          </a:solidFill>
        </a:ln>
      </dgm:spPr>
    </dgm:pt>
    <dgm:pt modelId="{3D1AA8ED-BB4C-4583-B0C3-42FC5FDE451C}" type="pres">
      <dgm:prSet presAssocID="{4509A363-4128-493F-A91F-32EF90A8B78B}" presName="text5" presStyleLbl="revTx" presStyleIdx="4" presStyleCnt="5" custScaleX="99200" custScaleY="94526">
        <dgm:presLayoutVars>
          <dgm:bulletEnabled val="1"/>
        </dgm:presLayoutVars>
      </dgm:prSet>
      <dgm:spPr/>
    </dgm:pt>
    <dgm:pt modelId="{AE53111A-63D4-4704-9B3E-4258E02729EE}" type="pres">
      <dgm:prSet presAssocID="{4509A363-4128-493F-A91F-32EF90A8B78B}" presName="line5" presStyleLbl="callout" presStyleIdx="8" presStyleCnt="10" custFlipVert="1" custSzY="144016" custScaleX="135094" custLinFactY="100000" custLinFactNeighborX="26867" custLinFactNeighborY="102272"/>
      <dgm:spPr>
        <a:ln>
          <a:solidFill>
            <a:schemeClr val="accent1"/>
          </a:solidFill>
        </a:ln>
      </dgm:spPr>
    </dgm:pt>
    <dgm:pt modelId="{42E23A2E-282C-4E54-8409-FF9B86936D2C}" type="pres">
      <dgm:prSet presAssocID="{4509A363-4128-493F-A91F-32EF90A8B78B}" presName="d5" presStyleLbl="callout" presStyleIdx="9" presStyleCnt="10" custScaleX="110384" custScaleY="68312"/>
      <dgm:spPr>
        <a:ln>
          <a:solidFill>
            <a:srgbClr val="0070C0"/>
          </a:solidFill>
        </a:ln>
      </dgm:spPr>
    </dgm:pt>
  </dgm:ptLst>
  <dgm:cxnLst>
    <dgm:cxn modelId="{5029F232-BD94-452C-BD66-6673BD971AA5}" type="presOf" srcId="{74E36D91-4377-423F-92E8-C160D8B60BD1}" destId="{C84E4A7F-7DEA-4033-9707-1D4261C434CB}" srcOrd="0" destOrd="0" presId="urn:microsoft.com/office/officeart/2005/8/layout/target1"/>
    <dgm:cxn modelId="{BCA5F533-5E71-4F75-95BF-77538102A2DD}" srcId="{0DD9DF7F-2613-45DB-A030-9FA0E7D0208F}" destId="{4509A363-4128-493F-A91F-32EF90A8B78B}" srcOrd="4" destOrd="0" parTransId="{2AEC61E7-8701-49A2-853D-2AC80F5A415B}" sibTransId="{1EB6ABCF-4192-46C4-8464-DF191C5C0902}"/>
    <dgm:cxn modelId="{AD037935-0BEB-46AE-8F60-0CA65A1E8599}" srcId="{0DD9DF7F-2613-45DB-A030-9FA0E7D0208F}" destId="{8AC1E6F0-309C-4ADB-823E-8FE3BCB4EA8D}" srcOrd="2" destOrd="0" parTransId="{3ABE699A-0A25-43AC-8EE0-ECAA4BDBED8B}" sibTransId="{6B05B2B0-116B-4584-A565-6EF6B51F527A}"/>
    <dgm:cxn modelId="{59F88571-9268-47B1-8823-940A5F3BC193}" srcId="{0DD9DF7F-2613-45DB-A030-9FA0E7D0208F}" destId="{1F0814DA-BC41-42D8-8249-310D74033F5D}" srcOrd="1" destOrd="0" parTransId="{6F2C0E6F-29BB-4C16-99CE-5C97ECF77AB4}" sibTransId="{BF5574D4-3D5E-4E4C-AC93-BAF647E881E8}"/>
    <dgm:cxn modelId="{2AC8F595-02F4-42BD-A79B-92416C9209F7}" type="presOf" srcId="{4509A363-4128-493F-A91F-32EF90A8B78B}" destId="{3D1AA8ED-BB4C-4583-B0C3-42FC5FDE451C}" srcOrd="0" destOrd="0" presId="urn:microsoft.com/office/officeart/2005/8/layout/target1"/>
    <dgm:cxn modelId="{4B59BF9A-915A-4AD1-A27E-915B61BE02DB}" srcId="{0DD9DF7F-2613-45DB-A030-9FA0E7D0208F}" destId="{74E36D91-4377-423F-92E8-C160D8B60BD1}" srcOrd="3" destOrd="0" parTransId="{410D2572-FC7D-4F45-968E-E952C9E36FFE}" sibTransId="{924F5200-2D17-4215-AAEB-4D7BE8543912}"/>
    <dgm:cxn modelId="{AE83A0AE-8C0D-4855-B4D3-A94A0C143E78}" srcId="{0DD9DF7F-2613-45DB-A030-9FA0E7D0208F}" destId="{007EB49F-1863-461C-8A50-10D3A32CBAA2}" srcOrd="5" destOrd="0" parTransId="{11D409FD-0156-4465-B34B-680B1B4143DD}" sibTransId="{709B5024-B295-424C-9479-39BB3463C32D}"/>
    <dgm:cxn modelId="{01E521B4-0C20-45EE-AD21-EF2E4BBF5EAA}" type="presOf" srcId="{E2822106-76C4-4C92-A453-EAF2FADF3368}" destId="{301B9938-1919-4025-A75C-42683F039082}" srcOrd="0" destOrd="0" presId="urn:microsoft.com/office/officeart/2005/8/layout/target1"/>
    <dgm:cxn modelId="{C9EC4DBD-CD74-4076-B577-61CD3BE6515B}" type="presOf" srcId="{0DD9DF7F-2613-45DB-A030-9FA0E7D0208F}" destId="{66664DC1-F162-461A-80FE-DE21C9DF3F7E}" srcOrd="0" destOrd="0" presId="urn:microsoft.com/office/officeart/2005/8/layout/target1"/>
    <dgm:cxn modelId="{78464CC7-D910-4189-9769-0DACF1FF0E06}" type="presOf" srcId="{8AC1E6F0-309C-4ADB-823E-8FE3BCB4EA8D}" destId="{BED44FDA-BF2D-4C8A-B998-B7022460C0AA}" srcOrd="0" destOrd="0" presId="urn:microsoft.com/office/officeart/2005/8/layout/target1"/>
    <dgm:cxn modelId="{296053CF-9F48-4685-A36D-C08024578611}" srcId="{0DD9DF7F-2613-45DB-A030-9FA0E7D0208F}" destId="{2196290D-C11B-4930-A66B-0494E50BA23B}" srcOrd="7" destOrd="0" parTransId="{20C99368-716E-4D5A-AC46-E2DDDD81416A}" sibTransId="{A5CA678E-2605-4207-A0D8-306AB0671815}"/>
    <dgm:cxn modelId="{16A440D3-335B-4831-8CFB-836A728E164A}" srcId="{0DD9DF7F-2613-45DB-A030-9FA0E7D0208F}" destId="{B27401D5-26A6-4018-8763-26B48773CD55}" srcOrd="6" destOrd="0" parTransId="{2E6A495F-0779-4106-A18D-F66801881E5A}" sibTransId="{40DBA2BB-7E7E-4707-A587-F077524A16AB}"/>
    <dgm:cxn modelId="{0D6735E5-C47E-47A0-8BCD-827C0EAE734B}" srcId="{0DD9DF7F-2613-45DB-A030-9FA0E7D0208F}" destId="{74264FC1-2C12-4AA7-9B93-343B7CB5EBD1}" srcOrd="8" destOrd="0" parTransId="{64000221-1CA3-4E26-B507-5738D62D5F95}" sibTransId="{3CEAF4D2-55EB-412C-B8D0-382F33694FC3}"/>
    <dgm:cxn modelId="{77971CE8-7E95-44EC-A61C-EF66336220C4}" srcId="{0DD9DF7F-2613-45DB-A030-9FA0E7D0208F}" destId="{E2822106-76C4-4C92-A453-EAF2FADF3368}" srcOrd="0" destOrd="0" parTransId="{8ECE2207-ACE3-4FC2-A225-69F4DC4FD757}" sibTransId="{B5D10DC6-8F14-4F80-B92E-1284F5CE0D98}"/>
    <dgm:cxn modelId="{AC722DF6-FA72-49F9-9F6B-F81024C762CB}" type="presOf" srcId="{1F0814DA-BC41-42D8-8249-310D74033F5D}" destId="{AB103D04-D665-457F-83C8-5C24A65DAFA6}" srcOrd="0" destOrd="0" presId="urn:microsoft.com/office/officeart/2005/8/layout/target1"/>
    <dgm:cxn modelId="{E8E66C0C-D32D-436A-9981-C3CB173554E8}" type="presParOf" srcId="{66664DC1-F162-461A-80FE-DE21C9DF3F7E}" destId="{6D0C5651-5274-404E-BEB4-A56C94F7152F}" srcOrd="0" destOrd="0" presId="urn:microsoft.com/office/officeart/2005/8/layout/target1"/>
    <dgm:cxn modelId="{3AFC6A94-4AAB-4E7F-A213-6C4A1E84AA5F}" type="presParOf" srcId="{66664DC1-F162-461A-80FE-DE21C9DF3F7E}" destId="{301B9938-1919-4025-A75C-42683F039082}" srcOrd="1" destOrd="0" presId="urn:microsoft.com/office/officeart/2005/8/layout/target1"/>
    <dgm:cxn modelId="{A1C1ED0B-D1CD-4E27-A69D-A5C2D3E69920}" type="presParOf" srcId="{66664DC1-F162-461A-80FE-DE21C9DF3F7E}" destId="{82E47BFE-FBF8-473C-B265-FDCC304B361B}" srcOrd="2" destOrd="0" presId="urn:microsoft.com/office/officeart/2005/8/layout/target1"/>
    <dgm:cxn modelId="{4F8DC59D-318F-442F-B038-8BF97DEBFB32}" type="presParOf" srcId="{66664DC1-F162-461A-80FE-DE21C9DF3F7E}" destId="{7E7C849F-0A29-4D9C-BC2E-58FF35D03615}" srcOrd="3" destOrd="0" presId="urn:microsoft.com/office/officeart/2005/8/layout/target1"/>
    <dgm:cxn modelId="{97E4B00E-80F8-4CE7-A38C-65FBEC59F697}" type="presParOf" srcId="{66664DC1-F162-461A-80FE-DE21C9DF3F7E}" destId="{845BC2E3-C083-463F-98A3-90BE3D3CF8AB}" srcOrd="4" destOrd="0" presId="urn:microsoft.com/office/officeart/2005/8/layout/target1"/>
    <dgm:cxn modelId="{EC5D0B5B-EF0C-4498-931D-1C953EC33BCD}" type="presParOf" srcId="{66664DC1-F162-461A-80FE-DE21C9DF3F7E}" destId="{AB103D04-D665-457F-83C8-5C24A65DAFA6}" srcOrd="5" destOrd="0" presId="urn:microsoft.com/office/officeart/2005/8/layout/target1"/>
    <dgm:cxn modelId="{1FDF9E1B-D7ED-4D94-8DC8-A4FABB901453}" type="presParOf" srcId="{66664DC1-F162-461A-80FE-DE21C9DF3F7E}" destId="{A6F0BF7A-9E3E-42A9-9222-9E6824260922}" srcOrd="6" destOrd="0" presId="urn:microsoft.com/office/officeart/2005/8/layout/target1"/>
    <dgm:cxn modelId="{7839A8AA-D61F-4933-84EE-635C59C91B74}" type="presParOf" srcId="{66664DC1-F162-461A-80FE-DE21C9DF3F7E}" destId="{732AF2B0-8538-462B-A63D-08E36F52E6E2}" srcOrd="7" destOrd="0" presId="urn:microsoft.com/office/officeart/2005/8/layout/target1"/>
    <dgm:cxn modelId="{FBF0FC04-CFC2-49AD-83F1-BF7B68816681}" type="presParOf" srcId="{66664DC1-F162-461A-80FE-DE21C9DF3F7E}" destId="{5FA623DE-6F31-48BE-994E-C98CC6194FC8}" srcOrd="8" destOrd="0" presId="urn:microsoft.com/office/officeart/2005/8/layout/target1"/>
    <dgm:cxn modelId="{01DB0F63-AC28-40F9-B282-36D032B4652D}" type="presParOf" srcId="{66664DC1-F162-461A-80FE-DE21C9DF3F7E}" destId="{BED44FDA-BF2D-4C8A-B998-B7022460C0AA}" srcOrd="9" destOrd="0" presId="urn:microsoft.com/office/officeart/2005/8/layout/target1"/>
    <dgm:cxn modelId="{EB3425C2-6142-4401-BA7A-AFEBE1FE5294}" type="presParOf" srcId="{66664DC1-F162-461A-80FE-DE21C9DF3F7E}" destId="{FC21BF06-15F9-4042-AD39-9D6E808C0425}" srcOrd="10" destOrd="0" presId="urn:microsoft.com/office/officeart/2005/8/layout/target1"/>
    <dgm:cxn modelId="{9C21DCEA-16A3-4DD3-868F-3053ADF2F175}" type="presParOf" srcId="{66664DC1-F162-461A-80FE-DE21C9DF3F7E}" destId="{161A5AC7-A8C9-4E66-AADA-A23B3D95C64F}" srcOrd="11" destOrd="0" presId="urn:microsoft.com/office/officeart/2005/8/layout/target1"/>
    <dgm:cxn modelId="{A555992F-E975-43F7-93D4-A00BC964A125}" type="presParOf" srcId="{66664DC1-F162-461A-80FE-DE21C9DF3F7E}" destId="{417C7AC5-FA2C-49A9-A896-86D695C2DEEC}" srcOrd="12" destOrd="0" presId="urn:microsoft.com/office/officeart/2005/8/layout/target1"/>
    <dgm:cxn modelId="{ACC14F55-E395-494A-A892-8ABEA9999419}" type="presParOf" srcId="{66664DC1-F162-461A-80FE-DE21C9DF3F7E}" destId="{C84E4A7F-7DEA-4033-9707-1D4261C434CB}" srcOrd="13" destOrd="0" presId="urn:microsoft.com/office/officeart/2005/8/layout/target1"/>
    <dgm:cxn modelId="{CB14D8D7-99FF-4412-8D9F-CBC779FA4D26}" type="presParOf" srcId="{66664DC1-F162-461A-80FE-DE21C9DF3F7E}" destId="{367DD887-2E46-46E1-898E-C49BA041E128}" srcOrd="14" destOrd="0" presId="urn:microsoft.com/office/officeart/2005/8/layout/target1"/>
    <dgm:cxn modelId="{2138B0B6-BE8A-402D-B022-72017B3CE94F}" type="presParOf" srcId="{66664DC1-F162-461A-80FE-DE21C9DF3F7E}" destId="{54241D3F-EB69-4B5A-BA11-0F240F7BD9CF}" srcOrd="15" destOrd="0" presId="urn:microsoft.com/office/officeart/2005/8/layout/target1"/>
    <dgm:cxn modelId="{D1368823-3965-42E4-9F3F-3C4EBCC94CF5}" type="presParOf" srcId="{66664DC1-F162-461A-80FE-DE21C9DF3F7E}" destId="{04275722-4841-4760-A5BE-BE78F696B91B}" srcOrd="16" destOrd="0" presId="urn:microsoft.com/office/officeart/2005/8/layout/target1"/>
    <dgm:cxn modelId="{EBF225B9-5C90-45D3-82DB-B2826A8053C7}" type="presParOf" srcId="{66664DC1-F162-461A-80FE-DE21C9DF3F7E}" destId="{3D1AA8ED-BB4C-4583-B0C3-42FC5FDE451C}" srcOrd="17" destOrd="0" presId="urn:microsoft.com/office/officeart/2005/8/layout/target1"/>
    <dgm:cxn modelId="{6D4A2232-50CA-42B1-9053-0CA8B96AEA63}" type="presParOf" srcId="{66664DC1-F162-461A-80FE-DE21C9DF3F7E}" destId="{AE53111A-63D4-4704-9B3E-4258E02729EE}" srcOrd="18" destOrd="0" presId="urn:microsoft.com/office/officeart/2005/8/layout/target1"/>
    <dgm:cxn modelId="{6F06A951-9253-4F73-8F87-9806F9BE9743}" type="presParOf" srcId="{66664DC1-F162-461A-80FE-DE21C9DF3F7E}" destId="{42E23A2E-282C-4E54-8409-FF9B86936D2C}" srcOrd="19" destOrd="0" presId="urn:microsoft.com/office/officeart/2005/8/layout/target1"/>
  </dgm:cxnLst>
  <dgm:bg/>
  <dgm:whole>
    <a:ln>
      <a:solidFill>
        <a:schemeClr val="tx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068BFD-348D-4143-A7E2-F4322BDF50C6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621CFBCC-3A55-4B81-BECE-F1EC668ED40A}">
      <dgm:prSet/>
      <dgm:spPr>
        <a:ln w="57150">
          <a:solidFill>
            <a:srgbClr val="7030A0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>
              <a:ln>
                <a:noFill/>
              </a:ln>
              <a:solidFill>
                <a:srgbClr val="CC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Формы работы</a:t>
          </a:r>
        </a:p>
      </dgm:t>
    </dgm:pt>
    <dgm:pt modelId="{D9C4A89A-E4AE-453B-A519-5656DB993EA1}" type="parTrans" cxnId="{9378237F-0D6A-41A9-A65C-BAFC7C69AC28}">
      <dgm:prSet/>
      <dgm:spPr/>
      <dgm:t>
        <a:bodyPr/>
        <a:lstStyle/>
        <a:p>
          <a:endParaRPr lang="ru-RU"/>
        </a:p>
      </dgm:t>
    </dgm:pt>
    <dgm:pt modelId="{613D7507-E3DA-43EE-A103-8BA0D32821F5}" type="sibTrans" cxnId="{9378237F-0D6A-41A9-A65C-BAFC7C69AC28}">
      <dgm:prSet/>
      <dgm:spPr/>
      <dgm:t>
        <a:bodyPr/>
        <a:lstStyle/>
        <a:p>
          <a:endParaRPr lang="ru-RU"/>
        </a:p>
      </dgm:t>
    </dgm:pt>
    <dgm:pt modelId="{98784BD0-1374-4D8B-9D25-E3DE5E504743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5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досуги</a:t>
          </a:r>
        </a:p>
      </dgm:t>
    </dgm:pt>
    <dgm:pt modelId="{EDC73C3C-FE16-4249-8931-514D1A45C8E7}" type="parTrans" cxnId="{C771389D-98D0-4817-BF92-056F92D1E5BC}">
      <dgm:prSet/>
      <dgm:spPr/>
      <dgm:t>
        <a:bodyPr/>
        <a:lstStyle/>
        <a:p>
          <a:endParaRPr lang="ru-RU"/>
        </a:p>
      </dgm:t>
    </dgm:pt>
    <dgm:pt modelId="{9363F8A2-D325-46EA-938B-2775FB1E6AA5}" type="sibTrans" cxnId="{C771389D-98D0-4817-BF92-056F92D1E5BC}">
      <dgm:prSet/>
      <dgm:spPr/>
      <dgm:t>
        <a:bodyPr/>
        <a:lstStyle/>
        <a:p>
          <a:endParaRPr lang="ru-RU"/>
        </a:p>
      </dgm:t>
    </dgm:pt>
    <dgm:pt modelId="{DAB39AB8-97DC-4496-BBE0-DFFA48ADB4D7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представления</a:t>
          </a:r>
        </a:p>
      </dgm:t>
    </dgm:pt>
    <dgm:pt modelId="{EE1350A1-08D4-4639-A524-A73FF65A579E}" type="parTrans" cxnId="{DC3E5782-7896-4686-8C9A-7C7D66165E2E}">
      <dgm:prSet/>
      <dgm:spPr/>
      <dgm:t>
        <a:bodyPr/>
        <a:lstStyle/>
        <a:p>
          <a:endParaRPr lang="ru-RU"/>
        </a:p>
      </dgm:t>
    </dgm:pt>
    <dgm:pt modelId="{10D6CF61-0CBD-4650-8EFE-4A197FE42DFE}" type="sibTrans" cxnId="{DC3E5782-7896-4686-8C9A-7C7D66165E2E}">
      <dgm:prSet/>
      <dgm:spPr/>
      <dgm:t>
        <a:bodyPr/>
        <a:lstStyle/>
        <a:p>
          <a:endParaRPr lang="ru-RU"/>
        </a:p>
      </dgm:t>
    </dgm:pt>
    <dgm:pt modelId="{DC18D766-2C93-48F4-BF06-2E32123CD9E6}">
      <dgm:prSet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Выставки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детских работ</a:t>
          </a:r>
        </a:p>
      </dgm:t>
    </dgm:pt>
    <dgm:pt modelId="{F28B1F9A-8DD8-445C-A411-6EE071A79FF0}" type="parTrans" cxnId="{98F27B3B-EC62-494E-9C67-D536369E3225}">
      <dgm:prSet/>
      <dgm:spPr/>
      <dgm:t>
        <a:bodyPr/>
        <a:lstStyle/>
        <a:p>
          <a:endParaRPr lang="ru-RU"/>
        </a:p>
      </dgm:t>
    </dgm:pt>
    <dgm:pt modelId="{09464C75-B420-4B18-8077-5B2EABFC2F40}" type="sibTrans" cxnId="{98F27B3B-EC62-494E-9C67-D536369E3225}">
      <dgm:prSet/>
      <dgm:spPr/>
      <dgm:t>
        <a:bodyPr/>
        <a:lstStyle/>
        <a:p>
          <a:endParaRPr lang="ru-RU"/>
        </a:p>
      </dgm:t>
    </dgm:pt>
    <dgm:pt modelId="{F8169CC8-00ED-46C1-AF02-4DF727950C07}">
      <dgm:prSet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Спортивные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праздники</a:t>
          </a:r>
        </a:p>
      </dgm:t>
    </dgm:pt>
    <dgm:pt modelId="{5D1C2B68-1866-41FB-BBC2-770C4BB57414}" type="parTrans" cxnId="{DF6077DC-5BAB-4873-997D-A74F37B79903}">
      <dgm:prSet/>
      <dgm:spPr/>
      <dgm:t>
        <a:bodyPr/>
        <a:lstStyle/>
        <a:p>
          <a:endParaRPr lang="ru-RU"/>
        </a:p>
      </dgm:t>
    </dgm:pt>
    <dgm:pt modelId="{7C26C3EB-1B64-4872-AA17-FFCEB8682ED1}" type="sibTrans" cxnId="{DF6077DC-5BAB-4873-997D-A74F37B79903}">
      <dgm:prSet/>
      <dgm:spPr/>
      <dgm:t>
        <a:bodyPr/>
        <a:lstStyle/>
        <a:p>
          <a:endParaRPr lang="ru-RU"/>
        </a:p>
      </dgm:t>
    </dgm:pt>
    <dgm:pt modelId="{6B50CB6B-707C-4AC7-AA40-77E980C4FF2B}">
      <dgm:prSet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Детские проекты</a:t>
          </a:r>
        </a:p>
      </dgm:t>
    </dgm:pt>
    <dgm:pt modelId="{5A6EF909-E734-46D6-9950-08CAC76049BB}" type="parTrans" cxnId="{6FDCA023-94AE-4E1F-88CA-B3F3F1D37ADE}">
      <dgm:prSet/>
      <dgm:spPr/>
      <dgm:t>
        <a:bodyPr/>
        <a:lstStyle/>
        <a:p>
          <a:endParaRPr lang="ru-RU"/>
        </a:p>
      </dgm:t>
    </dgm:pt>
    <dgm:pt modelId="{60A359BB-7DA9-4985-B433-DC19A4CD5FFB}" type="sibTrans" cxnId="{6FDCA023-94AE-4E1F-88CA-B3F3F1D37ADE}">
      <dgm:prSet/>
      <dgm:spPr/>
      <dgm:t>
        <a:bodyPr/>
        <a:lstStyle/>
        <a:p>
          <a:endParaRPr lang="ru-RU"/>
        </a:p>
      </dgm:t>
    </dgm:pt>
    <dgm:pt modelId="{70EBBA31-885A-4EE3-A63D-FF42C39ED25E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Участия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конкурсах</a:t>
          </a:r>
        </a:p>
      </dgm:t>
    </dgm:pt>
    <dgm:pt modelId="{5BBEE865-3D6B-47FF-A532-7DA31BE8082E}" type="parTrans" cxnId="{7D8AC84F-560D-4BE1-841C-91F8132CEA99}">
      <dgm:prSet/>
      <dgm:spPr/>
      <dgm:t>
        <a:bodyPr/>
        <a:lstStyle/>
        <a:p>
          <a:endParaRPr lang="ru-RU"/>
        </a:p>
      </dgm:t>
    </dgm:pt>
    <dgm:pt modelId="{C153BEF1-A143-42B7-A423-3DFD03D669A5}" type="sibTrans" cxnId="{7D8AC84F-560D-4BE1-841C-91F8132CEA99}">
      <dgm:prSet/>
      <dgm:spPr/>
      <dgm:t>
        <a:bodyPr/>
        <a:lstStyle/>
        <a:p>
          <a:endParaRPr lang="ru-RU"/>
        </a:p>
      </dgm:t>
    </dgm:pt>
    <dgm:pt modelId="{988AA2BC-5620-4E72-B7D6-BBF849119471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Занятия</a:t>
          </a:r>
          <a:r>
            <a:rPr kumimoji="0" lang="ru-RU" alt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25D9847-F7A9-4949-99EE-E4BAE0E67B13}" type="parTrans" cxnId="{D86F7DEC-FC61-4D43-9FDE-FD8A094BBA44}">
      <dgm:prSet/>
      <dgm:spPr/>
      <dgm:t>
        <a:bodyPr/>
        <a:lstStyle/>
        <a:p>
          <a:endParaRPr lang="ru-RU"/>
        </a:p>
      </dgm:t>
    </dgm:pt>
    <dgm:pt modelId="{DDF38588-3391-4948-8A7A-EAC5507C5C51}" type="sibTrans" cxnId="{D86F7DEC-FC61-4D43-9FDE-FD8A094BBA44}">
      <dgm:prSet/>
      <dgm:spPr/>
      <dgm:t>
        <a:bodyPr/>
        <a:lstStyle/>
        <a:p>
          <a:endParaRPr lang="ru-RU"/>
        </a:p>
      </dgm:t>
    </dgm:pt>
    <dgm:pt modelId="{2DF07D0F-CC92-472F-AD96-02E75B9DAC3E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5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Экскурсии</a:t>
          </a:r>
        </a:p>
      </dgm:t>
    </dgm:pt>
    <dgm:pt modelId="{47A7B633-D6B5-4B1B-9916-B8CF499C2254}" type="parTrans" cxnId="{99E02D2C-4F96-4AF5-831E-459650D2DAE2}">
      <dgm:prSet/>
      <dgm:spPr/>
      <dgm:t>
        <a:bodyPr/>
        <a:lstStyle/>
        <a:p>
          <a:endParaRPr lang="ru-RU"/>
        </a:p>
      </dgm:t>
    </dgm:pt>
    <dgm:pt modelId="{1F86AB2D-1676-4711-BA9D-34897601F1B9}" type="sibTrans" cxnId="{99E02D2C-4F96-4AF5-831E-459650D2DAE2}">
      <dgm:prSet/>
      <dgm:spPr/>
      <dgm:t>
        <a:bodyPr/>
        <a:lstStyle/>
        <a:p>
          <a:endParaRPr lang="ru-RU"/>
        </a:p>
      </dgm:t>
    </dgm:pt>
    <dgm:pt modelId="{43F400E5-3F8D-4069-9B6F-2036311B8971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Проведение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патриотических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праздников</a:t>
          </a:r>
        </a:p>
      </dgm:t>
    </dgm:pt>
    <dgm:pt modelId="{269C6F7D-6DEB-4A54-A226-B4BE108C4212}" type="parTrans" cxnId="{8CBB030C-CC4A-4AB4-AB7A-87A5251E7ECD}">
      <dgm:prSet/>
      <dgm:spPr/>
      <dgm:t>
        <a:bodyPr/>
        <a:lstStyle/>
        <a:p>
          <a:endParaRPr lang="ru-RU"/>
        </a:p>
      </dgm:t>
    </dgm:pt>
    <dgm:pt modelId="{388806B6-6E99-46E6-A044-0C438D2C87B6}" type="sibTrans" cxnId="{8CBB030C-CC4A-4AB4-AB7A-87A5251E7ECD}">
      <dgm:prSet/>
      <dgm:spPr/>
      <dgm:t>
        <a:bodyPr/>
        <a:lstStyle/>
        <a:p>
          <a:endParaRPr lang="ru-RU"/>
        </a:p>
      </dgm:t>
    </dgm:pt>
    <dgm:pt modelId="{CABD2395-79A2-4D05-A9EA-B67C75292F73}" type="pres">
      <dgm:prSet presAssocID="{DF068BFD-348D-4143-A7E2-F4322BDF50C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3FC46E7-7ED9-4106-B1F0-13D041C04DF6}" type="pres">
      <dgm:prSet presAssocID="{621CFBCC-3A55-4B81-BECE-F1EC668ED40A}" presName="centerShape" presStyleLbl="node0" presStyleIdx="0" presStyleCnt="1"/>
      <dgm:spPr/>
    </dgm:pt>
    <dgm:pt modelId="{2E08C996-6208-42AD-96ED-4C550A734491}" type="pres">
      <dgm:prSet presAssocID="{EDC73C3C-FE16-4249-8931-514D1A45C8E7}" presName="Name9" presStyleLbl="parChTrans1D2" presStyleIdx="0" presStyleCnt="9"/>
      <dgm:spPr/>
    </dgm:pt>
    <dgm:pt modelId="{AA83812F-9536-4A59-8AAC-739FD0373423}" type="pres">
      <dgm:prSet presAssocID="{EDC73C3C-FE16-4249-8931-514D1A45C8E7}" presName="connTx" presStyleLbl="parChTrans1D2" presStyleIdx="0" presStyleCnt="9"/>
      <dgm:spPr/>
    </dgm:pt>
    <dgm:pt modelId="{0D1EFDCD-DFBF-4314-B6BB-FE7CF14998A8}" type="pres">
      <dgm:prSet presAssocID="{98784BD0-1374-4D8B-9D25-E3DE5E504743}" presName="node" presStyleLbl="node1" presStyleIdx="0" presStyleCnt="9">
        <dgm:presLayoutVars>
          <dgm:bulletEnabled val="1"/>
        </dgm:presLayoutVars>
      </dgm:prSet>
      <dgm:spPr/>
    </dgm:pt>
    <dgm:pt modelId="{F60FDDAD-050A-4AC1-93F6-71B9D9B8FB85}" type="pres">
      <dgm:prSet presAssocID="{EE1350A1-08D4-4639-A524-A73FF65A579E}" presName="Name9" presStyleLbl="parChTrans1D2" presStyleIdx="1" presStyleCnt="9"/>
      <dgm:spPr/>
    </dgm:pt>
    <dgm:pt modelId="{838CBD13-B52B-40D5-A92C-D1F52DC215D8}" type="pres">
      <dgm:prSet presAssocID="{EE1350A1-08D4-4639-A524-A73FF65A579E}" presName="connTx" presStyleLbl="parChTrans1D2" presStyleIdx="1" presStyleCnt="9"/>
      <dgm:spPr/>
    </dgm:pt>
    <dgm:pt modelId="{EEC149B4-DB3C-4807-98AF-7493B6DB1E82}" type="pres">
      <dgm:prSet presAssocID="{DAB39AB8-97DC-4496-BBE0-DFFA48ADB4D7}" presName="node" presStyleLbl="node1" presStyleIdx="1" presStyleCnt="9">
        <dgm:presLayoutVars>
          <dgm:bulletEnabled val="1"/>
        </dgm:presLayoutVars>
      </dgm:prSet>
      <dgm:spPr/>
    </dgm:pt>
    <dgm:pt modelId="{AB93CB8C-33FE-4A9F-915A-95205DBAE0E6}" type="pres">
      <dgm:prSet presAssocID="{F28B1F9A-8DD8-445C-A411-6EE071A79FF0}" presName="Name9" presStyleLbl="parChTrans1D2" presStyleIdx="2" presStyleCnt="9"/>
      <dgm:spPr/>
    </dgm:pt>
    <dgm:pt modelId="{9A437C9B-4108-4195-BD61-41659483D9BD}" type="pres">
      <dgm:prSet presAssocID="{F28B1F9A-8DD8-445C-A411-6EE071A79FF0}" presName="connTx" presStyleLbl="parChTrans1D2" presStyleIdx="2" presStyleCnt="9"/>
      <dgm:spPr/>
    </dgm:pt>
    <dgm:pt modelId="{654DFDFE-0DC7-4286-99F3-BA8284C84F5A}" type="pres">
      <dgm:prSet presAssocID="{DC18D766-2C93-48F4-BF06-2E32123CD9E6}" presName="node" presStyleLbl="node1" presStyleIdx="2" presStyleCnt="9">
        <dgm:presLayoutVars>
          <dgm:bulletEnabled val="1"/>
        </dgm:presLayoutVars>
      </dgm:prSet>
      <dgm:spPr/>
    </dgm:pt>
    <dgm:pt modelId="{07A3BC9E-3272-4EA7-A113-8C6C73AA3AC1}" type="pres">
      <dgm:prSet presAssocID="{5D1C2B68-1866-41FB-BBC2-770C4BB57414}" presName="Name9" presStyleLbl="parChTrans1D2" presStyleIdx="3" presStyleCnt="9"/>
      <dgm:spPr/>
    </dgm:pt>
    <dgm:pt modelId="{E7718375-D761-4EFF-819F-761ABCD5DB76}" type="pres">
      <dgm:prSet presAssocID="{5D1C2B68-1866-41FB-BBC2-770C4BB57414}" presName="connTx" presStyleLbl="parChTrans1D2" presStyleIdx="3" presStyleCnt="9"/>
      <dgm:spPr/>
    </dgm:pt>
    <dgm:pt modelId="{8113A5F5-0218-41B0-A492-89B7988F4BF6}" type="pres">
      <dgm:prSet presAssocID="{F8169CC8-00ED-46C1-AF02-4DF727950C07}" presName="node" presStyleLbl="node1" presStyleIdx="3" presStyleCnt="9">
        <dgm:presLayoutVars>
          <dgm:bulletEnabled val="1"/>
        </dgm:presLayoutVars>
      </dgm:prSet>
      <dgm:spPr/>
    </dgm:pt>
    <dgm:pt modelId="{2475077A-4B1B-4848-81F5-66F2587E2EAE}" type="pres">
      <dgm:prSet presAssocID="{5A6EF909-E734-46D6-9950-08CAC76049BB}" presName="Name9" presStyleLbl="parChTrans1D2" presStyleIdx="4" presStyleCnt="9"/>
      <dgm:spPr/>
    </dgm:pt>
    <dgm:pt modelId="{225451FB-3F5D-43D9-BD51-8F349630FB2F}" type="pres">
      <dgm:prSet presAssocID="{5A6EF909-E734-46D6-9950-08CAC76049BB}" presName="connTx" presStyleLbl="parChTrans1D2" presStyleIdx="4" presStyleCnt="9"/>
      <dgm:spPr/>
    </dgm:pt>
    <dgm:pt modelId="{E65698D6-939E-412E-B6FB-A8D301F1D60F}" type="pres">
      <dgm:prSet presAssocID="{6B50CB6B-707C-4AC7-AA40-77E980C4FF2B}" presName="node" presStyleLbl="node1" presStyleIdx="4" presStyleCnt="9">
        <dgm:presLayoutVars>
          <dgm:bulletEnabled val="1"/>
        </dgm:presLayoutVars>
      </dgm:prSet>
      <dgm:spPr/>
    </dgm:pt>
    <dgm:pt modelId="{41685299-F363-404F-939E-6BF90128414A}" type="pres">
      <dgm:prSet presAssocID="{5BBEE865-3D6B-47FF-A532-7DA31BE8082E}" presName="Name9" presStyleLbl="parChTrans1D2" presStyleIdx="5" presStyleCnt="9"/>
      <dgm:spPr/>
    </dgm:pt>
    <dgm:pt modelId="{4CF9DBAA-CCD7-4BD2-916E-1B6F11BB9ADA}" type="pres">
      <dgm:prSet presAssocID="{5BBEE865-3D6B-47FF-A532-7DA31BE8082E}" presName="connTx" presStyleLbl="parChTrans1D2" presStyleIdx="5" presStyleCnt="9"/>
      <dgm:spPr/>
    </dgm:pt>
    <dgm:pt modelId="{82B7BD40-50BE-4AB9-A04E-6A730BA4C9D2}" type="pres">
      <dgm:prSet presAssocID="{70EBBA31-885A-4EE3-A63D-FF42C39ED25E}" presName="node" presStyleLbl="node1" presStyleIdx="5" presStyleCnt="9">
        <dgm:presLayoutVars>
          <dgm:bulletEnabled val="1"/>
        </dgm:presLayoutVars>
      </dgm:prSet>
      <dgm:spPr/>
    </dgm:pt>
    <dgm:pt modelId="{87E5F570-191B-4840-B73D-7C89AC7D61F3}" type="pres">
      <dgm:prSet presAssocID="{F25D9847-F7A9-4949-99EE-E4BAE0E67B13}" presName="Name9" presStyleLbl="parChTrans1D2" presStyleIdx="6" presStyleCnt="9"/>
      <dgm:spPr/>
    </dgm:pt>
    <dgm:pt modelId="{1FD435EC-9B57-4365-9E71-F094B4B216DA}" type="pres">
      <dgm:prSet presAssocID="{F25D9847-F7A9-4949-99EE-E4BAE0E67B13}" presName="connTx" presStyleLbl="parChTrans1D2" presStyleIdx="6" presStyleCnt="9"/>
      <dgm:spPr/>
    </dgm:pt>
    <dgm:pt modelId="{04B74BAC-AF1F-40A2-B298-756FDAAD81AD}" type="pres">
      <dgm:prSet presAssocID="{988AA2BC-5620-4E72-B7D6-BBF849119471}" presName="node" presStyleLbl="node1" presStyleIdx="6" presStyleCnt="9">
        <dgm:presLayoutVars>
          <dgm:bulletEnabled val="1"/>
        </dgm:presLayoutVars>
      </dgm:prSet>
      <dgm:spPr/>
    </dgm:pt>
    <dgm:pt modelId="{659FB954-7403-4653-BDB8-9D15ACB2D460}" type="pres">
      <dgm:prSet presAssocID="{47A7B633-D6B5-4B1B-9916-B8CF499C2254}" presName="Name9" presStyleLbl="parChTrans1D2" presStyleIdx="7" presStyleCnt="9"/>
      <dgm:spPr/>
    </dgm:pt>
    <dgm:pt modelId="{BAF76E44-66F5-4861-8246-CA00EDB4A86E}" type="pres">
      <dgm:prSet presAssocID="{47A7B633-D6B5-4B1B-9916-B8CF499C2254}" presName="connTx" presStyleLbl="parChTrans1D2" presStyleIdx="7" presStyleCnt="9"/>
      <dgm:spPr/>
    </dgm:pt>
    <dgm:pt modelId="{23E37555-0297-4E5C-BCFD-7DE45A1D0EB4}" type="pres">
      <dgm:prSet presAssocID="{2DF07D0F-CC92-472F-AD96-02E75B9DAC3E}" presName="node" presStyleLbl="node1" presStyleIdx="7" presStyleCnt="9">
        <dgm:presLayoutVars>
          <dgm:bulletEnabled val="1"/>
        </dgm:presLayoutVars>
      </dgm:prSet>
      <dgm:spPr/>
    </dgm:pt>
    <dgm:pt modelId="{11758EFB-3782-4B61-9C9E-21CC18F89FBE}" type="pres">
      <dgm:prSet presAssocID="{269C6F7D-6DEB-4A54-A226-B4BE108C4212}" presName="Name9" presStyleLbl="parChTrans1D2" presStyleIdx="8" presStyleCnt="9"/>
      <dgm:spPr/>
    </dgm:pt>
    <dgm:pt modelId="{2822476B-4B16-496C-8715-D4BE2B773C2C}" type="pres">
      <dgm:prSet presAssocID="{269C6F7D-6DEB-4A54-A226-B4BE108C4212}" presName="connTx" presStyleLbl="parChTrans1D2" presStyleIdx="8" presStyleCnt="9"/>
      <dgm:spPr/>
    </dgm:pt>
    <dgm:pt modelId="{025D5BF2-7EAE-4EEC-8FD1-3A644D6C4F16}" type="pres">
      <dgm:prSet presAssocID="{43F400E5-3F8D-4069-9B6F-2036311B8971}" presName="node" presStyleLbl="node1" presStyleIdx="8" presStyleCnt="9">
        <dgm:presLayoutVars>
          <dgm:bulletEnabled val="1"/>
        </dgm:presLayoutVars>
      </dgm:prSet>
      <dgm:spPr/>
    </dgm:pt>
  </dgm:ptLst>
  <dgm:cxnLst>
    <dgm:cxn modelId="{B349BA04-931F-4593-94C3-431D27973BA1}" type="presOf" srcId="{5D1C2B68-1866-41FB-BBC2-770C4BB57414}" destId="{07A3BC9E-3272-4EA7-A113-8C6C73AA3AC1}" srcOrd="0" destOrd="0" presId="urn:microsoft.com/office/officeart/2005/8/layout/radial1"/>
    <dgm:cxn modelId="{D9B47709-AFF7-4978-81C8-C2B5C7E7049C}" type="presOf" srcId="{F28B1F9A-8DD8-445C-A411-6EE071A79FF0}" destId="{9A437C9B-4108-4195-BD61-41659483D9BD}" srcOrd="1" destOrd="0" presId="urn:microsoft.com/office/officeart/2005/8/layout/radial1"/>
    <dgm:cxn modelId="{8CBB030C-CC4A-4AB4-AB7A-87A5251E7ECD}" srcId="{621CFBCC-3A55-4B81-BECE-F1EC668ED40A}" destId="{43F400E5-3F8D-4069-9B6F-2036311B8971}" srcOrd="8" destOrd="0" parTransId="{269C6F7D-6DEB-4A54-A226-B4BE108C4212}" sibTransId="{388806B6-6E99-46E6-A044-0C438D2C87B6}"/>
    <dgm:cxn modelId="{9849200F-8E33-4D0D-B697-3B281151AC28}" type="presOf" srcId="{EDC73C3C-FE16-4249-8931-514D1A45C8E7}" destId="{AA83812F-9536-4A59-8AAC-739FD0373423}" srcOrd="1" destOrd="0" presId="urn:microsoft.com/office/officeart/2005/8/layout/radial1"/>
    <dgm:cxn modelId="{BE62E813-972D-4FD2-B2A7-FF0ADB089CBB}" type="presOf" srcId="{269C6F7D-6DEB-4A54-A226-B4BE108C4212}" destId="{11758EFB-3782-4B61-9C9E-21CC18F89FBE}" srcOrd="0" destOrd="0" presId="urn:microsoft.com/office/officeart/2005/8/layout/radial1"/>
    <dgm:cxn modelId="{05C0471C-FACE-4B03-8BB1-AEC423EA0B9F}" type="presOf" srcId="{621CFBCC-3A55-4B81-BECE-F1EC668ED40A}" destId="{23FC46E7-7ED9-4106-B1F0-13D041C04DF6}" srcOrd="0" destOrd="0" presId="urn:microsoft.com/office/officeart/2005/8/layout/radial1"/>
    <dgm:cxn modelId="{496AB622-B974-48F5-8044-4A7371217A12}" type="presOf" srcId="{988AA2BC-5620-4E72-B7D6-BBF849119471}" destId="{04B74BAC-AF1F-40A2-B298-756FDAAD81AD}" srcOrd="0" destOrd="0" presId="urn:microsoft.com/office/officeart/2005/8/layout/radial1"/>
    <dgm:cxn modelId="{6FDCA023-94AE-4E1F-88CA-B3F3F1D37ADE}" srcId="{621CFBCC-3A55-4B81-BECE-F1EC668ED40A}" destId="{6B50CB6B-707C-4AC7-AA40-77E980C4FF2B}" srcOrd="4" destOrd="0" parTransId="{5A6EF909-E734-46D6-9950-08CAC76049BB}" sibTransId="{60A359BB-7DA9-4985-B433-DC19A4CD5FFB}"/>
    <dgm:cxn modelId="{99E02D2C-4F96-4AF5-831E-459650D2DAE2}" srcId="{621CFBCC-3A55-4B81-BECE-F1EC668ED40A}" destId="{2DF07D0F-CC92-472F-AD96-02E75B9DAC3E}" srcOrd="7" destOrd="0" parTransId="{47A7B633-D6B5-4B1B-9916-B8CF499C2254}" sibTransId="{1F86AB2D-1676-4711-BA9D-34897601F1B9}"/>
    <dgm:cxn modelId="{8488E62C-75DC-4284-BEF9-72392AC41DE1}" type="presOf" srcId="{5BBEE865-3D6B-47FF-A532-7DA31BE8082E}" destId="{4CF9DBAA-CCD7-4BD2-916E-1B6F11BB9ADA}" srcOrd="1" destOrd="0" presId="urn:microsoft.com/office/officeart/2005/8/layout/radial1"/>
    <dgm:cxn modelId="{98F27B3B-EC62-494E-9C67-D536369E3225}" srcId="{621CFBCC-3A55-4B81-BECE-F1EC668ED40A}" destId="{DC18D766-2C93-48F4-BF06-2E32123CD9E6}" srcOrd="2" destOrd="0" parTransId="{F28B1F9A-8DD8-445C-A411-6EE071A79FF0}" sibTransId="{09464C75-B420-4B18-8077-5B2EABFC2F40}"/>
    <dgm:cxn modelId="{63A75045-8B42-44C8-A10B-9926F05C93F1}" type="presOf" srcId="{5A6EF909-E734-46D6-9950-08CAC76049BB}" destId="{225451FB-3F5D-43D9-BD51-8F349630FB2F}" srcOrd="1" destOrd="0" presId="urn:microsoft.com/office/officeart/2005/8/layout/radial1"/>
    <dgm:cxn modelId="{15302C47-1252-47B8-AB56-01E9AE1157D3}" type="presOf" srcId="{43F400E5-3F8D-4069-9B6F-2036311B8971}" destId="{025D5BF2-7EAE-4EEC-8FD1-3A644D6C4F16}" srcOrd="0" destOrd="0" presId="urn:microsoft.com/office/officeart/2005/8/layout/radial1"/>
    <dgm:cxn modelId="{BEE85D49-2D26-401B-852A-071FC72DE196}" type="presOf" srcId="{F8169CC8-00ED-46C1-AF02-4DF727950C07}" destId="{8113A5F5-0218-41B0-A492-89B7988F4BF6}" srcOrd="0" destOrd="0" presId="urn:microsoft.com/office/officeart/2005/8/layout/radial1"/>
    <dgm:cxn modelId="{4326124D-8174-490B-82F4-62703C2CED80}" type="presOf" srcId="{6B50CB6B-707C-4AC7-AA40-77E980C4FF2B}" destId="{E65698D6-939E-412E-B6FB-A8D301F1D60F}" srcOrd="0" destOrd="0" presId="urn:microsoft.com/office/officeart/2005/8/layout/radial1"/>
    <dgm:cxn modelId="{7D8AC84F-560D-4BE1-841C-91F8132CEA99}" srcId="{621CFBCC-3A55-4B81-BECE-F1EC668ED40A}" destId="{70EBBA31-885A-4EE3-A63D-FF42C39ED25E}" srcOrd="5" destOrd="0" parTransId="{5BBEE865-3D6B-47FF-A532-7DA31BE8082E}" sibTransId="{C153BEF1-A143-42B7-A423-3DFD03D669A5}"/>
    <dgm:cxn modelId="{F408E655-B629-430D-8858-E3CBF3179E42}" type="presOf" srcId="{5A6EF909-E734-46D6-9950-08CAC76049BB}" destId="{2475077A-4B1B-4848-81F5-66F2587E2EAE}" srcOrd="0" destOrd="0" presId="urn:microsoft.com/office/officeart/2005/8/layout/radial1"/>
    <dgm:cxn modelId="{3EFAAF56-815B-49CF-B3FE-435389459BD4}" type="presOf" srcId="{DF068BFD-348D-4143-A7E2-F4322BDF50C6}" destId="{CABD2395-79A2-4D05-A9EA-B67C75292F73}" srcOrd="0" destOrd="0" presId="urn:microsoft.com/office/officeart/2005/8/layout/radial1"/>
    <dgm:cxn modelId="{5944427D-CDD9-4DAA-8EB6-ABE89012FAFB}" type="presOf" srcId="{5BBEE865-3D6B-47FF-A532-7DA31BE8082E}" destId="{41685299-F363-404F-939E-6BF90128414A}" srcOrd="0" destOrd="0" presId="urn:microsoft.com/office/officeart/2005/8/layout/radial1"/>
    <dgm:cxn modelId="{1368F07D-A2A2-4FD7-BFED-CB4F2F94DC22}" type="presOf" srcId="{DAB39AB8-97DC-4496-BBE0-DFFA48ADB4D7}" destId="{EEC149B4-DB3C-4807-98AF-7493B6DB1E82}" srcOrd="0" destOrd="0" presId="urn:microsoft.com/office/officeart/2005/8/layout/radial1"/>
    <dgm:cxn modelId="{9378237F-0D6A-41A9-A65C-BAFC7C69AC28}" srcId="{DF068BFD-348D-4143-A7E2-F4322BDF50C6}" destId="{621CFBCC-3A55-4B81-BECE-F1EC668ED40A}" srcOrd="0" destOrd="0" parTransId="{D9C4A89A-E4AE-453B-A519-5656DB993EA1}" sibTransId="{613D7507-E3DA-43EE-A103-8BA0D32821F5}"/>
    <dgm:cxn modelId="{DC3E5782-7896-4686-8C9A-7C7D66165E2E}" srcId="{621CFBCC-3A55-4B81-BECE-F1EC668ED40A}" destId="{DAB39AB8-97DC-4496-BBE0-DFFA48ADB4D7}" srcOrd="1" destOrd="0" parTransId="{EE1350A1-08D4-4639-A524-A73FF65A579E}" sibTransId="{10D6CF61-0CBD-4650-8EFE-4A197FE42DFE}"/>
    <dgm:cxn modelId="{7058D484-07DA-4DE4-9945-CB330210BE2C}" type="presOf" srcId="{47A7B633-D6B5-4B1B-9916-B8CF499C2254}" destId="{659FB954-7403-4653-BDB8-9D15ACB2D460}" srcOrd="0" destOrd="0" presId="urn:microsoft.com/office/officeart/2005/8/layout/radial1"/>
    <dgm:cxn modelId="{620CB292-AAA4-4515-BCCC-F4778BF5726E}" type="presOf" srcId="{47A7B633-D6B5-4B1B-9916-B8CF499C2254}" destId="{BAF76E44-66F5-4861-8246-CA00EDB4A86E}" srcOrd="1" destOrd="0" presId="urn:microsoft.com/office/officeart/2005/8/layout/radial1"/>
    <dgm:cxn modelId="{1B146D96-374A-44A1-99E9-23A7742139F6}" type="presOf" srcId="{EE1350A1-08D4-4639-A524-A73FF65A579E}" destId="{F60FDDAD-050A-4AC1-93F6-71B9D9B8FB85}" srcOrd="0" destOrd="0" presId="urn:microsoft.com/office/officeart/2005/8/layout/radial1"/>
    <dgm:cxn modelId="{72C3A69C-182E-4E52-A52B-815382B37AF9}" type="presOf" srcId="{2DF07D0F-CC92-472F-AD96-02E75B9DAC3E}" destId="{23E37555-0297-4E5C-BCFD-7DE45A1D0EB4}" srcOrd="0" destOrd="0" presId="urn:microsoft.com/office/officeart/2005/8/layout/radial1"/>
    <dgm:cxn modelId="{C771389D-98D0-4817-BF92-056F92D1E5BC}" srcId="{621CFBCC-3A55-4B81-BECE-F1EC668ED40A}" destId="{98784BD0-1374-4D8B-9D25-E3DE5E504743}" srcOrd="0" destOrd="0" parTransId="{EDC73C3C-FE16-4249-8931-514D1A45C8E7}" sibTransId="{9363F8A2-D325-46EA-938B-2775FB1E6AA5}"/>
    <dgm:cxn modelId="{95E2C2A4-CA56-4C6B-AAEF-994B4191076D}" type="presOf" srcId="{DC18D766-2C93-48F4-BF06-2E32123CD9E6}" destId="{654DFDFE-0DC7-4286-99F3-BA8284C84F5A}" srcOrd="0" destOrd="0" presId="urn:microsoft.com/office/officeart/2005/8/layout/radial1"/>
    <dgm:cxn modelId="{D85265CC-8D5E-4E04-9520-8BA0E3ADBDC9}" type="presOf" srcId="{F28B1F9A-8DD8-445C-A411-6EE071A79FF0}" destId="{AB93CB8C-33FE-4A9F-915A-95205DBAE0E6}" srcOrd="0" destOrd="0" presId="urn:microsoft.com/office/officeart/2005/8/layout/radial1"/>
    <dgm:cxn modelId="{A7C46FCE-D8ED-4E6D-A064-D0F95685E81C}" type="presOf" srcId="{EDC73C3C-FE16-4249-8931-514D1A45C8E7}" destId="{2E08C996-6208-42AD-96ED-4C550A734491}" srcOrd="0" destOrd="0" presId="urn:microsoft.com/office/officeart/2005/8/layout/radial1"/>
    <dgm:cxn modelId="{61A3F9CE-AD04-4ED4-9553-1EA0A5B6F9B5}" type="presOf" srcId="{EE1350A1-08D4-4639-A524-A73FF65A579E}" destId="{838CBD13-B52B-40D5-A92C-D1F52DC215D8}" srcOrd="1" destOrd="0" presId="urn:microsoft.com/office/officeart/2005/8/layout/radial1"/>
    <dgm:cxn modelId="{2DD1C5D9-E05A-4336-BC7C-B1A2522FA1B4}" type="presOf" srcId="{98784BD0-1374-4D8B-9D25-E3DE5E504743}" destId="{0D1EFDCD-DFBF-4314-B6BB-FE7CF14998A8}" srcOrd="0" destOrd="0" presId="urn:microsoft.com/office/officeart/2005/8/layout/radial1"/>
    <dgm:cxn modelId="{255DD2DA-5E20-4705-9DFB-BB5E019D0C21}" type="presOf" srcId="{70EBBA31-885A-4EE3-A63D-FF42C39ED25E}" destId="{82B7BD40-50BE-4AB9-A04E-6A730BA4C9D2}" srcOrd="0" destOrd="0" presId="urn:microsoft.com/office/officeart/2005/8/layout/radial1"/>
    <dgm:cxn modelId="{05A038DB-32F6-4B45-B3E6-446677D5D416}" type="presOf" srcId="{F25D9847-F7A9-4949-99EE-E4BAE0E67B13}" destId="{87E5F570-191B-4840-B73D-7C89AC7D61F3}" srcOrd="0" destOrd="0" presId="urn:microsoft.com/office/officeart/2005/8/layout/radial1"/>
    <dgm:cxn modelId="{DF6077DC-5BAB-4873-997D-A74F37B79903}" srcId="{621CFBCC-3A55-4B81-BECE-F1EC668ED40A}" destId="{F8169CC8-00ED-46C1-AF02-4DF727950C07}" srcOrd="3" destOrd="0" parTransId="{5D1C2B68-1866-41FB-BBC2-770C4BB57414}" sibTransId="{7C26C3EB-1B64-4872-AA17-FFCEB8682ED1}"/>
    <dgm:cxn modelId="{D86F7DEC-FC61-4D43-9FDE-FD8A094BBA44}" srcId="{621CFBCC-3A55-4B81-BECE-F1EC668ED40A}" destId="{988AA2BC-5620-4E72-B7D6-BBF849119471}" srcOrd="6" destOrd="0" parTransId="{F25D9847-F7A9-4949-99EE-E4BAE0E67B13}" sibTransId="{DDF38588-3391-4948-8A7A-EAC5507C5C51}"/>
    <dgm:cxn modelId="{9D7D79F7-335E-4B37-9A53-90F20B779175}" type="presOf" srcId="{5D1C2B68-1866-41FB-BBC2-770C4BB57414}" destId="{E7718375-D761-4EFF-819F-761ABCD5DB76}" srcOrd="1" destOrd="0" presId="urn:microsoft.com/office/officeart/2005/8/layout/radial1"/>
    <dgm:cxn modelId="{DA1D34FA-3D91-4329-ABB9-DEAD1F0EE160}" type="presOf" srcId="{269C6F7D-6DEB-4A54-A226-B4BE108C4212}" destId="{2822476B-4B16-496C-8715-D4BE2B773C2C}" srcOrd="1" destOrd="0" presId="urn:microsoft.com/office/officeart/2005/8/layout/radial1"/>
    <dgm:cxn modelId="{71FB19FD-BC43-4219-BC73-71BB16B6B93A}" type="presOf" srcId="{F25D9847-F7A9-4949-99EE-E4BAE0E67B13}" destId="{1FD435EC-9B57-4365-9E71-F094B4B216DA}" srcOrd="1" destOrd="0" presId="urn:microsoft.com/office/officeart/2005/8/layout/radial1"/>
    <dgm:cxn modelId="{49BD88DB-E519-45C4-9F4F-41F86049FD35}" type="presParOf" srcId="{CABD2395-79A2-4D05-A9EA-B67C75292F73}" destId="{23FC46E7-7ED9-4106-B1F0-13D041C04DF6}" srcOrd="0" destOrd="0" presId="urn:microsoft.com/office/officeart/2005/8/layout/radial1"/>
    <dgm:cxn modelId="{F2A33540-AF4A-442A-9782-CA6FC57DF713}" type="presParOf" srcId="{CABD2395-79A2-4D05-A9EA-B67C75292F73}" destId="{2E08C996-6208-42AD-96ED-4C550A734491}" srcOrd="1" destOrd="0" presId="urn:microsoft.com/office/officeart/2005/8/layout/radial1"/>
    <dgm:cxn modelId="{75255A17-96D5-4D23-BA4B-E90344D9AA6E}" type="presParOf" srcId="{2E08C996-6208-42AD-96ED-4C550A734491}" destId="{AA83812F-9536-4A59-8AAC-739FD0373423}" srcOrd="0" destOrd="0" presId="urn:microsoft.com/office/officeart/2005/8/layout/radial1"/>
    <dgm:cxn modelId="{8FD572DC-AD94-4F0E-8916-B45721DF491D}" type="presParOf" srcId="{CABD2395-79A2-4D05-A9EA-B67C75292F73}" destId="{0D1EFDCD-DFBF-4314-B6BB-FE7CF14998A8}" srcOrd="2" destOrd="0" presId="urn:microsoft.com/office/officeart/2005/8/layout/radial1"/>
    <dgm:cxn modelId="{19632E77-8BBB-402C-A130-DCABA2372DAD}" type="presParOf" srcId="{CABD2395-79A2-4D05-A9EA-B67C75292F73}" destId="{F60FDDAD-050A-4AC1-93F6-71B9D9B8FB85}" srcOrd="3" destOrd="0" presId="urn:microsoft.com/office/officeart/2005/8/layout/radial1"/>
    <dgm:cxn modelId="{9E1A2BC3-5930-48A6-AD76-1E0965770A25}" type="presParOf" srcId="{F60FDDAD-050A-4AC1-93F6-71B9D9B8FB85}" destId="{838CBD13-B52B-40D5-A92C-D1F52DC215D8}" srcOrd="0" destOrd="0" presId="urn:microsoft.com/office/officeart/2005/8/layout/radial1"/>
    <dgm:cxn modelId="{DCDE6D6B-DFF4-4D07-AB6A-A3EC2B8BDBA9}" type="presParOf" srcId="{CABD2395-79A2-4D05-A9EA-B67C75292F73}" destId="{EEC149B4-DB3C-4807-98AF-7493B6DB1E82}" srcOrd="4" destOrd="0" presId="urn:microsoft.com/office/officeart/2005/8/layout/radial1"/>
    <dgm:cxn modelId="{2DD1193D-B94D-4F44-8062-11605DDF29B5}" type="presParOf" srcId="{CABD2395-79A2-4D05-A9EA-B67C75292F73}" destId="{AB93CB8C-33FE-4A9F-915A-95205DBAE0E6}" srcOrd="5" destOrd="0" presId="urn:microsoft.com/office/officeart/2005/8/layout/radial1"/>
    <dgm:cxn modelId="{35ED99B6-A5EC-4C1D-BAFF-6BDF6C76892B}" type="presParOf" srcId="{AB93CB8C-33FE-4A9F-915A-95205DBAE0E6}" destId="{9A437C9B-4108-4195-BD61-41659483D9BD}" srcOrd="0" destOrd="0" presId="urn:microsoft.com/office/officeart/2005/8/layout/radial1"/>
    <dgm:cxn modelId="{56EA5428-8062-4954-A5C0-11B721265008}" type="presParOf" srcId="{CABD2395-79A2-4D05-A9EA-B67C75292F73}" destId="{654DFDFE-0DC7-4286-99F3-BA8284C84F5A}" srcOrd="6" destOrd="0" presId="urn:microsoft.com/office/officeart/2005/8/layout/radial1"/>
    <dgm:cxn modelId="{6A88855C-8D31-4C38-ABA8-0B19A2D89BAD}" type="presParOf" srcId="{CABD2395-79A2-4D05-A9EA-B67C75292F73}" destId="{07A3BC9E-3272-4EA7-A113-8C6C73AA3AC1}" srcOrd="7" destOrd="0" presId="urn:microsoft.com/office/officeart/2005/8/layout/radial1"/>
    <dgm:cxn modelId="{2CFEA1DC-D780-4A4B-8FE8-479BA9AD1FE2}" type="presParOf" srcId="{07A3BC9E-3272-4EA7-A113-8C6C73AA3AC1}" destId="{E7718375-D761-4EFF-819F-761ABCD5DB76}" srcOrd="0" destOrd="0" presId="urn:microsoft.com/office/officeart/2005/8/layout/radial1"/>
    <dgm:cxn modelId="{6E0086CC-8118-4120-B095-9A2B23588073}" type="presParOf" srcId="{CABD2395-79A2-4D05-A9EA-B67C75292F73}" destId="{8113A5F5-0218-41B0-A492-89B7988F4BF6}" srcOrd="8" destOrd="0" presId="urn:microsoft.com/office/officeart/2005/8/layout/radial1"/>
    <dgm:cxn modelId="{31ACD7BC-E386-4836-B84E-E7BBB20895C2}" type="presParOf" srcId="{CABD2395-79A2-4D05-A9EA-B67C75292F73}" destId="{2475077A-4B1B-4848-81F5-66F2587E2EAE}" srcOrd="9" destOrd="0" presId="urn:microsoft.com/office/officeart/2005/8/layout/radial1"/>
    <dgm:cxn modelId="{2879DFC6-AD1F-4E84-B290-45A939951B04}" type="presParOf" srcId="{2475077A-4B1B-4848-81F5-66F2587E2EAE}" destId="{225451FB-3F5D-43D9-BD51-8F349630FB2F}" srcOrd="0" destOrd="0" presId="urn:microsoft.com/office/officeart/2005/8/layout/radial1"/>
    <dgm:cxn modelId="{3FE20884-8C48-4E9E-9F8A-D8F63F174EB1}" type="presParOf" srcId="{CABD2395-79A2-4D05-A9EA-B67C75292F73}" destId="{E65698D6-939E-412E-B6FB-A8D301F1D60F}" srcOrd="10" destOrd="0" presId="urn:microsoft.com/office/officeart/2005/8/layout/radial1"/>
    <dgm:cxn modelId="{68D0D6FD-86C3-4AD5-8077-A4B48D697EEE}" type="presParOf" srcId="{CABD2395-79A2-4D05-A9EA-B67C75292F73}" destId="{41685299-F363-404F-939E-6BF90128414A}" srcOrd="11" destOrd="0" presId="urn:microsoft.com/office/officeart/2005/8/layout/radial1"/>
    <dgm:cxn modelId="{1ADE0A92-B514-4384-A449-4E377E0BCC15}" type="presParOf" srcId="{41685299-F363-404F-939E-6BF90128414A}" destId="{4CF9DBAA-CCD7-4BD2-916E-1B6F11BB9ADA}" srcOrd="0" destOrd="0" presId="urn:microsoft.com/office/officeart/2005/8/layout/radial1"/>
    <dgm:cxn modelId="{2845AAB5-C99F-46E2-9905-D26F4F67DBB7}" type="presParOf" srcId="{CABD2395-79A2-4D05-A9EA-B67C75292F73}" destId="{82B7BD40-50BE-4AB9-A04E-6A730BA4C9D2}" srcOrd="12" destOrd="0" presId="urn:microsoft.com/office/officeart/2005/8/layout/radial1"/>
    <dgm:cxn modelId="{B26E9BF9-A93E-4F2A-959C-312D94509028}" type="presParOf" srcId="{CABD2395-79A2-4D05-A9EA-B67C75292F73}" destId="{87E5F570-191B-4840-B73D-7C89AC7D61F3}" srcOrd="13" destOrd="0" presId="urn:microsoft.com/office/officeart/2005/8/layout/radial1"/>
    <dgm:cxn modelId="{1F47C06E-E98E-4EA9-85F6-4F6512764C40}" type="presParOf" srcId="{87E5F570-191B-4840-B73D-7C89AC7D61F3}" destId="{1FD435EC-9B57-4365-9E71-F094B4B216DA}" srcOrd="0" destOrd="0" presId="urn:microsoft.com/office/officeart/2005/8/layout/radial1"/>
    <dgm:cxn modelId="{D8200A24-9CFE-45F6-BB79-7F881CDECB63}" type="presParOf" srcId="{CABD2395-79A2-4D05-A9EA-B67C75292F73}" destId="{04B74BAC-AF1F-40A2-B298-756FDAAD81AD}" srcOrd="14" destOrd="0" presId="urn:microsoft.com/office/officeart/2005/8/layout/radial1"/>
    <dgm:cxn modelId="{8E6B6735-7166-4DAA-858E-E3C60D46965D}" type="presParOf" srcId="{CABD2395-79A2-4D05-A9EA-B67C75292F73}" destId="{659FB954-7403-4653-BDB8-9D15ACB2D460}" srcOrd="15" destOrd="0" presId="urn:microsoft.com/office/officeart/2005/8/layout/radial1"/>
    <dgm:cxn modelId="{2CDEC5C9-AB5C-445D-B325-F36E8841B4E5}" type="presParOf" srcId="{659FB954-7403-4653-BDB8-9D15ACB2D460}" destId="{BAF76E44-66F5-4861-8246-CA00EDB4A86E}" srcOrd="0" destOrd="0" presId="urn:microsoft.com/office/officeart/2005/8/layout/radial1"/>
    <dgm:cxn modelId="{840A1B9C-ECD7-40A4-9CDB-DD8A836BF102}" type="presParOf" srcId="{CABD2395-79A2-4D05-A9EA-B67C75292F73}" destId="{23E37555-0297-4E5C-BCFD-7DE45A1D0EB4}" srcOrd="16" destOrd="0" presId="urn:microsoft.com/office/officeart/2005/8/layout/radial1"/>
    <dgm:cxn modelId="{FE096066-5CAA-4F2D-A321-8F0E43D4AEB2}" type="presParOf" srcId="{CABD2395-79A2-4D05-A9EA-B67C75292F73}" destId="{11758EFB-3782-4B61-9C9E-21CC18F89FBE}" srcOrd="17" destOrd="0" presId="urn:microsoft.com/office/officeart/2005/8/layout/radial1"/>
    <dgm:cxn modelId="{00847B43-C5AE-4746-88BA-6377C65B6E2A}" type="presParOf" srcId="{11758EFB-3782-4B61-9C9E-21CC18F89FBE}" destId="{2822476B-4B16-496C-8715-D4BE2B773C2C}" srcOrd="0" destOrd="0" presId="urn:microsoft.com/office/officeart/2005/8/layout/radial1"/>
    <dgm:cxn modelId="{ACD75E52-A4AF-488C-BBFD-C882482245B9}" type="presParOf" srcId="{CABD2395-79A2-4D05-A9EA-B67C75292F73}" destId="{025D5BF2-7EAE-4EEC-8FD1-3A644D6C4F16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75722-4841-4760-A5BE-BE78F696B91B}">
      <dsp:nvSpPr>
        <dsp:cNvPr id="0" name=""/>
        <dsp:cNvSpPr/>
      </dsp:nvSpPr>
      <dsp:spPr>
        <a:xfrm>
          <a:off x="262240" y="99658"/>
          <a:ext cx="5416739" cy="531629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C7AC5-FA2C-49A9-A896-86D695C2DEEC}">
      <dsp:nvSpPr>
        <dsp:cNvPr id="0" name=""/>
        <dsp:cNvSpPr/>
      </dsp:nvSpPr>
      <dsp:spPr>
        <a:xfrm>
          <a:off x="779161" y="447347"/>
          <a:ext cx="4272204" cy="433013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623DE-6F31-48BE-994E-C98CC6194FC8}">
      <dsp:nvSpPr>
        <dsp:cNvPr id="0" name=""/>
        <dsp:cNvSpPr/>
      </dsp:nvSpPr>
      <dsp:spPr>
        <a:xfrm>
          <a:off x="1224137" y="920021"/>
          <a:ext cx="3442810" cy="33313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5BC2E3-C083-463F-98A3-90BE3D3CF8AB}">
      <dsp:nvSpPr>
        <dsp:cNvPr id="0" name=""/>
        <dsp:cNvSpPr/>
      </dsp:nvSpPr>
      <dsp:spPr>
        <a:xfrm>
          <a:off x="1656187" y="1474052"/>
          <a:ext cx="2544009" cy="23139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C5651-5274-404E-BEB4-A56C94F7152F}">
      <dsp:nvSpPr>
        <dsp:cNvPr id="0" name=""/>
        <dsp:cNvSpPr/>
      </dsp:nvSpPr>
      <dsp:spPr>
        <a:xfrm>
          <a:off x="2016222" y="1791318"/>
          <a:ext cx="1763941" cy="17239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B9938-1919-4025-A75C-42683F039082}">
      <dsp:nvSpPr>
        <dsp:cNvPr id="0" name=""/>
        <dsp:cNvSpPr/>
      </dsp:nvSpPr>
      <dsp:spPr>
        <a:xfrm>
          <a:off x="5976664" y="-38459"/>
          <a:ext cx="1617830" cy="504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1" kern="1200" dirty="0"/>
            <a:t>Ребенок</a:t>
          </a:r>
        </a:p>
      </dsp:txBody>
      <dsp:txXfrm>
        <a:off x="5976664" y="-38459"/>
        <a:ext cx="1617830" cy="504396"/>
      </dsp:txXfrm>
    </dsp:sp>
    <dsp:sp modelId="{82E47BFE-FBF8-473C-B265-FDCC304B361B}">
      <dsp:nvSpPr>
        <dsp:cNvPr id="0" name=""/>
        <dsp:cNvSpPr/>
      </dsp:nvSpPr>
      <dsp:spPr>
        <a:xfrm>
          <a:off x="5184576" y="237529"/>
          <a:ext cx="5260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C849F-0A29-4D9C-BC2E-58FF35D03615}">
      <dsp:nvSpPr>
        <dsp:cNvPr id="0" name=""/>
        <dsp:cNvSpPr/>
      </dsp:nvSpPr>
      <dsp:spPr>
        <a:xfrm rot="5400000">
          <a:off x="2585973" y="519265"/>
          <a:ext cx="2777318" cy="2275858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103D04-D665-457F-83C8-5C24A65DAFA6}">
      <dsp:nvSpPr>
        <dsp:cNvPr id="0" name=""/>
        <dsp:cNvSpPr/>
      </dsp:nvSpPr>
      <dsp:spPr>
        <a:xfrm>
          <a:off x="5733565" y="627811"/>
          <a:ext cx="2104029" cy="742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1" kern="1200"/>
            <a:t>Семья</a:t>
          </a:r>
          <a:endParaRPr lang="ru-RU" sz="2500" b="1" i="1" kern="1200" dirty="0"/>
        </a:p>
      </dsp:txBody>
      <dsp:txXfrm>
        <a:off x="5733565" y="627811"/>
        <a:ext cx="2104029" cy="742862"/>
      </dsp:txXfrm>
    </dsp:sp>
    <dsp:sp modelId="{A6F0BF7A-9E3E-42A9-9222-9E6824260922}">
      <dsp:nvSpPr>
        <dsp:cNvPr id="0" name=""/>
        <dsp:cNvSpPr/>
      </dsp:nvSpPr>
      <dsp:spPr>
        <a:xfrm>
          <a:off x="5184576" y="946877"/>
          <a:ext cx="5260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AF2B0-8538-462B-A63D-08E36F52E6E2}">
      <dsp:nvSpPr>
        <dsp:cNvPr id="0" name=""/>
        <dsp:cNvSpPr/>
      </dsp:nvSpPr>
      <dsp:spPr>
        <a:xfrm rot="5400000">
          <a:off x="3108093" y="930347"/>
          <a:ext cx="2049217" cy="210374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44FDA-BF2D-4C8A-B998-B7022460C0AA}">
      <dsp:nvSpPr>
        <dsp:cNvPr id="0" name=""/>
        <dsp:cNvSpPr/>
      </dsp:nvSpPr>
      <dsp:spPr>
        <a:xfrm>
          <a:off x="5733565" y="1413316"/>
          <a:ext cx="2104029" cy="742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1" kern="1200"/>
            <a:t>Детский сад</a:t>
          </a:r>
          <a:endParaRPr lang="ru-RU" sz="2500" b="1" i="1" kern="1200" dirty="0"/>
        </a:p>
      </dsp:txBody>
      <dsp:txXfrm>
        <a:off x="5733565" y="1413316"/>
        <a:ext cx="2104029" cy="742862"/>
      </dsp:txXfrm>
    </dsp:sp>
    <dsp:sp modelId="{FC21BF06-15F9-4042-AD39-9D6E808C0425}">
      <dsp:nvSpPr>
        <dsp:cNvPr id="0" name=""/>
        <dsp:cNvSpPr/>
      </dsp:nvSpPr>
      <dsp:spPr>
        <a:xfrm>
          <a:off x="5207558" y="1784747"/>
          <a:ext cx="5260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A5AC7-A8C9-4E66-AADA-A23B3D95C64F}">
      <dsp:nvSpPr>
        <dsp:cNvPr id="0" name=""/>
        <dsp:cNvSpPr/>
      </dsp:nvSpPr>
      <dsp:spPr>
        <a:xfrm rot="5400000">
          <a:off x="3485760" y="1886442"/>
          <a:ext cx="1823492" cy="1620102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E4A7F-7DEA-4033-9707-1D4261C434CB}">
      <dsp:nvSpPr>
        <dsp:cNvPr id="0" name=""/>
        <dsp:cNvSpPr/>
      </dsp:nvSpPr>
      <dsp:spPr>
        <a:xfrm>
          <a:off x="5733565" y="2181988"/>
          <a:ext cx="2104029" cy="742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1" kern="1200"/>
            <a:t>Родной город</a:t>
          </a:r>
          <a:endParaRPr lang="ru-RU" sz="2500" b="1" i="1" kern="1200" dirty="0"/>
        </a:p>
      </dsp:txBody>
      <dsp:txXfrm>
        <a:off x="5733565" y="2181988"/>
        <a:ext cx="2104029" cy="742862"/>
      </dsp:txXfrm>
    </dsp:sp>
    <dsp:sp modelId="{367DD887-2E46-46E1-898E-C49BA041E128}">
      <dsp:nvSpPr>
        <dsp:cNvPr id="0" name=""/>
        <dsp:cNvSpPr/>
      </dsp:nvSpPr>
      <dsp:spPr>
        <a:xfrm>
          <a:off x="5204091" y="2613793"/>
          <a:ext cx="5260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41D3F-EB69-4B5A-BA11-0F240F7BD9CF}">
      <dsp:nvSpPr>
        <dsp:cNvPr id="0" name=""/>
        <dsp:cNvSpPr/>
      </dsp:nvSpPr>
      <dsp:spPr>
        <a:xfrm rot="5400000">
          <a:off x="3978544" y="2530709"/>
          <a:ext cx="1187935" cy="138284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AA8ED-BB4C-4583-B0C3-42FC5FDE451C}">
      <dsp:nvSpPr>
        <dsp:cNvPr id="0" name=""/>
        <dsp:cNvSpPr/>
      </dsp:nvSpPr>
      <dsp:spPr>
        <a:xfrm>
          <a:off x="5741981" y="2948549"/>
          <a:ext cx="2087197" cy="702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31750" bIns="317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1" kern="1200" dirty="0"/>
            <a:t>Россия</a:t>
          </a:r>
        </a:p>
      </dsp:txBody>
      <dsp:txXfrm>
        <a:off x="5741981" y="2948549"/>
        <a:ext cx="2087197" cy="702198"/>
      </dsp:txXfrm>
    </dsp:sp>
    <dsp:sp modelId="{AE53111A-63D4-4704-9B3E-4258E02729EE}">
      <dsp:nvSpPr>
        <dsp:cNvPr id="0" name=""/>
        <dsp:cNvSpPr/>
      </dsp:nvSpPr>
      <dsp:spPr>
        <a:xfrm flipV="1">
          <a:off x="5256581" y="3518944"/>
          <a:ext cx="710604" cy="14401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23A2E-282C-4E54-8409-FF9B86936D2C}">
      <dsp:nvSpPr>
        <dsp:cNvPr id="0" name=""/>
        <dsp:cNvSpPr/>
      </dsp:nvSpPr>
      <dsp:spPr>
        <a:xfrm rot="5400000">
          <a:off x="4416313" y="3287377"/>
          <a:ext cx="670742" cy="100642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C46E7-7ED9-4106-B1F0-13D041C04DF6}">
      <dsp:nvSpPr>
        <dsp:cNvPr id="0" name=""/>
        <dsp:cNvSpPr/>
      </dsp:nvSpPr>
      <dsp:spPr>
        <a:xfrm>
          <a:off x="2890499" y="2175050"/>
          <a:ext cx="1132001" cy="11320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1" u="none" strike="noStrike" kern="1200" cap="none" normalizeH="0" baseline="0">
              <a:ln>
                <a:noFill/>
              </a:ln>
              <a:solidFill>
                <a:srgbClr val="CC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Формы работы</a:t>
          </a:r>
        </a:p>
      </dsp:txBody>
      <dsp:txXfrm>
        <a:off x="3056277" y="2340828"/>
        <a:ext cx="800445" cy="800445"/>
      </dsp:txXfrm>
    </dsp:sp>
    <dsp:sp modelId="{2E08C996-6208-42AD-96ED-4C550A734491}">
      <dsp:nvSpPr>
        <dsp:cNvPr id="0" name=""/>
        <dsp:cNvSpPr/>
      </dsp:nvSpPr>
      <dsp:spPr>
        <a:xfrm rot="16200000">
          <a:off x="2944928" y="1648741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30921" y="1637900"/>
        <a:ext cx="51157" cy="51157"/>
      </dsp:txXfrm>
    </dsp:sp>
    <dsp:sp modelId="{0D1EFDCD-DFBF-4314-B6BB-FE7CF14998A8}">
      <dsp:nvSpPr>
        <dsp:cNvPr id="0" name=""/>
        <dsp:cNvSpPr/>
      </dsp:nvSpPr>
      <dsp:spPr>
        <a:xfrm>
          <a:off x="2890499" y="19904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5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досуги</a:t>
          </a:r>
        </a:p>
      </dsp:txBody>
      <dsp:txXfrm>
        <a:off x="3056277" y="185682"/>
        <a:ext cx="800445" cy="800445"/>
      </dsp:txXfrm>
    </dsp:sp>
    <dsp:sp modelId="{F60FDDAD-050A-4AC1-93F6-71B9D9B8FB85}">
      <dsp:nvSpPr>
        <dsp:cNvPr id="0" name=""/>
        <dsp:cNvSpPr/>
      </dsp:nvSpPr>
      <dsp:spPr>
        <a:xfrm rot="18600000">
          <a:off x="3637578" y="1900845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123572" y="1890004"/>
        <a:ext cx="51157" cy="51157"/>
      </dsp:txXfrm>
    </dsp:sp>
    <dsp:sp modelId="{EEC149B4-DB3C-4807-98AF-7493B6DB1E82}">
      <dsp:nvSpPr>
        <dsp:cNvPr id="0" name=""/>
        <dsp:cNvSpPr/>
      </dsp:nvSpPr>
      <dsp:spPr>
        <a:xfrm>
          <a:off x="4275800" y="524113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представления</a:t>
          </a:r>
        </a:p>
      </dsp:txBody>
      <dsp:txXfrm>
        <a:off x="4441578" y="689891"/>
        <a:ext cx="800445" cy="800445"/>
      </dsp:txXfrm>
    </dsp:sp>
    <dsp:sp modelId="{AB93CB8C-33FE-4A9F-915A-95205DBAE0E6}">
      <dsp:nvSpPr>
        <dsp:cNvPr id="0" name=""/>
        <dsp:cNvSpPr/>
      </dsp:nvSpPr>
      <dsp:spPr>
        <a:xfrm rot="21000000">
          <a:off x="4006130" y="2539195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492124" y="2528354"/>
        <a:ext cx="51157" cy="51157"/>
      </dsp:txXfrm>
    </dsp:sp>
    <dsp:sp modelId="{654DFDFE-0DC7-4286-99F3-BA8284C84F5A}">
      <dsp:nvSpPr>
        <dsp:cNvPr id="0" name=""/>
        <dsp:cNvSpPr/>
      </dsp:nvSpPr>
      <dsp:spPr>
        <a:xfrm>
          <a:off x="5012903" y="1800813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1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Выставки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1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детских работ</a:t>
          </a:r>
        </a:p>
      </dsp:txBody>
      <dsp:txXfrm>
        <a:off x="5178681" y="1966591"/>
        <a:ext cx="800445" cy="800445"/>
      </dsp:txXfrm>
    </dsp:sp>
    <dsp:sp modelId="{07A3BC9E-3272-4EA7-A113-8C6C73AA3AC1}">
      <dsp:nvSpPr>
        <dsp:cNvPr id="0" name=""/>
        <dsp:cNvSpPr/>
      </dsp:nvSpPr>
      <dsp:spPr>
        <a:xfrm rot="1800000">
          <a:off x="3878134" y="3265100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364127" y="3254259"/>
        <a:ext cx="51157" cy="51157"/>
      </dsp:txXfrm>
    </dsp:sp>
    <dsp:sp modelId="{8113A5F5-0218-41B0-A492-89B7988F4BF6}">
      <dsp:nvSpPr>
        <dsp:cNvPr id="0" name=""/>
        <dsp:cNvSpPr/>
      </dsp:nvSpPr>
      <dsp:spPr>
        <a:xfrm>
          <a:off x="4756910" y="3252623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1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Спортивные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1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праздники</a:t>
          </a:r>
        </a:p>
      </dsp:txBody>
      <dsp:txXfrm>
        <a:off x="4922688" y="3418401"/>
        <a:ext cx="800445" cy="800445"/>
      </dsp:txXfrm>
    </dsp:sp>
    <dsp:sp modelId="{2475077A-4B1B-4848-81F5-66F2587E2EAE}">
      <dsp:nvSpPr>
        <dsp:cNvPr id="0" name=""/>
        <dsp:cNvSpPr/>
      </dsp:nvSpPr>
      <dsp:spPr>
        <a:xfrm rot="4200000">
          <a:off x="3313480" y="3738901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799473" y="3728060"/>
        <a:ext cx="51157" cy="51157"/>
      </dsp:txXfrm>
    </dsp:sp>
    <dsp:sp modelId="{E65698D6-939E-412E-B6FB-A8D301F1D60F}">
      <dsp:nvSpPr>
        <dsp:cNvPr id="0" name=""/>
        <dsp:cNvSpPr/>
      </dsp:nvSpPr>
      <dsp:spPr>
        <a:xfrm>
          <a:off x="3627602" y="4200225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900" b="1" i="1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Детские проекты</a:t>
          </a:r>
        </a:p>
      </dsp:txBody>
      <dsp:txXfrm>
        <a:off x="3793380" y="4366003"/>
        <a:ext cx="800445" cy="800445"/>
      </dsp:txXfrm>
    </dsp:sp>
    <dsp:sp modelId="{41685299-F363-404F-939E-6BF90128414A}">
      <dsp:nvSpPr>
        <dsp:cNvPr id="0" name=""/>
        <dsp:cNvSpPr/>
      </dsp:nvSpPr>
      <dsp:spPr>
        <a:xfrm rot="6600000">
          <a:off x="2576376" y="3738901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3062370" y="3728060"/>
        <a:ext cx="51157" cy="51157"/>
      </dsp:txXfrm>
    </dsp:sp>
    <dsp:sp modelId="{82B7BD40-50BE-4AB9-A04E-6A730BA4C9D2}">
      <dsp:nvSpPr>
        <dsp:cNvPr id="0" name=""/>
        <dsp:cNvSpPr/>
      </dsp:nvSpPr>
      <dsp:spPr>
        <a:xfrm>
          <a:off x="2153396" y="4200225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Участия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 конкурсах</a:t>
          </a:r>
        </a:p>
      </dsp:txBody>
      <dsp:txXfrm>
        <a:off x="2319174" y="4366003"/>
        <a:ext cx="800445" cy="800445"/>
      </dsp:txXfrm>
    </dsp:sp>
    <dsp:sp modelId="{87E5F570-191B-4840-B73D-7C89AC7D61F3}">
      <dsp:nvSpPr>
        <dsp:cNvPr id="0" name=""/>
        <dsp:cNvSpPr/>
      </dsp:nvSpPr>
      <dsp:spPr>
        <a:xfrm rot="9000000">
          <a:off x="2011722" y="3265100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497716" y="3254259"/>
        <a:ext cx="51157" cy="51157"/>
      </dsp:txXfrm>
    </dsp:sp>
    <dsp:sp modelId="{04B74BAC-AF1F-40A2-B298-756FDAAD81AD}">
      <dsp:nvSpPr>
        <dsp:cNvPr id="0" name=""/>
        <dsp:cNvSpPr/>
      </dsp:nvSpPr>
      <dsp:spPr>
        <a:xfrm>
          <a:off x="1024088" y="3252623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Занятия</a:t>
          </a:r>
          <a:r>
            <a:rPr kumimoji="0" lang="ru-RU" altLang="ru-RU" sz="1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189866" y="3418401"/>
        <a:ext cx="800445" cy="800445"/>
      </dsp:txXfrm>
    </dsp:sp>
    <dsp:sp modelId="{659FB954-7403-4653-BDB8-9D15ACB2D460}">
      <dsp:nvSpPr>
        <dsp:cNvPr id="0" name=""/>
        <dsp:cNvSpPr/>
      </dsp:nvSpPr>
      <dsp:spPr>
        <a:xfrm rot="11400000">
          <a:off x="1883726" y="2539195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369719" y="2528354"/>
        <a:ext cx="51157" cy="51157"/>
      </dsp:txXfrm>
    </dsp:sp>
    <dsp:sp modelId="{23E37555-0297-4E5C-BCFD-7DE45A1D0EB4}">
      <dsp:nvSpPr>
        <dsp:cNvPr id="0" name=""/>
        <dsp:cNvSpPr/>
      </dsp:nvSpPr>
      <dsp:spPr>
        <a:xfrm>
          <a:off x="768095" y="1800813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5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Экскурсии</a:t>
          </a:r>
        </a:p>
      </dsp:txBody>
      <dsp:txXfrm>
        <a:off x="933873" y="1966591"/>
        <a:ext cx="800445" cy="800445"/>
      </dsp:txXfrm>
    </dsp:sp>
    <dsp:sp modelId="{11758EFB-3782-4B61-9C9E-21CC18F89FBE}">
      <dsp:nvSpPr>
        <dsp:cNvPr id="0" name=""/>
        <dsp:cNvSpPr/>
      </dsp:nvSpPr>
      <dsp:spPr>
        <a:xfrm rot="13800000">
          <a:off x="2252277" y="1900845"/>
          <a:ext cx="1023144" cy="29474"/>
        </a:xfrm>
        <a:custGeom>
          <a:avLst/>
          <a:gdLst/>
          <a:ahLst/>
          <a:cxnLst/>
          <a:rect l="0" t="0" r="0" b="0"/>
          <a:pathLst>
            <a:path>
              <a:moveTo>
                <a:pt x="0" y="14737"/>
              </a:moveTo>
              <a:lnTo>
                <a:pt x="1023144" y="147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738271" y="1890004"/>
        <a:ext cx="51157" cy="51157"/>
      </dsp:txXfrm>
    </dsp:sp>
    <dsp:sp modelId="{025D5BF2-7EAE-4EEC-8FD1-3A644D6C4F16}">
      <dsp:nvSpPr>
        <dsp:cNvPr id="0" name=""/>
        <dsp:cNvSpPr/>
      </dsp:nvSpPr>
      <dsp:spPr>
        <a:xfrm>
          <a:off x="1505198" y="524113"/>
          <a:ext cx="1132001" cy="113200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Проведение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патриотических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0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праздников</a:t>
          </a:r>
        </a:p>
      </dsp:txBody>
      <dsp:txXfrm>
        <a:off x="1670976" y="689891"/>
        <a:ext cx="800445" cy="800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A6B93-2103-46AE-8415-487E1497E205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FA9C8-66E7-4183-B309-49F7BA16A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72D1C-C86B-472B-88C8-821A2182479D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5A06-F37C-4308-8165-6CE8B2E37F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8469C-8D98-4887-AFB5-5C8CC87E220A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25024-5BA8-4687-80A8-2762C8E5F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9190B-8B44-46E2-A29C-68F532137578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9C63D-E5D9-4C32-AE03-FD8243AE5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BD95C-D366-4DF3-9449-6FE344025DE6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44B24-12A9-4943-8802-62AB3B5452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AD481-5D4A-4DE7-90FE-A91937B97FE1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B7C9C-BC5E-4689-987E-3A97AAF14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93ABF-F4B6-497A-B01E-F9819652070F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C040-62D1-4438-988E-FB580B983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8A9D4-39A5-4E23-8642-7E887E5A3149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EF279-9BED-4353-947D-A9E89C02D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0904F-6B22-4071-A086-1D8F0B0BC9FE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B0EC-4E8F-424C-BF41-6AA190CE2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A4923-7415-435D-AC67-9F7CA6180B98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A5BC2-76E5-4106-B8F2-A4E3B2F2A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3D6EB-4934-4125-B2C0-0C46185D884E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7B02A-5654-47E2-AD98-C172DB87C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45CCA-884F-47A7-A18C-D4ADE9D37C9F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281EF-0E4E-40F5-B3EA-B45ED41F7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D14D5-8372-4A8B-9643-3AA694CC1F7F}" type="datetimeFigureOut">
              <a:rPr lang="ru-RU"/>
              <a:pPr>
                <a:defRPr/>
              </a:pPr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62E65F-D441-4A5C-8B21-4F45D9088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gif"/><Relationship Id="rId4" Type="http://schemas.openxmlformats.org/officeDocument/2006/relationships/image" Target="../media/image35.jpeg"/><Relationship Id="rId9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.pn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1.png"/><Relationship Id="rId4" Type="http://schemas.openxmlformats.org/officeDocument/2006/relationships/image" Target="../media/image96.jpeg"/><Relationship Id="rId9" Type="http://schemas.openxmlformats.org/officeDocument/2006/relationships/image" Target="../media/image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2.jpeg"/><Relationship Id="rId7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gif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1.jpeg"/><Relationship Id="rId5" Type="http://schemas.openxmlformats.org/officeDocument/2006/relationships/image" Target="../media/image150.emf"/><Relationship Id="rId4" Type="http://schemas.openxmlformats.org/officeDocument/2006/relationships/oleObject" Target="../embeddings/oleObject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17" Type="http://schemas.openxmlformats.org/officeDocument/2006/relationships/image" Target="../media/image171.jpeg"/><Relationship Id="rId2" Type="http://schemas.openxmlformats.org/officeDocument/2006/relationships/image" Target="../media/image1.png"/><Relationship Id="rId16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5" Type="http://schemas.openxmlformats.org/officeDocument/2006/relationships/image" Target="../media/image16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Relationship Id="rId14" Type="http://schemas.openxmlformats.org/officeDocument/2006/relationships/image" Target="../media/image1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260648"/>
            <a:ext cx="799288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Муниципальное  казенное  дошкольное  образовательное учреждение детский сад №3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379" y="6069690"/>
            <a:ext cx="316835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Узловая  2019 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2922" y="5858477"/>
            <a:ext cx="5221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Воспитатель: Логачева Надежда Владимировна</a:t>
            </a:r>
          </a:p>
        </p:txBody>
      </p:sp>
      <p:pic>
        <p:nvPicPr>
          <p:cNvPr id="8" name="Picture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91267"/>
            <a:ext cx="2966642" cy="3021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772816"/>
            <a:ext cx="8568952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FF0000"/>
                </a:solidFill>
                <a:latin typeface="+mj-lt"/>
                <a:cs typeface="Times New Roman" pitchFamily="18" charset="0"/>
              </a:rPr>
              <a:t>ОПЫТ РАБОТЫ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FF0000"/>
                </a:solidFill>
                <a:latin typeface="+mj-lt"/>
                <a:cs typeface="Times New Roman" pitchFamily="18" charset="0"/>
              </a:rPr>
              <a:t>«Воспитание патриотических чувств и любви к Родине у детей дошкольного возраста»</a:t>
            </a:r>
          </a:p>
        </p:txBody>
      </p:sp>
    </p:spTree>
  </p:cSld>
  <p:clrMapOvr>
    <a:masterClrMapping/>
  </p:clrMapOvr>
  <p:transition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D89B1B-9A36-42E7-B210-42A663003E17}"/>
              </a:ext>
            </a:extLst>
          </p:cNvPr>
          <p:cNvSpPr txBox="1"/>
          <p:nvPr/>
        </p:nvSpPr>
        <p:spPr>
          <a:xfrm>
            <a:off x="1043608" y="0"/>
            <a:ext cx="684076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Основные направления осуществления опыта работы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C1F7617-FCC8-4C72-A641-A39D5ECF8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4" y="863601"/>
            <a:ext cx="8856662" cy="1368425"/>
          </a:xfrm>
          <a:prstGeom prst="rect">
            <a:avLst/>
          </a:prstGeom>
          <a:solidFill>
            <a:srgbClr val="FFCC66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 направление – работа с детьми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Цель: 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Проанализировать возможные причины отсутствия интереса к патриотическому воспитанию.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Целенаправленно формировать осознанный интерес к патриотическому воспитанию.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Учить детей приемам умственных действий (анализу, синтезу, сравнению, обобщению, классификации)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Воспитывать патриотические чувства, усидчивость, умение доводить начатое дело до конца.</a:t>
            </a:r>
            <a:b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</a:br>
            <a:endParaRPr lang="ru-RU" altLang="ru-RU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66DE2C-BC7A-4F87-BC5D-F098111E1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4" y="2389152"/>
            <a:ext cx="8856662" cy="128574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 направление – работа с педагогами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Цель: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Пополнить теоретические знания педагогов.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Пополнить и обогатить дидактическую базу по данному разделу.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Организовать открытые просмотры НОД по патриотическому воспитанию, развлечения и досуги по 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данной тематике</a:t>
            </a:r>
            <a:r>
              <a:rPr lang="ru-RU" altLang="ru-RU" sz="18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F315DBF-B269-4F52-A0B2-FB0F61AD8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4" y="3761581"/>
            <a:ext cx="8856662" cy="1728788"/>
          </a:xfrm>
          <a:prstGeom prst="rect">
            <a:avLst/>
          </a:prstGeom>
          <a:solidFill>
            <a:srgbClr val="FFCC66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 направление – работа с родителями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Цель: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Способствовать повышению компетенции родителей в данном разделе, через проведение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  родительских собраний, консультаций, бесед, оформление папок-передвижек, выставок дидактических 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  игр и пособий.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Вовлечь родителей в образовательный процесс как активных его участников.</a:t>
            </a:r>
            <a:endParaRPr lang="de-DE" altLang="ru-RU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Содействовать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изменению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родительской</a:t>
            </a:r>
            <a:r>
              <a:rPr lang="de-DE" altLang="ru-RU" b="1" dirty="0"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позиции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к </a:t>
            </a: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патриотическому воспитанию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  <a:r>
              <a:rPr lang="ru-RU" altLang="ru-RU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5CC4846-2FD2-41DC-A138-F6F3337AA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695605"/>
            <a:ext cx="8856662" cy="10080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4 направление – развитие и обогащение предметно – развивающей среды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Цель: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Пополнение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дидактическими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играми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и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пособиями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патриотической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направленности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наполнение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среды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нетрадиционными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и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авторскими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играми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стимулирующими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познавательную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активность</a:t>
            </a:r>
            <a:r>
              <a:rPr lang="de-DE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детей</a:t>
            </a:r>
            <a:r>
              <a:rPr lang="ru-RU" altLang="ru-RU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ru-RU" altLang="ru-RU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267B7C-9E95-4909-82E0-556D6143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75EBF9-B2F0-4923-9561-B3B6C02393C3}"/>
              </a:ext>
            </a:extLst>
          </p:cNvPr>
          <p:cNvSpPr txBox="1"/>
          <p:nvPr/>
        </p:nvSpPr>
        <p:spPr>
          <a:xfrm>
            <a:off x="1043608" y="0"/>
            <a:ext cx="684076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Патриотическое воспитание дошкольника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0C980F1D-4A8B-4BA8-85B2-51BE6B8A6F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45802"/>
              </p:ext>
            </p:extLst>
          </p:nvPr>
        </p:nvGraphicFramePr>
        <p:xfrm>
          <a:off x="539552" y="1247255"/>
          <a:ext cx="8057418" cy="5610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6D33C94-4322-43E1-A4CF-A8B79C621DE3}"/>
              </a:ext>
            </a:extLst>
          </p:cNvPr>
          <p:cNvSpPr txBox="1"/>
          <p:nvPr/>
        </p:nvSpPr>
        <p:spPr>
          <a:xfrm>
            <a:off x="6342434" y="4964329"/>
            <a:ext cx="2104029" cy="742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31750" rIns="31750" bIns="31750" numCol="1" spcCol="1270" anchor="ctr" anchorCtr="0">
            <a:noAutofit/>
          </a:bodyPr>
          <a:lstStyle/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500" b="1" i="1" dirty="0"/>
              <a:t>Культура </a:t>
            </a:r>
          </a:p>
          <a:p>
            <a:pPr marL="0" lvl="0" indent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500" b="1" i="1" kern="1200" dirty="0"/>
              <a:t>страны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1FD2AB-A429-4496-9461-75640162B120}"/>
              </a:ext>
            </a:extLst>
          </p:cNvPr>
          <p:cNvCxnSpPr/>
          <p:nvPr/>
        </p:nvCxnSpPr>
        <p:spPr>
          <a:xfrm flipV="1">
            <a:off x="4572000" y="5229200"/>
            <a:ext cx="1080120" cy="9361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F7E3057-9F4C-4725-8D06-79A3C7DD6206}"/>
              </a:ext>
            </a:extLst>
          </p:cNvPr>
          <p:cNvCxnSpPr/>
          <p:nvPr/>
        </p:nvCxnSpPr>
        <p:spPr>
          <a:xfrm flipV="1">
            <a:off x="5610604" y="5162385"/>
            <a:ext cx="792088" cy="720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>
            <a:extLst>
              <a:ext uri="{FF2B5EF4-FFF2-40B4-BE49-F238E27FC236}">
                <a16:creationId xmlns:a16="http://schemas.microsoft.com/office/drawing/2014/main" id="{E59BD916-7C97-4C2D-BE8D-E4FF16BE27F2}"/>
              </a:ext>
            </a:extLst>
          </p:cNvPr>
          <p:cNvSpPr/>
          <p:nvPr/>
        </p:nvSpPr>
        <p:spPr>
          <a:xfrm>
            <a:off x="3203848" y="3645024"/>
            <a:ext cx="720080" cy="72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78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404664"/>
            <a:ext cx="604867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Методы  и  приемы:</a:t>
            </a: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250825" y="836613"/>
            <a:ext cx="8893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8" name="Rectangle 1"/>
          <p:cNvSpPr>
            <a:spLocks noChangeArrowheads="1"/>
          </p:cNvSpPr>
          <p:nvPr/>
        </p:nvSpPr>
        <p:spPr bwMode="auto">
          <a:xfrm>
            <a:off x="323850" y="1484313"/>
            <a:ext cx="835183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2000" b="1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непосредственно образовательная деятельность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социальному миру, миру природы, художественному творчеству и др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0" hangingPunct="0"/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совместная деятельность педагога и детей (труд, прогулки, экскурсии, беседы, экспериментирование, просмотр фильмов);</a:t>
            </a:r>
          </a:p>
          <a:p>
            <a:pPr algn="just" eaLnBrk="0" hangingPunct="0"/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 деятельность детей (игры, конструирование, художественное творчество, рассматривание картин, экспериментирование).</a:t>
            </a:r>
          </a:p>
        </p:txBody>
      </p:sp>
      <p:pic>
        <p:nvPicPr>
          <p:cNvPr id="8" name="Picture 2" descr="http://im5-tub-ru.yandex.net/i?id=371152344-36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659004"/>
            <a:ext cx="4248472" cy="3198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42" descr="Анимашки Дети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0"/>
            <a:ext cx="1165225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Молния 10"/>
          <p:cNvSpPr/>
          <p:nvPr/>
        </p:nvSpPr>
        <p:spPr>
          <a:xfrm>
            <a:off x="179388" y="1557338"/>
            <a:ext cx="431800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Молния 11"/>
          <p:cNvSpPr/>
          <p:nvPr/>
        </p:nvSpPr>
        <p:spPr>
          <a:xfrm>
            <a:off x="179388" y="2133600"/>
            <a:ext cx="431800" cy="358775"/>
          </a:xfrm>
          <a:prstGeom prst="lightningBol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Молния 12"/>
          <p:cNvSpPr/>
          <p:nvPr/>
        </p:nvSpPr>
        <p:spPr>
          <a:xfrm>
            <a:off x="250825" y="2781300"/>
            <a:ext cx="433388" cy="360363"/>
          </a:xfrm>
          <a:prstGeom prst="lightningBol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D34DA27-C1B9-4FB6-A84D-EE659B868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72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B60C4E-D5DB-4C7C-95BD-B0E6BDBC0DD8}"/>
              </a:ext>
            </a:extLst>
          </p:cNvPr>
          <p:cNvSpPr txBox="1"/>
          <p:nvPr/>
        </p:nvSpPr>
        <p:spPr>
          <a:xfrm>
            <a:off x="1727684" y="252390"/>
            <a:ext cx="568863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Формы  работы</a:t>
            </a:r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E2C7974D-2D63-42B7-AB4F-C6313CB113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729771"/>
              </p:ext>
            </p:extLst>
          </p:nvPr>
        </p:nvGraphicFramePr>
        <p:xfrm>
          <a:off x="1475656" y="1023743"/>
          <a:ext cx="6913001" cy="5352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 descr="А-0004 (27).gif">
            <a:extLst>
              <a:ext uri="{FF2B5EF4-FFF2-40B4-BE49-F238E27FC236}">
                <a16:creationId xmlns:a16="http://schemas.microsoft.com/office/drawing/2014/main" id="{54B50050-6769-4B46-8041-23FEECF35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1835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А-0004 (24).gif">
            <a:extLst>
              <a:ext uri="{FF2B5EF4-FFF2-40B4-BE49-F238E27FC236}">
                <a16:creationId xmlns:a16="http://schemas.microsoft.com/office/drawing/2014/main" id="{A4796A85-8930-4D00-8AC9-AA43F1037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54" y="4437112"/>
            <a:ext cx="1593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User\Desktop\картинки дети\15.png">
            <a:extLst>
              <a:ext uri="{FF2B5EF4-FFF2-40B4-BE49-F238E27FC236}">
                <a16:creationId xmlns:a16="http://schemas.microsoft.com/office/drawing/2014/main" id="{9263C7ED-914A-49C1-8AB8-99638B7E4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" y="4597400"/>
            <a:ext cx="222885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4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066800" y="1836738"/>
          <a:ext cx="7010400" cy="4053840"/>
        </p:xfrm>
        <a:graphic>
          <a:graphicData uri="http://schemas.openxmlformats.org/drawingml/2006/table">
            <a:tbl>
              <a:tblPr/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 детей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деятельности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деятельности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этап (20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-20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de-DE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предварительный, базовый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ладший дошкольный возраст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«Я и моя семья», «Мой детский сад»,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«Природа родного поселка».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нравственных основ личности, накопление опыта нравственного поведения и взаимоотношений с другими людьми, развитие нравственных чувств.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этап (20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-20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художественно-ознакомительный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редний дошкольный возраст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«Традиции», «Искусство Тульских мастеров».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знакомство с народными традициями, национальным искусством.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этап (2012-2013\ 2013-2014)</a:t>
                      </a: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когнитивно-эмоциональный; эмоционально-действенный.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старший дошкольный возраст 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«Мой любимый детский сад»,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«Моя Родина»,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«Моя страна».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интереса к своей Родине и стране;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желания и умения реализовать отношения и знания в практической и воображаемой деятельности.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7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6" name="TextBox 4"/>
          <p:cNvSpPr txBox="1">
            <a:spLocks noChangeArrowheads="1"/>
          </p:cNvSpPr>
          <p:nvPr/>
        </p:nvSpPr>
        <p:spPr bwMode="auto">
          <a:xfrm>
            <a:off x="1619250" y="0"/>
            <a:ext cx="5976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727" name="TextBox 5"/>
          <p:cNvSpPr txBox="1">
            <a:spLocks noChangeArrowheads="1"/>
          </p:cNvSpPr>
          <p:nvPr/>
        </p:nvSpPr>
        <p:spPr bwMode="auto">
          <a:xfrm>
            <a:off x="1771650" y="152400"/>
            <a:ext cx="5976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971600" y="0"/>
            <a:ext cx="7495129" cy="10464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14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 формирования  патриотической</a:t>
            </a:r>
          </a:p>
          <a:p>
            <a:pPr algn="ctr" eaLnBrk="0" hangingPunct="0">
              <a:defRPr/>
            </a:pP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культуры  у  дошкольников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872695"/>
              </p:ext>
            </p:extLst>
          </p:nvPr>
        </p:nvGraphicFramePr>
        <p:xfrm>
          <a:off x="0" y="1484784"/>
          <a:ext cx="9144000" cy="5040559"/>
        </p:xfrm>
        <a:graphic>
          <a:graphicData uri="http://schemas.openxmlformats.org/drawingml/2006/table">
            <a:tbl>
              <a:tblPr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{35758FB7-9AC5-4552-8A53-C91805E547FA}</a:tableStyleId>
              </a:tblPr>
              <a:tblGrid>
                <a:gridCol w="1822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1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3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r>
                        <a:rPr lang="ru-RU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ы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Возраст</a:t>
                      </a: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Направление</a:t>
                      </a: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деятельности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</a:t>
                      </a: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деятельности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9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предварительны</a:t>
                      </a:r>
                      <a:r>
                        <a:rPr lang="de-DE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de-DE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базовый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de-DE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ладший</a:t>
                      </a:r>
                      <a:r>
                        <a:rPr lang="de-DE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дошкольный</a:t>
                      </a:r>
                      <a:r>
                        <a:rPr lang="de-DE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de-DE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возраст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«Я и моя семья», «Мой детский сад»,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«Природа родного поселка».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нравственных основ личности, накопление опыта нравственного поведения и взаимоотношений с другими людьми, развитие нравственных чувств.</a:t>
                      </a:r>
                      <a:endParaRPr lang="ru-RU" sz="1600" b="1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9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de-DE" sz="16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</a:t>
                      </a:r>
                      <a:r>
                        <a:rPr lang="de-DE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de-DE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художественно-ознакомительный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de-DE" sz="1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редний дошкольный возраст</a:t>
                      </a:r>
                      <a:endParaRPr lang="ru-RU" sz="1600" b="1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«Традиции», «Искусство Тульских мастеров».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знакомство с народными традициями, национальным искусством.</a:t>
                      </a:r>
                      <a:endParaRPr lang="ru-RU" sz="1600" b="1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90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этап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когнитивно-эмоциональный; эмоционально-действенный.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старший дошкольный возраст 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«Мой любимый детский сад»,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«Моя Родина»,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«Моя страна».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интереса к своей Родине и стране;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желания и умения реализовать отношения и знания в практической и воображаемой деятельности.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635" marR="59635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hecke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7137FB-898A-49C4-837D-7719461D0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53B72DF1-3299-4B6F-AFC0-E453F0B60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461375" cy="647700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800" b="1" dirty="0">
              <a:solidFill>
                <a:srgbClr val="F5EF7B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  <a:t>1 направление «Я и моя семья»</a:t>
            </a:r>
            <a:b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</a:br>
            <a:endParaRPr lang="ru-RU" altLang="ru-RU" sz="28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02DC06-1823-42F0-8994-776BE12CA54F}"/>
              </a:ext>
            </a:extLst>
          </p:cNvPr>
          <p:cNvSpPr/>
          <p:nvPr/>
        </p:nvSpPr>
        <p:spPr>
          <a:xfrm>
            <a:off x="308355" y="1162864"/>
            <a:ext cx="8496944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социальному миру «Я и моя семья», «Традиции моей семьи», «Я и мое тело», «Мамины помощники», «Мой папа самый лучший» и др.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F4A21B-5CD9-433A-87E7-34CD4B1CC184}"/>
              </a:ext>
            </a:extLst>
          </p:cNvPr>
          <p:cNvSpPr/>
          <p:nvPr/>
        </p:nvSpPr>
        <p:spPr>
          <a:xfrm>
            <a:off x="343730" y="1867420"/>
            <a:ext cx="8496944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миру искусства и художественной деятельности: рисование «Моя мама – лучше всех», лепка «Мой папа – солдат», аппликация «Зимняя прогулка».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15BBDE-4DD6-49EA-BF00-5DDEFCE17959}"/>
              </a:ext>
            </a:extLst>
          </p:cNvPr>
          <p:cNvSpPr/>
          <p:nvPr/>
        </p:nvSpPr>
        <p:spPr>
          <a:xfrm>
            <a:off x="352776" y="2616201"/>
            <a:ext cx="8496944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«Отдых всей семьей», «Что в имени моем», «Кем быть», «Моя родословная» и др.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BA7E56-339A-4247-829C-4B371BE00D19}"/>
              </a:ext>
            </a:extLst>
          </p:cNvPr>
          <p:cNvSpPr/>
          <p:nvPr/>
        </p:nvSpPr>
        <p:spPr>
          <a:xfrm>
            <a:off x="357767" y="4922181"/>
            <a:ext cx="8496944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«Портрет мамы», «Генеалогическое древо моей семьи»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5D7E1B-5972-4084-AEB1-5AE756D25202}"/>
              </a:ext>
            </a:extLst>
          </p:cNvPr>
          <p:cNvSpPr/>
          <p:nvPr/>
        </p:nvSpPr>
        <p:spPr>
          <a:xfrm>
            <a:off x="323528" y="5950773"/>
            <a:ext cx="8496944" cy="64807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фотоальбома «Моя семья», портфолио «Знакомьтесь – это Я», фотовыставка «Играем всей семьей», «Отдых моей семьи»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1B634D1-9107-453D-87C0-B21719AD4F73}"/>
              </a:ext>
            </a:extLst>
          </p:cNvPr>
          <p:cNvSpPr/>
          <p:nvPr/>
        </p:nvSpPr>
        <p:spPr>
          <a:xfrm>
            <a:off x="352776" y="4173400"/>
            <a:ext cx="8496944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ролевые игры «Семья», «Детский сад», «Магазин», «Поликлиника», «Диагностический центр» и др</a:t>
            </a:r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226FCAF-86C5-4678-ADBA-952E5E880269}"/>
              </a:ext>
            </a:extLst>
          </p:cNvPr>
          <p:cNvSpPr/>
          <p:nvPr/>
        </p:nvSpPr>
        <p:spPr>
          <a:xfrm>
            <a:off x="352776" y="3372896"/>
            <a:ext cx="8496944" cy="6480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 настольно –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печатныеигры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«Что делает мама», «Мамин праздник», «А что у вас», «Кому что нужно для работы», «Режим дня» и др.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594CA851-4B7E-48D3-8B38-D646D005C446}"/>
              </a:ext>
            </a:extLst>
          </p:cNvPr>
          <p:cNvSpPr/>
          <p:nvPr/>
        </p:nvSpPr>
        <p:spPr>
          <a:xfrm>
            <a:off x="4139952" y="5607017"/>
            <a:ext cx="1080120" cy="30699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70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83E03D-9A10-4E59-8D17-E12C6ED46776}"/>
              </a:ext>
            </a:extLst>
          </p:cNvPr>
          <p:cNvSpPr txBox="1"/>
          <p:nvPr/>
        </p:nvSpPr>
        <p:spPr>
          <a:xfrm>
            <a:off x="683568" y="260648"/>
            <a:ext cx="788436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Милой мамочке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102D44-3936-4AD9-934E-F73D2667D8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768645" cy="277372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1B14F-0A5A-4E64-9CB9-AD049A0FD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60896"/>
            <a:ext cx="4601196" cy="277372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1D81D-B617-4F2A-9E8D-0B60EE0F8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03" y="4146223"/>
            <a:ext cx="4601196" cy="250017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176E6A-6652-43B6-9C8E-536CA1DC8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9" y="4130672"/>
            <a:ext cx="3051312" cy="24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5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6719A1-3A8E-49B3-B704-B597EBB2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-24016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C73C1D-ECAF-4F90-A9AC-2CD872904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460089" cy="2869800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3F4BC2-302F-48BA-8D9F-EB6B3E030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4" y="3770157"/>
            <a:ext cx="3888432" cy="261117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1441F4-346D-42ED-91A9-9CCCC7AAE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40" y="3202924"/>
            <a:ext cx="3721657" cy="249135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02675-C21C-45A7-A36B-4DC424E550BC}"/>
              </a:ext>
            </a:extLst>
          </p:cNvPr>
          <p:cNvSpPr txBox="1"/>
          <p:nvPr/>
        </p:nvSpPr>
        <p:spPr>
          <a:xfrm>
            <a:off x="4355976" y="2370087"/>
            <a:ext cx="4608512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День семьи, любви и верности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3361BA7-2FAD-4DAD-9B38-861A31A9C666}"/>
              </a:ext>
            </a:extLst>
          </p:cNvPr>
          <p:cNvSpPr/>
          <p:nvPr/>
        </p:nvSpPr>
        <p:spPr>
          <a:xfrm>
            <a:off x="4855625" y="5575096"/>
            <a:ext cx="3642306" cy="11521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труд, друг о друге   забота,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много домашней   работы.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важно! Семья – это сложно!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счастливо жить одному  невозможно!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62BBAE-48A6-41E9-AB5D-275163EAE4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5535"/>
            <a:ext cx="3465941" cy="21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BB15B-1660-49B8-A31C-78E410A4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30A9F221-C22B-4642-ADD4-F0722E206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33375"/>
            <a:ext cx="8461375" cy="647700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800" b="1" dirty="0">
              <a:solidFill>
                <a:srgbClr val="F5EF7B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  <a:t>2 направление «</a:t>
            </a:r>
            <a:r>
              <a:rPr lang="ru-RU" altLang="ru-RU" sz="2800" b="1">
                <a:solidFill>
                  <a:srgbClr val="F5EF7B"/>
                </a:solidFill>
                <a:latin typeface="Times New Roman" panose="02020603050405020304" pitchFamily="18" charset="0"/>
              </a:rPr>
              <a:t>Детский сад»</a:t>
            </a:r>
            <a:b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</a:br>
            <a:endParaRPr lang="ru-RU" altLang="ru-RU" sz="28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53EA88-9663-4187-AAB3-268839645B02}"/>
              </a:ext>
            </a:extLst>
          </p:cNvPr>
          <p:cNvSpPr/>
          <p:nvPr/>
        </p:nvSpPr>
        <p:spPr>
          <a:xfrm>
            <a:off x="351466" y="1223271"/>
            <a:ext cx="828092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социальному мигу «Приметы осени (зимы, весны)», «Наш детский сад», «Моя любимая игрушка», «Каждой вещи свое место» и др.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28D959D-8540-4BA1-A708-7902681F0C11}"/>
              </a:ext>
            </a:extLst>
          </p:cNvPr>
          <p:cNvSpPr/>
          <p:nvPr/>
        </p:nvSpPr>
        <p:spPr>
          <a:xfrm>
            <a:off x="370695" y="2114688"/>
            <a:ext cx="828092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муру искусства и художественной деятельности: рисование «Мои друзья», лепка «Зимние развлечения», аппликация «Наш участок» и др.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2E20FE-7B80-4A7C-A0B2-857D2AC138FE}"/>
              </a:ext>
            </a:extLst>
          </p:cNvPr>
          <p:cNvSpPr/>
          <p:nvPr/>
        </p:nvSpPr>
        <p:spPr>
          <a:xfrm>
            <a:off x="339065" y="3015462"/>
            <a:ext cx="828092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по детскому саду – ознакомление с трудом сотрудников ДОУ.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ACC2520-AAD7-454D-81F4-BD11CDB2DACC}"/>
              </a:ext>
            </a:extLst>
          </p:cNvPr>
          <p:cNvSpPr/>
          <p:nvPr/>
        </p:nvSpPr>
        <p:spPr>
          <a:xfrm>
            <a:off x="369519" y="3945208"/>
            <a:ext cx="828092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по территории ДОУ – ознакомление с ближайшим окружением детского сада.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73491D-8659-47C3-8D28-FB63BCFB112D}"/>
              </a:ext>
            </a:extLst>
          </p:cNvPr>
          <p:cNvSpPr/>
          <p:nvPr/>
        </p:nvSpPr>
        <p:spPr>
          <a:xfrm>
            <a:off x="341052" y="4831651"/>
            <a:ext cx="828092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 настольно – печатные игры «Кем быть», «Кто работает в саду», «Кому что нужно для работы», «Кто что делает» и др.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FFC537C-0150-4105-BDCE-58D40CC7BE9D}"/>
              </a:ext>
            </a:extLst>
          </p:cNvPr>
          <p:cNvSpPr/>
          <p:nvPr/>
        </p:nvSpPr>
        <p:spPr>
          <a:xfrm>
            <a:off x="351466" y="5982505"/>
            <a:ext cx="8280920" cy="72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альбома «Наш любимый детский сад»,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макетов «Площадка для игр».</a:t>
            </a: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4389223B-FB29-405C-B4FC-640D9EFAA37E}"/>
              </a:ext>
            </a:extLst>
          </p:cNvPr>
          <p:cNvSpPr/>
          <p:nvPr/>
        </p:nvSpPr>
        <p:spPr>
          <a:xfrm>
            <a:off x="3941452" y="5609549"/>
            <a:ext cx="1080120" cy="30699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45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A6002D-0514-414D-83E8-13D5F872CA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34518"/>
            <a:ext cx="2979354" cy="235780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0E3410-6973-48EE-A5D0-BEBD8C3596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67" y="3599495"/>
            <a:ext cx="2987675" cy="217484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75A3C7-0D61-4157-98B5-D9475361B1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5678"/>
            <a:ext cx="3273182" cy="2913847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91EBA8-CA2F-4E4D-8743-12697A069A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71137"/>
            <a:ext cx="3810831" cy="2858123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75F7BC-E9AC-49F5-B9D0-863069420136}"/>
              </a:ext>
            </a:extLst>
          </p:cNvPr>
          <p:cNvSpPr/>
          <p:nvPr/>
        </p:nvSpPr>
        <p:spPr>
          <a:xfrm>
            <a:off x="2386644" y="3001426"/>
            <a:ext cx="4032448" cy="127298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солнцем просыпаюсь,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приходу утра рад.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Быстро-быстро собираюсь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 любимый детский сад!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228350-FE46-4B22-933B-61FFA1D0D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34" y="4156948"/>
            <a:ext cx="4427984" cy="26637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323F4E-FDF6-4459-9850-F6A262D585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4" y="2729642"/>
            <a:ext cx="2042164" cy="1466091"/>
          </a:xfrm>
          <a:prstGeom prst="rect">
            <a:avLst/>
          </a:prstGeom>
        </p:spPr>
      </p:pic>
      <p:pic>
        <p:nvPicPr>
          <p:cNvPr id="10" name="Picture 6" descr="C:\Users\User\Desktop\картинки дети\1 (2).png">
            <a:extLst>
              <a:ext uri="{FF2B5EF4-FFF2-40B4-BE49-F238E27FC236}">
                <a16:creationId xmlns:a16="http://schemas.microsoft.com/office/drawing/2014/main" id="{DDEF85F5-2BF6-4DA6-8FBD-5E3BE0377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04" y="1028053"/>
            <a:ext cx="1533773" cy="220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761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508625" y="1916113"/>
            <a:ext cx="3635375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«Как у маленького деревца, еле поднявшегося над землей, заботливый садовник укрепляет корень, от мощности которого зависит жизнь растения на протяжении нескольких десятилетий, так педагог должен заботиться о воспитании у своих детей чувства бесконечной любви к Родине».</a:t>
            </a:r>
          </a:p>
          <a:p>
            <a:pPr algn="r"/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В.А.Сухомлинский</a:t>
            </a:r>
          </a:p>
          <a:p>
            <a:endParaRPr lang="ru-RU">
              <a:latin typeface="Calibri" pitchFamily="34" charset="0"/>
            </a:endParaRPr>
          </a:p>
        </p:txBody>
      </p:sp>
      <p:pic>
        <p:nvPicPr>
          <p:cNvPr id="2051" name="Picture 3" descr="C:\Users\Nina\Desktop\фото\копия 9 мая\DSC_2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559749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1BB84-2220-4044-9CCC-F81301596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3D04F25E-06CB-4F91-8618-2B05C34C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461375" cy="863377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800" b="1" dirty="0">
              <a:solidFill>
                <a:srgbClr val="F5EF7B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  <a:t>3 направление «Родной поселок. Родной город. </a:t>
            </a:r>
          </a:p>
          <a:p>
            <a:pPr algn="ctr" eaLnBrk="1" hangingPunct="1"/>
            <a: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  <a:t>Родная природа»</a:t>
            </a:r>
            <a:b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</a:br>
            <a:endParaRPr lang="ru-RU" altLang="ru-RU" sz="28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505577-3E56-4091-9449-51A9649CB815}"/>
              </a:ext>
            </a:extLst>
          </p:cNvPr>
          <p:cNvSpPr/>
          <p:nvPr/>
        </p:nvSpPr>
        <p:spPr>
          <a:xfrm>
            <a:off x="318538" y="1046025"/>
            <a:ext cx="8496944" cy="504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миру природы «Красная книга Тульской области», «Кто где живет», «что где растет» и др.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60BCA4-1E89-4648-853D-FC1FD442CFDB}"/>
              </a:ext>
            </a:extLst>
          </p:cNvPr>
          <p:cNvSpPr/>
          <p:nvPr/>
        </p:nvSpPr>
        <p:spPr>
          <a:xfrm>
            <a:off x="346002" y="1650203"/>
            <a:ext cx="8496944" cy="731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социальному миру: «Узловая – моя малая родина», «Тула – город древний», «Тула – город мастеров», «Тула самоварная», «Соловьи в пуговках» и др.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5BABCB-EFCA-40A7-A2FA-58A347BBD263}"/>
              </a:ext>
            </a:extLst>
          </p:cNvPr>
          <p:cNvSpPr/>
          <p:nvPr/>
        </p:nvSpPr>
        <p:spPr>
          <a:xfrm>
            <a:off x="346002" y="2464256"/>
            <a:ext cx="8496944" cy="504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муру искусства и художественной деятельности: рисование «Тульский кремль», лепка «Тульский пряник», аппликация «Архитектура Тулы» и др.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09E0E9-BA62-4E25-A881-7D69B1BBB144}"/>
              </a:ext>
            </a:extLst>
          </p:cNvPr>
          <p:cNvSpPr/>
          <p:nvPr/>
        </p:nvSpPr>
        <p:spPr>
          <a:xfrm>
            <a:off x="335373" y="3062780"/>
            <a:ext cx="8496944" cy="504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Фотоэкскурсии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Туле, экскурсии по Узловой и Дубовке.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625D50-2685-42B4-AB14-71794564A1D1}"/>
              </a:ext>
            </a:extLst>
          </p:cNvPr>
          <p:cNvSpPr/>
          <p:nvPr/>
        </p:nvSpPr>
        <p:spPr>
          <a:xfrm>
            <a:off x="346002" y="3706184"/>
            <a:ext cx="8496944" cy="504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 настольно – печатные игры «Чей хвост», «Узнай по голосу», «Чьи припасы», «Следопыты», «У кого какой домик» и др.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DB5738-2DFF-488F-BF54-1FA1927D4E97}"/>
              </a:ext>
            </a:extLst>
          </p:cNvPr>
          <p:cNvSpPr/>
          <p:nvPr/>
        </p:nvSpPr>
        <p:spPr>
          <a:xfrm>
            <a:off x="335373" y="4314267"/>
            <a:ext cx="8496944" cy="504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ролевые игры «Путешествие по реке Оке», «Цирк приехал»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C051691-9EC3-4A3D-9779-E15C8E576145}"/>
              </a:ext>
            </a:extLst>
          </p:cNvPr>
          <p:cNvSpPr/>
          <p:nvPr/>
        </p:nvSpPr>
        <p:spPr>
          <a:xfrm>
            <a:off x="339389" y="4951753"/>
            <a:ext cx="8496944" cy="5040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«Тула – город мастеров», «Мой дворик», «Край любимый и родной – нет тебя красивей» и др.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FB44327-05A8-4C19-8817-DCE5DCE24F06}"/>
              </a:ext>
            </a:extLst>
          </p:cNvPr>
          <p:cNvSpPr/>
          <p:nvPr/>
        </p:nvSpPr>
        <p:spPr>
          <a:xfrm>
            <a:off x="318538" y="5833834"/>
            <a:ext cx="8496944" cy="90753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тематических альбомов «Гербы городов Тульской области», «Узловая – родина моя», «Тула самоварная», «Тула город мастеров». </a:t>
            </a:r>
          </a:p>
          <a:p>
            <a:pPr algn="ctr"/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Экускурсии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вечному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огнюг.Узловая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поездка в цирк, краеведческий музей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0F92657F-DF89-4E04-A701-C042CAB1E16A}"/>
              </a:ext>
            </a:extLst>
          </p:cNvPr>
          <p:cNvSpPr/>
          <p:nvPr/>
        </p:nvSpPr>
        <p:spPr>
          <a:xfrm>
            <a:off x="4026950" y="5491326"/>
            <a:ext cx="1080120" cy="30699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53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859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BC21D7C-CDE7-4D1B-B8FB-34BDAFEBEA71}"/>
              </a:ext>
            </a:extLst>
          </p:cNvPr>
          <p:cNvSpPr/>
          <p:nvPr/>
        </p:nvSpPr>
        <p:spPr>
          <a:xfrm>
            <a:off x="115079" y="131190"/>
            <a:ext cx="8602548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Тематический  праздник «Край  родной»</a:t>
            </a:r>
          </a:p>
        </p:txBody>
      </p:sp>
      <p:pic>
        <p:nvPicPr>
          <p:cNvPr id="6" name="Picture 2" descr="DSCF2311">
            <a:extLst>
              <a:ext uri="{FF2B5EF4-FFF2-40B4-BE49-F238E27FC236}">
                <a16:creationId xmlns:a16="http://schemas.microsoft.com/office/drawing/2014/main" id="{77648B9D-B998-4EB8-A0C5-93DD6CDE1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6352" y="785600"/>
            <a:ext cx="2976231" cy="2228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DSCF2318">
            <a:extLst>
              <a:ext uri="{FF2B5EF4-FFF2-40B4-BE49-F238E27FC236}">
                <a16:creationId xmlns:a16="http://schemas.microsoft.com/office/drawing/2014/main" id="{12AE74BD-10B9-4A66-B9B2-762922D52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638" y="785600"/>
            <a:ext cx="2956817" cy="2030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DSCF2321">
            <a:extLst>
              <a:ext uri="{FF2B5EF4-FFF2-40B4-BE49-F238E27FC236}">
                <a16:creationId xmlns:a16="http://schemas.microsoft.com/office/drawing/2014/main" id="{8BC7E88F-CDC4-4B26-BE62-E330785E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83" y="888275"/>
            <a:ext cx="2707214" cy="466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DSCF2326">
            <a:extLst>
              <a:ext uri="{FF2B5EF4-FFF2-40B4-BE49-F238E27FC236}">
                <a16:creationId xmlns:a16="http://schemas.microsoft.com/office/drawing/2014/main" id="{0E85BECC-4FCA-483C-BB74-1D7443AB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1884" y="3472448"/>
            <a:ext cx="3341760" cy="319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E638C2-4EAD-462A-AED2-0C982CADC2D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09120"/>
            <a:ext cx="3078451" cy="217484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C3274C9-1C55-40B3-AC16-23F526E5331B}"/>
              </a:ext>
            </a:extLst>
          </p:cNvPr>
          <p:cNvSpPr/>
          <p:nvPr/>
        </p:nvSpPr>
        <p:spPr>
          <a:xfrm>
            <a:off x="2896352" y="3145596"/>
            <a:ext cx="3187816" cy="12915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бы я не ездила,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бы ни ходила,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лучше дома — родины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Нигде не находила.</a:t>
            </a:r>
          </a:p>
        </p:txBody>
      </p:sp>
    </p:spTree>
    <p:extLst>
      <p:ext uri="{BB962C8B-B14F-4D97-AF65-F5344CB8AC3E}">
        <p14:creationId xmlns:p14="http://schemas.microsoft.com/office/powerpoint/2010/main" val="41693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17993 L 0.0026 -0.153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83E03D-9A10-4E59-8D17-E12C6ED46776}"/>
              </a:ext>
            </a:extLst>
          </p:cNvPr>
          <p:cNvSpPr txBox="1"/>
          <p:nvPr/>
        </p:nvSpPr>
        <p:spPr>
          <a:xfrm>
            <a:off x="3995936" y="207010"/>
            <a:ext cx="475252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Экскурсии в природу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2D65BF-E3F4-4294-8D02-3561F3251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63"/>
            <a:ext cx="3339286" cy="2475897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DA5B13-C244-485B-97A7-80BBC8089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29" y="808120"/>
            <a:ext cx="3025536" cy="2243268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873708-C855-42BC-A8E3-C54A568EB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23" y="988811"/>
            <a:ext cx="2576877" cy="1910612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873285-6EDA-426F-8311-406C66248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93" y="3896405"/>
            <a:ext cx="3570045" cy="2646992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57FC86-A1A4-4343-B925-7DA745768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5" y="4073584"/>
            <a:ext cx="3301337" cy="2447760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1A9C1D79-33ED-4C6D-87AA-8B2E7B02E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568" y="3079273"/>
            <a:ext cx="4392736" cy="1800225"/>
          </a:xfrm>
          <a:prstGeom prst="round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Эту истину знаю от роду: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её никогда не таю –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Кто не любит родную природу,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Тот не любит Отчизну свою!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06EB56-A70C-480D-B1F4-81D67310A5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38" y="4780658"/>
            <a:ext cx="1405439" cy="18002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91B397-E5DB-4156-8DB1-CCA2731B12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7" y="2687249"/>
            <a:ext cx="4791075" cy="666750"/>
          </a:xfrm>
          <a:prstGeom prst="rect">
            <a:avLst/>
          </a:prstGeom>
        </p:spPr>
      </p:pic>
      <p:pic>
        <p:nvPicPr>
          <p:cNvPr id="12" name="Picture 9" descr="6e3595f90063ad2acdf8df44dff67a11">
            <a:extLst>
              <a:ext uri="{FF2B5EF4-FFF2-40B4-BE49-F238E27FC236}">
                <a16:creationId xmlns:a16="http://schemas.microsoft.com/office/drawing/2014/main" id="{6B2AF722-9397-4DCC-99B6-43151ACCF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333" y="2906503"/>
            <a:ext cx="1554721" cy="116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8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-27384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11BD6D28-AD61-42E2-B0D8-9B9C1733A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21310"/>
            <a:ext cx="8280920" cy="129146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Познаем родную природу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4C68C3-0D1A-459E-8B5C-A86430366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" y="1190360"/>
            <a:ext cx="3926595" cy="2628547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2AB5B0-93B0-49F3-950B-3C4F4DC6D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" y="3938480"/>
            <a:ext cx="4141730" cy="2772563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8FF3D3-1293-4038-8711-40E085BA37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73" y="3946465"/>
            <a:ext cx="3810925" cy="2551115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8630408-81A7-4533-90FC-9C4EE0E3D8C7}"/>
              </a:ext>
            </a:extLst>
          </p:cNvPr>
          <p:cNvSpPr/>
          <p:nvPr/>
        </p:nvSpPr>
        <p:spPr>
          <a:xfrm>
            <a:off x="3578841" y="1851221"/>
            <a:ext cx="3024336" cy="19442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Заглянуть в глаза ромашкам,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Улыбнуться василькам,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Нежно-розовым цветочком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Клевер льнёт к моим ногам.</a:t>
            </a:r>
          </a:p>
          <a:p>
            <a:r>
              <a:rPr lang="ru-RU" dirty="0"/>
              <a:t> 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E526D8-76D7-4BD3-B20B-F3DFBFD616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87" y="1346809"/>
            <a:ext cx="2440058" cy="3645024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E1BB84-2B6C-4ACF-BF25-4A29D3482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81" y="97840"/>
            <a:ext cx="47910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9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F7F5C3F-B882-4187-B2D6-6A39F6E3985F}"/>
              </a:ext>
            </a:extLst>
          </p:cNvPr>
          <p:cNvSpPr/>
          <p:nvPr/>
        </p:nvSpPr>
        <p:spPr>
          <a:xfrm>
            <a:off x="1043608" y="260648"/>
            <a:ext cx="7227428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 макетов «Мой поселок»</a:t>
            </a:r>
          </a:p>
        </p:txBody>
      </p:sp>
      <p:pic>
        <p:nvPicPr>
          <p:cNvPr id="6" name="Picture 2" descr="P3300052">
            <a:extLst>
              <a:ext uri="{FF2B5EF4-FFF2-40B4-BE49-F238E27FC236}">
                <a16:creationId xmlns:a16="http://schemas.microsoft.com/office/drawing/2014/main" id="{8C0BD070-B3E1-4DD5-A52F-BA531D9CC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2384" y="979703"/>
            <a:ext cx="4105275" cy="220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P3300060">
            <a:extLst>
              <a:ext uri="{FF2B5EF4-FFF2-40B4-BE49-F238E27FC236}">
                <a16:creationId xmlns:a16="http://schemas.microsoft.com/office/drawing/2014/main" id="{51B2FDB7-9583-4655-B740-E070051F3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23" y="2708920"/>
            <a:ext cx="3543300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P3300057">
            <a:extLst>
              <a:ext uri="{FF2B5EF4-FFF2-40B4-BE49-F238E27FC236}">
                <a16:creationId xmlns:a16="http://schemas.microsoft.com/office/drawing/2014/main" id="{61517808-61BD-4219-8331-9FFE13C8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356992"/>
            <a:ext cx="3924300" cy="315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1AEB117-F1D2-4BD1-AEF0-A743F07126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640" y="4841875"/>
            <a:ext cx="22574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328B80C-DA55-442D-BDE7-5CF405CD9B03}"/>
              </a:ext>
            </a:extLst>
          </p:cNvPr>
          <p:cNvSpPr/>
          <p:nvPr/>
        </p:nvSpPr>
        <p:spPr>
          <a:xfrm>
            <a:off x="258564" y="1154862"/>
            <a:ext cx="4105275" cy="13281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слово большое, большое!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не бывает на свете чудес,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сказать это слово с душою,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Глубже морей оно, выше небес! </a:t>
            </a:r>
          </a:p>
        </p:txBody>
      </p:sp>
      <p:pic>
        <p:nvPicPr>
          <p:cNvPr id="10" name="Рисунок 9" descr="3 (37).gif">
            <a:extLst>
              <a:ext uri="{FF2B5EF4-FFF2-40B4-BE49-F238E27FC236}">
                <a16:creationId xmlns:a16="http://schemas.microsoft.com/office/drawing/2014/main" id="{52813400-FA0E-48AD-93BF-A75838B3DA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95" y="4509120"/>
            <a:ext cx="111601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524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431FB-4294-4ECB-AB60-DA525A1F43D4}"/>
              </a:ext>
            </a:extLst>
          </p:cNvPr>
          <p:cNvSpPr txBox="1"/>
          <p:nvPr/>
        </p:nvSpPr>
        <p:spPr>
          <a:xfrm>
            <a:off x="683568" y="260648"/>
            <a:ext cx="788436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Выставка поделок «Дары осени»</a:t>
            </a:r>
          </a:p>
        </p:txBody>
      </p:sp>
      <p:pic>
        <p:nvPicPr>
          <p:cNvPr id="5" name="Picture 2" descr="ос2">
            <a:extLst>
              <a:ext uri="{FF2B5EF4-FFF2-40B4-BE49-F238E27FC236}">
                <a16:creationId xmlns:a16="http://schemas.microsoft.com/office/drawing/2014/main" id="{58DC18DC-D1E0-4CE7-B1C6-3AE606E4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3168352" cy="3067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ос5">
            <a:extLst>
              <a:ext uri="{FF2B5EF4-FFF2-40B4-BE49-F238E27FC236}">
                <a16:creationId xmlns:a16="http://schemas.microsoft.com/office/drawing/2014/main" id="{99595B0B-E418-49F4-87F5-B189E60B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986" y="1098736"/>
            <a:ext cx="5095875" cy="278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Nina\Downloads\b20424369b16b87db57fa2172fd6de02.jpg">
            <a:extLst>
              <a:ext uri="{FF2B5EF4-FFF2-40B4-BE49-F238E27FC236}">
                <a16:creationId xmlns:a16="http://schemas.microsoft.com/office/drawing/2014/main" id="{12EDDC91-694E-4EA1-B81C-98BCAA247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1852" b="15485"/>
          <a:stretch>
            <a:fillRect/>
          </a:stretch>
        </p:blipFill>
        <p:spPr bwMode="auto">
          <a:xfrm>
            <a:off x="3059832" y="4256325"/>
            <a:ext cx="5112568" cy="260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DC46054-C236-4C84-ADDA-C9437579A6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724400"/>
            <a:ext cx="1900238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945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B2754D-6B82-4982-8515-67C48980F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D4A849B-3282-4CB8-A481-C3CD98A35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461375" cy="863377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800" b="1" dirty="0">
              <a:solidFill>
                <a:srgbClr val="F5EF7B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  <a:t>4 направление «Родная страна»</a:t>
            </a:r>
            <a:b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</a:br>
            <a:endParaRPr lang="ru-RU" altLang="ru-RU" sz="28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83F7C1-49B7-4BBD-AE25-C17CBDA3C06C}"/>
              </a:ext>
            </a:extLst>
          </p:cNvPr>
          <p:cNvSpPr/>
          <p:nvPr/>
        </p:nvSpPr>
        <p:spPr>
          <a:xfrm>
            <a:off x="161726" y="1052015"/>
            <a:ext cx="8874768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социальному миру: «Москва– столица нашей Родины», «Моя Родина - Россия», «Тулы – город мастеров», «Кто основал Москву», «Достопримечательности Москвы» и др.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3F4167-CB30-48C2-A25A-17B9E79369C7}"/>
              </a:ext>
            </a:extLst>
          </p:cNvPr>
          <p:cNvSpPr/>
          <p:nvPr/>
        </p:nvSpPr>
        <p:spPr>
          <a:xfrm>
            <a:off x="161725" y="1772059"/>
            <a:ext cx="8874769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муру искусства и художественной деятельности: рисование «Красная площадь», лепка «Царь - колокол», аппликация «Архитектура Москвы» и др.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36CC78-6565-4A24-85C4-FD09CD0EB32F}"/>
              </a:ext>
            </a:extLst>
          </p:cNvPr>
          <p:cNvSpPr/>
          <p:nvPr/>
        </p:nvSpPr>
        <p:spPr>
          <a:xfrm>
            <a:off x="161725" y="2518954"/>
            <a:ext cx="8874769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Фотоэкскурсии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Москве, Гжели, Дымке, Городце, Хохломе. Экскурсии к Вечному огню. Посещение ветерана ВОВ.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46045BF-9551-4CB2-AD9B-4D499D8A11B4}"/>
              </a:ext>
            </a:extLst>
          </p:cNvPr>
          <p:cNvSpPr/>
          <p:nvPr/>
        </p:nvSpPr>
        <p:spPr>
          <a:xfrm>
            <a:off x="161725" y="3284605"/>
            <a:ext cx="8899191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праздники «День России», «День Победы», «Ярмарка народных ремесел» и др.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9555B5-0FD3-4F36-A3AF-2EC724169470}"/>
              </a:ext>
            </a:extLst>
          </p:cNvPr>
          <p:cNvSpPr/>
          <p:nvPr/>
        </p:nvSpPr>
        <p:spPr>
          <a:xfrm>
            <a:off x="161726" y="4050256"/>
            <a:ext cx="8923428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 настольно – печатные игры: «Узнай флаг Росси», «Узнай герб Москвы», «Кто на севере живет» и др.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E7AD039-2D06-4679-9BE6-3AA39A76223D}"/>
              </a:ext>
            </a:extLst>
          </p:cNvPr>
          <p:cNvSpPr/>
          <p:nvPr/>
        </p:nvSpPr>
        <p:spPr>
          <a:xfrm>
            <a:off x="161726" y="4816712"/>
            <a:ext cx="8874768" cy="6480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родительские конкурсы, выставки «Они сражались за Родину», «Оборона Севастополя», «Россия – родина моя» и др.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BDB823D-01B9-48A1-B7FC-EA710DB8E3F2}"/>
              </a:ext>
            </a:extLst>
          </p:cNvPr>
          <p:cNvSpPr/>
          <p:nvPr/>
        </p:nvSpPr>
        <p:spPr>
          <a:xfrm>
            <a:off x="161726" y="5860680"/>
            <a:ext cx="8874769" cy="10692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тематических альбомов «Москва – столица нашей Родины», «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Фотопутешествие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Москве», «Наша Армия родная», «Широка страна моя родная».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дидактических игр «Национальные костюмы», «Головные уборы разных народов», «Сложи флаг», «Выложи герб». Изготовление макетов климатических зон.</a:t>
            </a:r>
          </a:p>
          <a:p>
            <a:pPr algn="ctr"/>
            <a:endParaRPr lang="ru-RU" dirty="0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2DDDA6F5-80D4-4F40-9A9D-02E96E88CB5B}"/>
              </a:ext>
            </a:extLst>
          </p:cNvPr>
          <p:cNvSpPr/>
          <p:nvPr/>
        </p:nvSpPr>
        <p:spPr>
          <a:xfrm>
            <a:off x="4059049" y="5474088"/>
            <a:ext cx="1080120" cy="3865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06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55B00AE-1710-4298-A75D-9A020B39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024B04-033A-4136-8A5C-287AA2DB9A15}"/>
              </a:ext>
            </a:extLst>
          </p:cNvPr>
          <p:cNvSpPr/>
          <p:nvPr/>
        </p:nvSpPr>
        <p:spPr>
          <a:xfrm>
            <a:off x="323528" y="201340"/>
            <a:ext cx="864096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Открытый показ НОД по социальному миру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</a:rPr>
              <a:t>«Наша Родина»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P3260011">
            <a:extLst>
              <a:ext uri="{FF2B5EF4-FFF2-40B4-BE49-F238E27FC236}">
                <a16:creationId xmlns:a16="http://schemas.microsoft.com/office/drawing/2014/main" id="{F93635E8-6C14-4AE4-9394-9F5F3521C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3413"/>
            <a:ext cx="344805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P3260026">
            <a:extLst>
              <a:ext uri="{FF2B5EF4-FFF2-40B4-BE49-F238E27FC236}">
                <a16:creationId xmlns:a16="http://schemas.microsoft.com/office/drawing/2014/main" id="{59658543-9D1D-4685-B929-CC1917447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917" y="3795600"/>
            <a:ext cx="3888432" cy="3021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P3260019">
            <a:extLst>
              <a:ext uri="{FF2B5EF4-FFF2-40B4-BE49-F238E27FC236}">
                <a16:creationId xmlns:a16="http://schemas.microsoft.com/office/drawing/2014/main" id="{63EE4A39-4454-4FBE-8A2E-E1F2B4AB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0241" y="1173393"/>
            <a:ext cx="3676649" cy="27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E33C3-BFEF-46D3-9D23-CBB5254C77B0}"/>
              </a:ext>
            </a:extLst>
          </p:cNvPr>
          <p:cNvSpPr txBox="1"/>
          <p:nvPr/>
        </p:nvSpPr>
        <p:spPr>
          <a:xfrm>
            <a:off x="4950768" y="4132296"/>
            <a:ext cx="3888432" cy="25853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Мал еще, но рассуждать я в силе,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И никто меня не упрекнет –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Нет страны прекраснее России!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Этот вывод знаю наперед!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Вырасту – поезжу я по миру,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И уверен, к берегам родным,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Будет тяга непреодолимой,</a:t>
            </a:r>
          </a:p>
          <a:p>
            <a:pPr algn="ctr">
              <a:buFont typeface="Arial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Хоть оттуда – но вернусь я к ним!</a:t>
            </a: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6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55B00AE-1710-4298-A75D-9A020B39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292577-80F3-4E7B-9925-5EDC0E7072F2}"/>
              </a:ext>
            </a:extLst>
          </p:cNvPr>
          <p:cNvSpPr txBox="1"/>
          <p:nvPr/>
        </p:nvSpPr>
        <p:spPr>
          <a:xfrm>
            <a:off x="899592" y="188640"/>
            <a:ext cx="741682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Патриотические  праздники</a:t>
            </a:r>
          </a:p>
        </p:txBody>
      </p:sp>
      <p:pic>
        <p:nvPicPr>
          <p:cNvPr id="4" name="Picture 2" descr="C:\Users\Nina\Desktop\фото\копия 9 мая\DSC_2605.JPG">
            <a:extLst>
              <a:ext uri="{FF2B5EF4-FFF2-40B4-BE49-F238E27FC236}">
                <a16:creationId xmlns:a16="http://schemas.microsoft.com/office/drawing/2014/main" id="{6179CC77-E900-4468-86EA-D89B4A10A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12" y="1141623"/>
            <a:ext cx="3924667" cy="2625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A26DB9-68AC-4111-A167-1C74BEA29F5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6" y="4198333"/>
            <a:ext cx="3281380" cy="238502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BEE2B-FA49-4B4E-8BCE-0D9CFAE25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63" y="4198334"/>
            <a:ext cx="3298056" cy="2473542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ED8D9A-B69B-466A-BE9A-F1DE88EAE5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694">
            <a:off x="5211881" y="2313645"/>
            <a:ext cx="3633685" cy="223071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4799DC-BE50-4ABF-ABBB-3708035B9CCF}"/>
              </a:ext>
            </a:extLst>
          </p:cNvPr>
          <p:cNvSpPr/>
          <p:nvPr/>
        </p:nvSpPr>
        <p:spPr>
          <a:xfrm>
            <a:off x="4428231" y="908720"/>
            <a:ext cx="4499992" cy="136815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«В душе и сердце ребенка должны быть поселены: светлые образы , мысли и мечтания – чувство прекрасного, устремленность к благу; мужество и бесстрашие; чувство заботы и сострадания, радости и восхищения»                                             (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Ш.А.Амонашвили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4299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55B00AE-1710-4298-A75D-9A020B39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7B3260-3FBC-4998-B3DD-0802B7D6FC9C}"/>
              </a:ext>
            </a:extLst>
          </p:cNvPr>
          <p:cNvSpPr/>
          <p:nvPr/>
        </p:nvSpPr>
        <p:spPr>
          <a:xfrm>
            <a:off x="755576" y="260648"/>
            <a:ext cx="7776864" cy="8640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Помнят внуки, помнят деды про великий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5F39D5-3FCE-4CC7-88B5-2EF4EBB90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2" y="1289840"/>
            <a:ext cx="1965960" cy="2734056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AD5A7A-26F6-40B1-9811-0484071B38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219" y="1544175"/>
            <a:ext cx="3068583" cy="235496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B7B02-1E02-424D-9EE5-86B67D4E9F0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78818"/>
            <a:ext cx="2162361" cy="268568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EAA291-358E-4C50-8BFA-93C2C58479F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3" y="4273659"/>
            <a:ext cx="3900805" cy="24053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41C106-8BC6-4918-9BAA-6443E7AF3D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40623"/>
            <a:ext cx="3039213" cy="238384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4610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23728" y="0"/>
            <a:ext cx="46085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dirty="0"/>
              <a:t> 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558269" y="1128585"/>
            <a:ext cx="54721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b="1" i="1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«патриотизм»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любовь к Родине, к земле, где родился и вырос, гордость за исторические свершения своего народа.</a:t>
            </a:r>
          </a:p>
          <a:p>
            <a:pPr algn="r"/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(Педагогика: Большая современная энциклопедия. - Мн., 2010.).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0" y="36449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250825" y="2781300"/>
            <a:ext cx="889317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Исторически сложилось так, что любовь к Родине, патриотизм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 все времена в Российском государстве были чертой национального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характера. Но в силу последних перемен всё более заметной стала утрата нашим обществом традиционного российского патриотического сознания.</a:t>
            </a:r>
          </a:p>
          <a:p>
            <a:pPr algn="just">
              <a:buFontTx/>
              <a:buChar char="•"/>
            </a:pPr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Если мы не научим ребенка любить свою страну: её леса, моря, озера, горы, исторические памятники, то кому она будет нужна?</a:t>
            </a:r>
          </a:p>
          <a:p>
            <a:pPr algn="just">
              <a:buFontTx/>
              <a:buChar char="•"/>
            </a:pPr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Судьба Родины в руках человека. Родина такова, какой мы её сделаем сами. Желание беречь и приумножать исторические и природные богатства –</a:t>
            </a:r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Вот цель воспитания любви к Родине, воспитание патриотизма своего Отечества.</a:t>
            </a:r>
          </a:p>
          <a:p>
            <a:pPr algn="just">
              <a:buFontTx/>
              <a:buChar char="•"/>
            </a:pPr>
            <a:r>
              <a:rPr lang="ru-RU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В связи с этим очевидна неотложность решения острейших проблем воспитания патриотизма в работе с детьми дошкольного возраста.</a:t>
            </a:r>
          </a:p>
        </p:txBody>
      </p:sp>
      <p:pic>
        <p:nvPicPr>
          <p:cNvPr id="9" name="Рисунок 3" descr="40534675.jpg">
            <a:extLst>
              <a:ext uri="{FF2B5EF4-FFF2-40B4-BE49-F238E27FC236}">
                <a16:creationId xmlns:a16="http://schemas.microsoft.com/office/drawing/2014/main" id="{D283BD07-75D6-43F8-A233-BFAEB0726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73709"/>
            <a:ext cx="2070326" cy="20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5A7CF4-4160-4B08-ADAF-6AACCC9BD362}"/>
              </a:ext>
            </a:extLst>
          </p:cNvPr>
          <p:cNvSpPr/>
          <p:nvPr/>
        </p:nvSpPr>
        <p:spPr>
          <a:xfrm>
            <a:off x="251520" y="188640"/>
            <a:ext cx="867006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Wave2">
              <a:avLst>
                <a:gd name="adj1" fmla="val 20000"/>
                <a:gd name="adj2" fmla="val -325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Праздник «День защитников Отечества»</a:t>
            </a:r>
          </a:p>
        </p:txBody>
      </p:sp>
      <p:pic>
        <p:nvPicPr>
          <p:cNvPr id="5" name="Picture 2" descr="IMG_02212014_093551">
            <a:extLst>
              <a:ext uri="{FF2B5EF4-FFF2-40B4-BE49-F238E27FC236}">
                <a16:creationId xmlns:a16="http://schemas.microsoft.com/office/drawing/2014/main" id="{1C1A2DB1-66C8-4A78-AC4D-7409765B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628" y="3763750"/>
            <a:ext cx="1405869" cy="286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Nina\Desktop\т510\Nina\Desktop\лето\DSCN0734.JPG">
            <a:extLst>
              <a:ext uri="{FF2B5EF4-FFF2-40B4-BE49-F238E27FC236}">
                <a16:creationId xmlns:a16="http://schemas.microsoft.com/office/drawing/2014/main" id="{0CF3B47A-812D-4C27-BD72-FBCD4322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8738" t="20600" b="4851"/>
          <a:stretch>
            <a:fillRect/>
          </a:stretch>
        </p:blipFill>
        <p:spPr bwMode="auto">
          <a:xfrm rot="20452911">
            <a:off x="200535" y="1195445"/>
            <a:ext cx="2984510" cy="2341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0A04C9-F759-40E8-BB94-9BBC02BD2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6571">
            <a:off x="473734" y="3820998"/>
            <a:ext cx="2745655" cy="2556502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8B46B9-322E-4E21-A475-AE5C50D6F10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8501">
            <a:off x="6241601" y="1273910"/>
            <a:ext cx="2603525" cy="2008409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Picture 4" descr="C:\Users\Nina\Desktop\т510\Nina\Desktop\лето\DSCN0766.JPG">
            <a:extLst>
              <a:ext uri="{FF2B5EF4-FFF2-40B4-BE49-F238E27FC236}">
                <a16:creationId xmlns:a16="http://schemas.microsoft.com/office/drawing/2014/main" id="{FE6BB59B-D0F9-47D8-8108-5EAC27A7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8500" t="24800" b="23750"/>
          <a:stretch>
            <a:fillRect/>
          </a:stretch>
        </p:blipFill>
        <p:spPr bwMode="auto">
          <a:xfrm>
            <a:off x="2941654" y="4326345"/>
            <a:ext cx="4745496" cy="2246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B6A7D3A-3951-4C90-B78F-D7AF26BAA20E}"/>
              </a:ext>
            </a:extLst>
          </p:cNvPr>
          <p:cNvSpPr/>
          <p:nvPr/>
        </p:nvSpPr>
        <p:spPr>
          <a:xfrm>
            <a:off x="3314698" y="2852936"/>
            <a:ext cx="3048616" cy="145080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 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мечтаю стать ребята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Замечательным солдатом.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Охранять свою страну,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 - мамочку мою.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B1780D-1523-47A0-ABAC-783C9F258E2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81" y="900500"/>
            <a:ext cx="2747295" cy="2212226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2702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439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11BD6D28-AD61-42E2-B0D8-9B9C1733A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2" y="4533057"/>
            <a:ext cx="3378881" cy="165094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 карте мира не найдешь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Тот дом, в котором ты живешь.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даже улицы родной,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 не найдешь на карте той.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мы всегда на ней найдем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Свою страну – наш общий дом!»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(В.Степанов)</a:t>
            </a:r>
          </a:p>
          <a:p>
            <a:pPr algn="ctr"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56E749-ADF5-4FBE-83A3-3B1DEAD2F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58" y="188640"/>
            <a:ext cx="2960918" cy="3698863"/>
          </a:xfrm>
          <a:prstGeom prst="rect">
            <a:avLst/>
          </a:prstGeom>
          <a:ln w="38100">
            <a:solidFill>
              <a:srgbClr val="C00000"/>
            </a:solidFill>
            <a:prstDash val="lg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51276D-ACC8-45B7-BE4B-0EAB90521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1" y="2130917"/>
            <a:ext cx="2681076" cy="4005064"/>
          </a:xfrm>
          <a:prstGeom prst="rect">
            <a:avLst/>
          </a:prstGeom>
          <a:ln w="38100">
            <a:solidFill>
              <a:srgbClr val="C00000"/>
            </a:solidFill>
            <a:prstDash val="lg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67E95-2F8F-440D-B4B2-26779F0089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4" y="161608"/>
            <a:ext cx="2932694" cy="3789040"/>
          </a:xfrm>
          <a:prstGeom prst="rect">
            <a:avLst/>
          </a:prstGeom>
          <a:ln w="38100">
            <a:solidFill>
              <a:srgbClr val="C00000"/>
            </a:solidFill>
            <a:prstDash val="lg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352BAB-524B-42A4-969B-AB616CB8DD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89" y="4150165"/>
            <a:ext cx="2681076" cy="2488324"/>
          </a:xfrm>
          <a:prstGeom prst="rect">
            <a:avLst/>
          </a:prstGeom>
          <a:ln w="38100">
            <a:solidFill>
              <a:srgbClr val="C00000"/>
            </a:solidFill>
            <a:prstDash val="lg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A8BFED-6C14-4CD5-A998-19B0F254C3BC}"/>
              </a:ext>
            </a:extLst>
          </p:cNvPr>
          <p:cNvSpPr txBox="1"/>
          <p:nvPr/>
        </p:nvSpPr>
        <p:spPr>
          <a:xfrm>
            <a:off x="6349035" y="439617"/>
            <a:ext cx="275035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Наша Родина</a:t>
            </a:r>
          </a:p>
        </p:txBody>
      </p:sp>
    </p:spTree>
    <p:extLst>
      <p:ext uri="{BB962C8B-B14F-4D97-AF65-F5344CB8AC3E}">
        <p14:creationId xmlns:p14="http://schemas.microsoft.com/office/powerpoint/2010/main" val="2951998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5A02D9-1950-48EA-B438-BD6A5210E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EFFF3C-4299-4F39-84D2-82D8EB495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7" y="252615"/>
            <a:ext cx="3772690" cy="2795049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CB55BF-A020-4056-8E89-E5E001960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69" y="2429921"/>
            <a:ext cx="4283968" cy="3212976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C54CD8-B2E2-4E11-9B55-B87E428C2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13" y="3499305"/>
            <a:ext cx="3707904" cy="2780928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E10748-14C0-4B55-8C81-03ACBD8AEFAE}"/>
              </a:ext>
            </a:extLst>
          </p:cNvPr>
          <p:cNvSpPr txBox="1"/>
          <p:nvPr/>
        </p:nvSpPr>
        <p:spPr>
          <a:xfrm>
            <a:off x="4334232" y="430131"/>
            <a:ext cx="4384455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– патриотическая игра «Зарница»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76BD4B-2129-4C7E-A0C7-F9431CCDA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851" y="3705776"/>
            <a:ext cx="2939943" cy="30869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475AEF-0343-4ED8-9EB6-FB0084255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70" y="919109"/>
            <a:ext cx="2232248" cy="15765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478340-FDBC-4EF5-8D09-96335686EE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44937" y="403"/>
            <a:ext cx="2232248" cy="157652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7B563D-264D-416C-B598-0F31BCF3E24E}"/>
              </a:ext>
            </a:extLst>
          </p:cNvPr>
          <p:cNvSpPr/>
          <p:nvPr/>
        </p:nvSpPr>
        <p:spPr>
          <a:xfrm>
            <a:off x="4334232" y="5805264"/>
            <a:ext cx="2939943" cy="8640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пока что дошколята,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шагаем как солдаты!</a:t>
            </a:r>
          </a:p>
        </p:txBody>
      </p:sp>
    </p:spTree>
    <p:extLst>
      <p:ext uri="{BB962C8B-B14F-4D97-AF65-F5344CB8AC3E}">
        <p14:creationId xmlns:p14="http://schemas.microsoft.com/office/powerpoint/2010/main" val="1016147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55B00AE-1710-4298-A75D-9A020B39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A51BB7-03AC-483E-A79E-0FDA6617D82D}"/>
              </a:ext>
            </a:extLst>
          </p:cNvPr>
          <p:cNvSpPr txBox="1"/>
          <p:nvPr/>
        </p:nvSpPr>
        <p:spPr>
          <a:xfrm>
            <a:off x="2611909" y="109265"/>
            <a:ext cx="3816424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экскурсии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C728E9-1C3A-4C17-8611-3BD6BD57CE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0" y="844412"/>
            <a:ext cx="3223174" cy="233012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3" descr="C:\Users\Nina\Desktop\фото\копия 9 мая\DSC_2630.JPG">
            <a:extLst>
              <a:ext uri="{FF2B5EF4-FFF2-40B4-BE49-F238E27FC236}">
                <a16:creationId xmlns:a16="http://schemas.microsoft.com/office/drawing/2014/main" id="{658D31AB-DC00-4349-BF15-9ACFE6A0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0788" t="8001" r="6082" b="14300"/>
          <a:stretch>
            <a:fillRect/>
          </a:stretch>
        </p:blipFill>
        <p:spPr bwMode="auto">
          <a:xfrm>
            <a:off x="111351" y="3631910"/>
            <a:ext cx="2032170" cy="283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E0F92164-86BE-45A7-A337-3C00BEDBC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7841" y="5568267"/>
            <a:ext cx="2735982" cy="11525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«Прадед мой по крови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За Россию нашу – в землю лёг.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Подвиг наших воинов – героев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Знаю – помнит ни один народ»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E873F5-C569-48C8-A774-C2E9C698A8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14" y="3399176"/>
            <a:ext cx="3090909" cy="206912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367923-3862-4CF8-A656-4B9B7E3F2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11" y="794010"/>
            <a:ext cx="3660474" cy="2330121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754B1B-5491-4ED0-A477-AD138C1DF01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3164505" cy="3037868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7C4F2E-1097-4968-ACBE-179353886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75" y="1235270"/>
            <a:ext cx="2438405" cy="1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9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0935819A-8685-40C2-8369-30F6325AC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49" y="1600200"/>
            <a:ext cx="4845101" cy="4525963"/>
          </a:xfrm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4544" y="8797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2974455" y="142299"/>
            <a:ext cx="583264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Выставки  детских  работ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103572" y="3043239"/>
            <a:ext cx="2039620" cy="431800"/>
          </a:xfrm>
          <a:prstGeom prst="rect">
            <a:avLst/>
          </a:prstGeom>
          <a:ln w="57150"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«Моя мамочка»</a:t>
            </a: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5087937" y="831504"/>
            <a:ext cx="3598863" cy="431800"/>
          </a:xfrm>
          <a:prstGeom prst="rect">
            <a:avLst/>
          </a:prstGeom>
          <a:ln w="57150"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«Широка страна моя родная»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DB7202-72CE-472E-8D51-930B461E031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07" y="1874463"/>
            <a:ext cx="3039115" cy="2818765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4B21D0-2BB8-451C-9033-1ACAD725A10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" y="153673"/>
            <a:ext cx="2039620" cy="271970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869A46-BE37-4883-8942-57D9F437AF2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00" y="822930"/>
            <a:ext cx="2039620" cy="272034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BF0838-0687-445A-8588-2039B94D6AA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910" y="3740544"/>
            <a:ext cx="1885950" cy="2818765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AA4511-1A38-48C6-BD65-AF085E6B04F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36" y="3814761"/>
            <a:ext cx="3486150" cy="2718435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E9D05A-A4C4-4525-85B7-C502C1C04BA9}"/>
              </a:ext>
            </a:extLst>
          </p:cNvPr>
          <p:cNvSpPr/>
          <p:nvPr/>
        </p:nvSpPr>
        <p:spPr>
          <a:xfrm>
            <a:off x="5686938" y="5030124"/>
            <a:ext cx="2999862" cy="775140"/>
          </a:xfrm>
          <a:prstGeom prst="rect">
            <a:avLst/>
          </a:prstGeom>
          <a:solidFill>
            <a:srgbClr val="FFFF00"/>
          </a:solidFill>
          <a:ln w="57150"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«Славный День Победы»</a:t>
            </a:r>
          </a:p>
        </p:txBody>
      </p:sp>
      <p:pic>
        <p:nvPicPr>
          <p:cNvPr id="17" name="Содержимое 10" descr="2 (28).gif">
            <a:extLst>
              <a:ext uri="{FF2B5EF4-FFF2-40B4-BE49-F238E27FC236}">
                <a16:creationId xmlns:a16="http://schemas.microsoft.com/office/drawing/2014/main" id="{05EC0CF9-20C5-4AF4-A9B4-75248E2B33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52" y="1397674"/>
            <a:ext cx="104933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770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83EC1-11E9-4700-ACFB-086D1C960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365D1381-B93F-4B7A-8677-BEB4086C9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461375" cy="863377"/>
          </a:xfrm>
          <a:prstGeom prst="rect">
            <a:avLst/>
          </a:prstGeom>
          <a:gradFill rotWithShape="1">
            <a:gsLst>
              <a:gs pos="0">
                <a:srgbClr val="CC3300"/>
              </a:gs>
              <a:gs pos="100000">
                <a:srgbClr val="CC3300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800" b="1" dirty="0">
              <a:solidFill>
                <a:srgbClr val="F5EF7B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  <a:t>5 направление «Культура страны»</a:t>
            </a:r>
            <a:br>
              <a:rPr lang="ru-RU" altLang="ru-RU" sz="2800" b="1" dirty="0">
                <a:solidFill>
                  <a:srgbClr val="F5EF7B"/>
                </a:solidFill>
                <a:latin typeface="Times New Roman" panose="02020603050405020304" pitchFamily="18" charset="0"/>
              </a:rPr>
            </a:br>
            <a:endParaRPr lang="ru-RU" altLang="ru-RU" sz="28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9D0AC7-17EF-4461-9EA6-5C4743002D24}"/>
              </a:ext>
            </a:extLst>
          </p:cNvPr>
          <p:cNvSpPr/>
          <p:nvPr/>
        </p:nvSpPr>
        <p:spPr>
          <a:xfrm>
            <a:off x="132169" y="1158770"/>
            <a:ext cx="892899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миру музыки – знакомство с народными играми разных стран, разучивание песен, хороводов.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45DEFB-E7AA-4F18-A210-2F8880FAF88C}"/>
              </a:ext>
            </a:extLst>
          </p:cNvPr>
          <p:cNvSpPr/>
          <p:nvPr/>
        </p:nvSpPr>
        <p:spPr>
          <a:xfrm>
            <a:off x="161052" y="1838461"/>
            <a:ext cx="892899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НОД по миру искусства и художественной деятельности: рисование по замыслу «наши традиции»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ABEDE4-C3AF-4B62-9982-05ED56956F6D}"/>
              </a:ext>
            </a:extLst>
          </p:cNvPr>
          <p:cNvSpPr/>
          <p:nvPr/>
        </p:nvSpPr>
        <p:spPr>
          <a:xfrm>
            <a:off x="169004" y="2544402"/>
            <a:ext cx="892899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праздники «Осенины», «Рождество Христово», «Широкая Масленица», «Пасха», «Троица», «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Спасы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2123B1-8D4B-460C-AA1A-7A66DE406882}"/>
              </a:ext>
            </a:extLst>
          </p:cNvPr>
          <p:cNvSpPr/>
          <p:nvPr/>
        </p:nvSpPr>
        <p:spPr>
          <a:xfrm>
            <a:off x="152290" y="3250343"/>
            <a:ext cx="892899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 – музея «Русская изба».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BED21D-5184-4989-A96F-686E0A6B7FDC}"/>
              </a:ext>
            </a:extLst>
          </p:cNvPr>
          <p:cNvSpPr/>
          <p:nvPr/>
        </p:nvSpPr>
        <p:spPr>
          <a:xfrm>
            <a:off x="120403" y="3995260"/>
            <a:ext cx="892899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занятий в мини – мастерской «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Самоделкино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– изготовление кукол – оберегов «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Крупеничка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«День-ночь» и др.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AF40EA-C3AA-4797-86F2-B10E98E11197}"/>
              </a:ext>
            </a:extLst>
          </p:cNvPr>
          <p:cNvSpPr/>
          <p:nvPr/>
        </p:nvSpPr>
        <p:spPr>
          <a:xfrm>
            <a:off x="107504" y="4766139"/>
            <a:ext cx="8928992" cy="5760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родительские конкурсы, выставки «Пасхальный сувенир», «Осенние фантазии», «Оберег своими руками».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EE7573-5FD0-44BD-BED8-FB8C743D58FA}"/>
              </a:ext>
            </a:extLst>
          </p:cNvPr>
          <p:cNvSpPr/>
          <p:nvPr/>
        </p:nvSpPr>
        <p:spPr>
          <a:xfrm>
            <a:off x="107504" y="5804901"/>
            <a:ext cx="8928992" cy="8418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 – музея «Русская изба»; оформление альбома «Традиционные народные праздники нашего ДОУ»; конкурс поделок «Оберег своим руками»; альбом с подборкой потешек, считалок, пословиц, загадок. 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7B9B76A8-140A-423A-943F-25550757172B}"/>
              </a:ext>
            </a:extLst>
          </p:cNvPr>
          <p:cNvSpPr/>
          <p:nvPr/>
        </p:nvSpPr>
        <p:spPr>
          <a:xfrm>
            <a:off x="4031940" y="5380892"/>
            <a:ext cx="1080120" cy="3853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937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55B00AE-1710-4298-A75D-9A020B39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2438B-FB81-4597-9B86-F95BAC9DC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268" y="4293096"/>
            <a:ext cx="2373914" cy="2189241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F2E845-CED8-4CCE-872A-61D262C71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" y="3302709"/>
            <a:ext cx="3264140" cy="2256568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50319A-6906-4F32-BAE9-97574AB6F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12" y="163357"/>
            <a:ext cx="2191670" cy="3139352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77D8CE-2FE5-4D87-950A-06A1E637F0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37" y="173145"/>
            <a:ext cx="2999555" cy="3233895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76D535-92A7-4030-B7C2-BC4562CEEF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62" y="163357"/>
            <a:ext cx="3094690" cy="2946277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582ABF-3162-4A57-B4D8-DE7919DBDE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13" y="3555292"/>
            <a:ext cx="3630020" cy="2143035"/>
          </a:xfrm>
          <a:prstGeom prst="rect">
            <a:avLst/>
          </a:prstGeom>
          <a:ln w="381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">
            <a:extLst>
              <a:ext uri="{FF2B5EF4-FFF2-40B4-BE49-F238E27FC236}">
                <a16:creationId xmlns:a16="http://schemas.microsoft.com/office/drawing/2014/main" id="{81D13E51-66AE-4E8C-B3DC-A5B30F421E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6533357" y="5297025"/>
            <a:ext cx="1565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372CCD4-39BD-4270-B49B-700CA06504F1}"/>
              </a:ext>
            </a:extLst>
          </p:cNvPr>
          <p:cNvSpPr/>
          <p:nvPr/>
        </p:nvSpPr>
        <p:spPr>
          <a:xfrm>
            <a:off x="28136" y="5767567"/>
            <a:ext cx="3384376" cy="8827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– слово большое, большое!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не бывает на свете чудес,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сказать это слово с душою,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Глубже морей оно, выше небес!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D69739-6CE1-4735-961D-89AED20725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31" y="3229976"/>
            <a:ext cx="1988530" cy="113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24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A73D7-5C6F-46BF-AB84-2A972E557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-99392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2061E6-9B58-4373-B24D-FB3ADFF0AF81}"/>
              </a:ext>
            </a:extLst>
          </p:cNvPr>
          <p:cNvSpPr/>
          <p:nvPr/>
        </p:nvSpPr>
        <p:spPr>
          <a:xfrm>
            <a:off x="467544" y="260648"/>
            <a:ext cx="8424936" cy="523220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Праздник  широкая масленица, Пасха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FC9105-82EE-49F3-B31E-F95327034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3908"/>
            <a:ext cx="3351716" cy="2513787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9FE6D2-21BB-4077-BA69-9E6C58E79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17" y="882910"/>
            <a:ext cx="3740120" cy="2675584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16979D-FA52-4115-AADF-ADF79F38E3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64" y="3119711"/>
            <a:ext cx="3419872" cy="256490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8D2262-469B-42AB-8A0B-65DB9B7C6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240"/>
            <a:ext cx="3606227" cy="2704670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EB6F83-D920-4723-8808-CBECE6904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64" y="3691614"/>
            <a:ext cx="3293908" cy="2989899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Содержимое 7" descr="3 (36).gif">
            <a:extLst>
              <a:ext uri="{FF2B5EF4-FFF2-40B4-BE49-F238E27FC236}">
                <a16:creationId xmlns:a16="http://schemas.microsoft.com/office/drawing/2014/main" id="{13B9457E-CB85-4C60-B362-7A99630BB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84" y="889038"/>
            <a:ext cx="1575733" cy="22306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37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C13BEE-C3A9-4F07-BAB8-F31AFA0319A4}"/>
              </a:ext>
            </a:extLst>
          </p:cNvPr>
          <p:cNvSpPr/>
          <p:nvPr/>
        </p:nvSpPr>
        <p:spPr>
          <a:xfrm>
            <a:off x="2483768" y="260648"/>
            <a:ext cx="3638881" cy="523220"/>
          </a:xfrm>
          <a:prstGeom prst="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Праздник  Осени</a:t>
            </a:r>
          </a:p>
        </p:txBody>
      </p:sp>
      <p:pic>
        <p:nvPicPr>
          <p:cNvPr id="5" name="Picture 2" descr="102_5659">
            <a:extLst>
              <a:ext uri="{FF2B5EF4-FFF2-40B4-BE49-F238E27FC236}">
                <a16:creationId xmlns:a16="http://schemas.microsoft.com/office/drawing/2014/main" id="{CE6541CA-8939-4519-9A5C-50229FF9A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3096344" cy="2314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102_5663">
            <a:extLst>
              <a:ext uri="{FF2B5EF4-FFF2-40B4-BE49-F238E27FC236}">
                <a16:creationId xmlns:a16="http://schemas.microsoft.com/office/drawing/2014/main" id="{F7D9F690-89AB-4B20-8999-E2CC458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2140" y="914970"/>
            <a:ext cx="3907626" cy="5028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102_5675">
            <a:extLst>
              <a:ext uri="{FF2B5EF4-FFF2-40B4-BE49-F238E27FC236}">
                <a16:creationId xmlns:a16="http://schemas.microsoft.com/office/drawing/2014/main" id="{1AEFFF0E-6B8F-40E9-8130-70CED454E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691" y="3464955"/>
            <a:ext cx="3528392" cy="3222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3 (38).gif">
            <a:extLst>
              <a:ext uri="{FF2B5EF4-FFF2-40B4-BE49-F238E27FC236}">
                <a16:creationId xmlns:a16="http://schemas.microsoft.com/office/drawing/2014/main" id="{2C4D81C6-94C1-4BBF-A616-70B633DF4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124" y="1268760"/>
            <a:ext cx="1522997" cy="27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D783C7-3715-4378-9194-A4C830D69E90}"/>
              </a:ext>
            </a:extLst>
          </p:cNvPr>
          <p:cNvSpPr/>
          <p:nvPr/>
        </p:nvSpPr>
        <p:spPr>
          <a:xfrm>
            <a:off x="3563887" y="5589240"/>
            <a:ext cx="3638881" cy="12241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Осень, осень, в гости просим,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что ты пришла.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тебя мы, осень, спросим,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 подарок принесла?</a:t>
            </a:r>
          </a:p>
        </p:txBody>
      </p:sp>
    </p:spTree>
    <p:extLst>
      <p:ext uri="{BB962C8B-B14F-4D97-AF65-F5344CB8AC3E}">
        <p14:creationId xmlns:p14="http://schemas.microsoft.com/office/powerpoint/2010/main" val="2169236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DC5CD8-54C1-46A4-B2B4-E215EA49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1D1AD21-50C5-41EA-A097-1AD523A2EF75}"/>
              </a:ext>
            </a:extLst>
          </p:cNvPr>
          <p:cNvSpPr/>
          <p:nvPr/>
        </p:nvSpPr>
        <p:spPr>
          <a:xfrm>
            <a:off x="2627784" y="183168"/>
            <a:ext cx="6048672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Мини-музей «Русская изба»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157DD1-8444-4A28-88A9-6F62E61B0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4" y="294874"/>
            <a:ext cx="2480055" cy="351054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P9070529">
            <a:extLst>
              <a:ext uri="{FF2B5EF4-FFF2-40B4-BE49-F238E27FC236}">
                <a16:creationId xmlns:a16="http://schemas.microsoft.com/office/drawing/2014/main" id="{8EC930B5-FFA2-4C1B-B4C2-7F1FF7EF98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93" y="754499"/>
            <a:ext cx="3369945" cy="325056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CE36FC-F1E9-40EC-A1C3-D9A4A86D0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00289"/>
            <a:ext cx="3432724" cy="2574543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46A133-8196-4F47-87D5-B95F3931FA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05812"/>
            <a:ext cx="3504732" cy="2662718"/>
          </a:xfrm>
          <a:prstGeom prst="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Содержимое 7" descr="3 (36).gif">
            <a:extLst>
              <a:ext uri="{FF2B5EF4-FFF2-40B4-BE49-F238E27FC236}">
                <a16:creationId xmlns:a16="http://schemas.microsoft.com/office/drawing/2014/main" id="{D83D0443-D5A5-40D6-9922-E927F25BE7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68" y="1334323"/>
            <a:ext cx="19081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User\Desktop\картинки дети\12.jpg">
            <a:extLst>
              <a:ext uri="{FF2B5EF4-FFF2-40B4-BE49-F238E27FC236}">
                <a16:creationId xmlns:a16="http://schemas.microsoft.com/office/drawing/2014/main" id="{6AB8884E-7874-444A-BAD6-BE77842D0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l="6946" r="27247"/>
          <a:stretch/>
        </p:blipFill>
        <p:spPr bwMode="auto">
          <a:xfrm>
            <a:off x="7707495" y="708903"/>
            <a:ext cx="1184985" cy="321147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916055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/>
              <a:t> 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78955" y="109265"/>
            <a:ext cx="734481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Нормативно-правовая  база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0" y="981075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7" name="Нашивка 6"/>
          <p:cNvSpPr/>
          <p:nvPr/>
        </p:nvSpPr>
        <p:spPr>
          <a:xfrm>
            <a:off x="107097" y="2205037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107097" y="3398549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Нашивка 8"/>
          <p:cNvSpPr/>
          <p:nvPr/>
        </p:nvSpPr>
        <p:spPr>
          <a:xfrm>
            <a:off x="117416" y="3957638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Нашивка 9"/>
          <p:cNvSpPr/>
          <p:nvPr/>
        </p:nvSpPr>
        <p:spPr>
          <a:xfrm>
            <a:off x="90956" y="4533901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94335" y="5117837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71437" y="5677562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90956" y="6240174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107098" y="2552411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422" name="TextBox 14"/>
          <p:cNvSpPr txBox="1">
            <a:spLocks noChangeArrowheads="1"/>
          </p:cNvSpPr>
          <p:nvPr/>
        </p:nvSpPr>
        <p:spPr bwMode="auto">
          <a:xfrm>
            <a:off x="539750" y="1557338"/>
            <a:ext cx="8604250" cy="581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«Конституция Российской Федерации» (принята референдумом 12.12.1993, новая редакция от 30.12.2008 г.),</a:t>
            </a:r>
          </a:p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«Федеральный закон об образовании в Российской Федерации»</a:t>
            </a:r>
          </a:p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Государственная программа «Патриотическое воспитание граждан Российской Федерации на 2011 – 2015 годы», утвержденной Правительством РФ от 05.10.2010г.,</a:t>
            </a:r>
          </a:p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Федеральный закон РФ №124-ФЗ от 14.07.1998 г. «Об основных гарантиях прав ребенка в Российской Федерации»,</a:t>
            </a:r>
          </a:p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Федеральный закон от 13.03.1995 г. № 32-ФЗ «О днях воинской славы (победных днях) России»,</a:t>
            </a:r>
          </a:p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Конвенция о правах ребенка (одобрена Генеральной Ассамблеей ООН 20.11.1989 г., вступила в силу 15.09.1990 г.),</a:t>
            </a:r>
          </a:p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Постановление Правительства РФ от 04.10.2000 г. №751 «О национальной доктрине образования в РФ»,</a:t>
            </a:r>
          </a:p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Основная общеобразовательная программа дошкольного образования, принятая на педагогическом совете,</a:t>
            </a:r>
          </a:p>
          <a:p>
            <a:pPr algn="just">
              <a:lnSpc>
                <a:spcPct val="90000"/>
              </a:lnSpc>
            </a:pPr>
            <a:r>
              <a:rPr lang="ru-RU" sz="2100" b="1" dirty="0">
                <a:solidFill>
                  <a:srgbClr val="0070C0"/>
                </a:solidFill>
                <a:latin typeface="Times New Roman" pitchFamily="18" charset="0"/>
              </a:rPr>
              <a:t>Устав МКДОУ детский сад № 3.</a:t>
            </a:r>
          </a:p>
          <a:p>
            <a:pPr>
              <a:lnSpc>
                <a:spcPct val="90000"/>
              </a:lnSpc>
            </a:pPr>
            <a:endParaRPr lang="ru-RU" dirty="0"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16" name="Нашивка 15"/>
          <p:cNvSpPr/>
          <p:nvPr/>
        </p:nvSpPr>
        <p:spPr>
          <a:xfrm>
            <a:off x="90957" y="1639599"/>
            <a:ext cx="468313" cy="215900"/>
          </a:xfrm>
          <a:prstGeom prst="chevr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newsfla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1D3E65-65A1-4AD0-B754-F40058B9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5E31F-956B-4885-A8E0-599F147EE348}"/>
              </a:ext>
            </a:extLst>
          </p:cNvPr>
          <p:cNvSpPr txBox="1"/>
          <p:nvPr/>
        </p:nvSpPr>
        <p:spPr>
          <a:xfrm>
            <a:off x="1475656" y="260648"/>
            <a:ext cx="6192688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Ожидаемые  результаты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50C807-17D5-4396-AD1D-5CF5551CBF01}"/>
              </a:ext>
            </a:extLst>
          </p:cNvPr>
          <p:cNvSpPr/>
          <p:nvPr/>
        </p:nvSpPr>
        <p:spPr>
          <a:xfrm>
            <a:off x="107504" y="1166843"/>
            <a:ext cx="864096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i="1" u="sng" dirty="0">
                <a:solidFill>
                  <a:srgbClr val="C00000"/>
                </a:solidFill>
                <a:latin typeface="Times New Roman" pitchFamily="18" charset="0"/>
              </a:rPr>
              <a:t>Дети должны знать: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</a:endParaRP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домашний адрес;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место работы родителей;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место проживания;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свою нацию, язык, 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     традиции;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столицу нашей Родины –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     Москву;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представителей других 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     национальностей, населяющих нашу Родину;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природу родных мест, флору и фауну;</a:t>
            </a:r>
          </a:p>
          <a:p>
            <a:pPr marL="457200" indent="-457200" algn="just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   название планеты, на которой мы живём.</a:t>
            </a:r>
          </a:p>
        </p:txBody>
      </p:sp>
      <p:pic>
        <p:nvPicPr>
          <p:cNvPr id="7" name="Picture 2" descr="E:\51102961.gif">
            <a:extLst>
              <a:ext uri="{FF2B5EF4-FFF2-40B4-BE49-F238E27FC236}">
                <a16:creationId xmlns:a16="http://schemas.microsoft.com/office/drawing/2014/main" id="{65621DDE-5407-42F5-889E-C5BC55901F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8365" y="1268760"/>
            <a:ext cx="3814763" cy="324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326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6340A4-06C1-4815-9E3E-5D35046AF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09E88E-609E-4279-ABCF-7D39E4873C92}"/>
              </a:ext>
            </a:extLst>
          </p:cNvPr>
          <p:cNvSpPr txBox="1"/>
          <p:nvPr/>
        </p:nvSpPr>
        <p:spPr>
          <a:xfrm>
            <a:off x="971600" y="332656"/>
            <a:ext cx="777686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педагогами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33272C-036E-4FDB-BBAD-96DD6A647B94}"/>
              </a:ext>
            </a:extLst>
          </p:cNvPr>
          <p:cNvSpPr/>
          <p:nvPr/>
        </p:nvSpPr>
        <p:spPr>
          <a:xfrm>
            <a:off x="539552" y="1340768"/>
            <a:ext cx="7992888" cy="50405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педагогических советах с сообщениями «Проблема воспитания гражданина»; «Формирование патриотических чувств и любви у дошкольников»;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«Значение игровой деятельности в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патриотическом воспитании»;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«Планирование работы по патриотическому воспитанию»;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комплексно – тематический план работы по Региональному компоненту; календарно – тематический план по патриотическому воспитанию (старшие группы); план образовательной деятельности по интересам детей кружка «Юный патриот»;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показ НОД по социальному миру «Мы живем в России», «Наша Родина»; по миру искусства и художественной деятельности: рисование «Кремль»; по речевому развитию «Дети Севера»;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авторских дидактических игр «Одень куклу», «сложи герб из фрагментов», «Найди пару» </a:t>
            </a:r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813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DSC_4687">
            <a:extLst>
              <a:ext uri="{FF2B5EF4-FFF2-40B4-BE49-F238E27FC236}">
                <a16:creationId xmlns:a16="http://schemas.microsoft.com/office/drawing/2014/main" id="{66C57BF3-505B-4C8A-85B2-96B32447FE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1" y="4851812"/>
            <a:ext cx="3145026" cy="1887385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59B6A-E786-4487-A039-4D871605CD2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60" y="62649"/>
            <a:ext cx="3673475" cy="207137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3F3F52-7CC3-4515-982D-72498F1FD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83" y="3047430"/>
            <a:ext cx="4139952" cy="1530029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07AAFE-2C08-4C22-A01E-2E4112C1B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08" y="4767244"/>
            <a:ext cx="2601663" cy="1951247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753F8D-5B10-44E8-BC2D-ABB0CF20AE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8" y="111052"/>
            <a:ext cx="3326665" cy="2494999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40B502-11F5-4B72-BA60-12B440EC67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9" y="2724854"/>
            <a:ext cx="3279118" cy="200815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E48E6B-FEAE-40C6-ACE8-2071565891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966" y="4706550"/>
            <a:ext cx="2719493" cy="2039620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B3672B-AF18-4AE7-8273-1888E8A3D498}"/>
              </a:ext>
            </a:extLst>
          </p:cNvPr>
          <p:cNvSpPr/>
          <p:nvPr/>
        </p:nvSpPr>
        <p:spPr>
          <a:xfrm>
            <a:off x="4066453" y="2196722"/>
            <a:ext cx="4566105" cy="7117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семинарах, конкурсах, выступление на Совете педагогов, родительском собрании.</a:t>
            </a:r>
          </a:p>
        </p:txBody>
      </p:sp>
    </p:spTree>
    <p:extLst>
      <p:ext uri="{BB962C8B-B14F-4D97-AF65-F5344CB8AC3E}">
        <p14:creationId xmlns:p14="http://schemas.microsoft.com/office/powerpoint/2010/main" val="698629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A05AA-0851-462F-BFF7-49C86E0D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ACD24-8178-45E9-875C-6841318297E3}"/>
              </a:ext>
            </a:extLst>
          </p:cNvPr>
          <p:cNvSpPr txBox="1"/>
          <p:nvPr/>
        </p:nvSpPr>
        <p:spPr>
          <a:xfrm>
            <a:off x="251520" y="332656"/>
            <a:ext cx="864096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90B596-CF2C-43F1-A291-7BFDA09446BD}"/>
              </a:ext>
            </a:extLst>
          </p:cNvPr>
          <p:cNvSpPr/>
          <p:nvPr/>
        </p:nvSpPr>
        <p:spPr>
          <a:xfrm>
            <a:off x="539552" y="1628800"/>
            <a:ext cx="8136904" cy="45365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наглядно – информационного уголка для родителей по патриотическому воспитанию (2 раза в год);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Коллекционирование: сбор наглядного материала для ознакомления с малой родиной, Россией (марки, значки, открытки и пр.);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совместных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родительских выставках рисунков, плакатов, поделок «Моя улица», «Моя семья», «край любимый и родной – нет тебя красивей» и др.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природоохранных акциях «Первоцветы», «Елочка – зеленая иголочка», «Чистый поселок» и др.;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Консультации, беседы (групповые, индивидуальные);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Опросные методы (анкеты, тесты);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прогулки, экскурсии (на природу, краеведческий музей</a:t>
            </a:r>
            <a:r>
              <a:rPr lang="ru-RU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областной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цирк, ТЮЗ).</a:t>
            </a:r>
          </a:p>
        </p:txBody>
      </p:sp>
    </p:spTree>
    <p:extLst>
      <p:ext uri="{BB962C8B-B14F-4D97-AF65-F5344CB8AC3E}">
        <p14:creationId xmlns:p14="http://schemas.microsoft.com/office/powerpoint/2010/main" val="1092090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ECF51-2056-46E1-A219-899152BE2A64}"/>
              </a:ext>
            </a:extLst>
          </p:cNvPr>
          <p:cNvSpPr txBox="1"/>
          <p:nvPr/>
        </p:nvSpPr>
        <p:spPr>
          <a:xfrm>
            <a:off x="395536" y="188640"/>
            <a:ext cx="8388424" cy="52322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Семинар – практикум  с  родителями</a:t>
            </a:r>
          </a:p>
        </p:txBody>
      </p:sp>
      <p:pic>
        <p:nvPicPr>
          <p:cNvPr id="5" name="Picture 2" descr="E:\102SSCAM\SDC10030.JPG">
            <a:extLst>
              <a:ext uri="{FF2B5EF4-FFF2-40B4-BE49-F238E27FC236}">
                <a16:creationId xmlns:a16="http://schemas.microsoft.com/office/drawing/2014/main" id="{5D7B63E9-9DE1-4578-8C47-23592893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700" y="1268760"/>
            <a:ext cx="4031858" cy="302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102SSCAM\SDC10028.JPG">
            <a:extLst>
              <a:ext uri="{FF2B5EF4-FFF2-40B4-BE49-F238E27FC236}">
                <a16:creationId xmlns:a16="http://schemas.microsoft.com/office/drawing/2014/main" id="{CEA09C76-FCB1-47FF-AD2E-196508B85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8011" y="3501008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Nina\Downloads\shkolnye_kartinki_0.gif">
            <a:extLst>
              <a:ext uri="{FF2B5EF4-FFF2-40B4-BE49-F238E27FC236}">
                <a16:creationId xmlns:a16="http://schemas.microsoft.com/office/drawing/2014/main" id="{2B91C3DC-FD1E-4D9E-A190-34EBB9A2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654" t="4345" r="7766" b="1660"/>
          <a:stretch>
            <a:fillRect/>
          </a:stretch>
        </p:blipFill>
        <p:spPr bwMode="auto">
          <a:xfrm>
            <a:off x="4119838" y="1449060"/>
            <a:ext cx="1368152" cy="233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SC_4065">
            <a:extLst>
              <a:ext uri="{FF2B5EF4-FFF2-40B4-BE49-F238E27FC236}">
                <a16:creationId xmlns:a16="http://schemas.microsoft.com/office/drawing/2014/main" id="{0A14926C-5E9A-44A5-B0AC-27841AEAD5E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74" y="1194817"/>
            <a:ext cx="3239770" cy="2162175"/>
          </a:xfrm>
          <a:prstGeom prst="rect">
            <a:avLst/>
          </a:prstGeom>
          <a:noFill/>
          <a:ln w="571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71DAF4-7B59-4410-B10C-50A3E715FA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" y="4521163"/>
            <a:ext cx="4385247" cy="2080501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037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92442-F50D-424A-8D5A-8E8C1F5BC64C}"/>
              </a:ext>
            </a:extLst>
          </p:cNvPr>
          <p:cNvSpPr txBox="1"/>
          <p:nvPr/>
        </p:nvSpPr>
        <p:spPr>
          <a:xfrm>
            <a:off x="2411760" y="101974"/>
            <a:ext cx="468052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Дни добрых дел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FB2963-5855-44EF-BB48-A18595607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495" y="3318320"/>
            <a:ext cx="1930743" cy="3429000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E93D61-913B-47E8-8C78-DCC13CD8D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7" y="3412949"/>
            <a:ext cx="2009430" cy="3351656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B20A07-A61C-4377-B57A-62A987DBC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3419872" cy="2564904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AAD733-27B3-4D34-A9C1-554300205D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59" y="3839611"/>
            <a:ext cx="3694250" cy="2772217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6E3942-1EBC-4A83-8DB0-AA343E7ED5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8516"/>
            <a:ext cx="3791491" cy="2456886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85541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926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Круглая лента лицом вверх 10">
            <a:extLst>
              <a:ext uri="{FF2B5EF4-FFF2-40B4-BE49-F238E27FC236}">
                <a16:creationId xmlns:a16="http://schemas.microsoft.com/office/drawing/2014/main" id="{D1209CB9-96CC-4C1F-B5D0-58C02123966F}"/>
              </a:ext>
            </a:extLst>
          </p:cNvPr>
          <p:cNvSpPr/>
          <p:nvPr/>
        </p:nvSpPr>
        <p:spPr>
          <a:xfrm>
            <a:off x="395288" y="188913"/>
            <a:ext cx="8280400" cy="863600"/>
          </a:xfrm>
          <a:prstGeom prst="ellipseRibbon2">
            <a:avLst>
              <a:gd name="adj1" fmla="val 25000"/>
              <a:gd name="adj2" fmla="val 63590"/>
              <a:gd name="adj3" fmla="val 12500"/>
            </a:avLst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Совместное  творчество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детей  и  родителей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SC_2258">
            <a:extLst>
              <a:ext uri="{FF2B5EF4-FFF2-40B4-BE49-F238E27FC236}">
                <a16:creationId xmlns:a16="http://schemas.microsoft.com/office/drawing/2014/main" id="{5C47C788-CA9A-48E5-BBC3-3D062C0D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4573695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C:\Users\Nina\Downloads\efcdaeca8c9b656ad12aa5b1dd492a6b.JPG">
            <a:extLst>
              <a:ext uri="{FF2B5EF4-FFF2-40B4-BE49-F238E27FC236}">
                <a16:creationId xmlns:a16="http://schemas.microsoft.com/office/drawing/2014/main" id="{F7B589B9-88F7-48D8-8148-C4E5A445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05064"/>
            <a:ext cx="3901440" cy="2599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E8D4E2-D0DC-4C51-8363-98A6CCDB36E3}"/>
              </a:ext>
            </a:extLst>
          </p:cNvPr>
          <p:cNvSpPr txBox="1"/>
          <p:nvPr/>
        </p:nvSpPr>
        <p:spPr>
          <a:xfrm>
            <a:off x="539552" y="3356992"/>
            <a:ext cx="3923928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Выставка  поделок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«У мамы  руки  золотые»</a:t>
            </a:r>
          </a:p>
        </p:txBody>
      </p:sp>
      <p:pic>
        <p:nvPicPr>
          <p:cNvPr id="9" name="Picture 6" descr="C:\Users\Nina\Downloads\144c2aa85f81d18f0b36e83ed29763d1.JPG">
            <a:extLst>
              <a:ext uri="{FF2B5EF4-FFF2-40B4-BE49-F238E27FC236}">
                <a16:creationId xmlns:a16="http://schemas.microsoft.com/office/drawing/2014/main" id="{9B36FE08-109C-4833-BE3A-2F76D01FE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1268760"/>
            <a:ext cx="2880320" cy="2727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DSC_2267">
            <a:extLst>
              <a:ext uri="{FF2B5EF4-FFF2-40B4-BE49-F238E27FC236}">
                <a16:creationId xmlns:a16="http://schemas.microsoft.com/office/drawing/2014/main" id="{C89D4077-1D9F-4D47-B866-EB766D06A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149080"/>
            <a:ext cx="3600400" cy="2500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71230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1D0C68-8211-4C15-924E-994E86B8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36C172-8B57-4914-B032-9EF91BDEA58A}"/>
              </a:ext>
            </a:extLst>
          </p:cNvPr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Развитие и обогащение Предметно – развивающей среды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794C59B-62AA-401D-B790-07B3589A5D94}"/>
              </a:ext>
            </a:extLst>
          </p:cNvPr>
          <p:cNvSpPr/>
          <p:nvPr/>
        </p:nvSpPr>
        <p:spPr>
          <a:xfrm>
            <a:off x="827584" y="1988840"/>
            <a:ext cx="7488832" cy="44644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игротеки настольных и дидактических игр;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сюжетно – ролевых игр «Семья», «Диагностический центр», «Театр»;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тематических альбомов: «Наша малая Родина – Узловая», «Мой поселок – Дубовка», «Тула – город древний», «Тула – город мастеров», «Национальные костюмы и головные уборы»;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открыток, значков, марок;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раздела по патриотическому воспитанию в уголке Книги;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Фотоальбом «Города нашей области»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37065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Предметно – развивающая среда</a:t>
            </a:r>
          </a:p>
        </p:txBody>
      </p:sp>
      <p:pic>
        <p:nvPicPr>
          <p:cNvPr id="27650" name="Picture 2" descr="G:\100MSDCF\DSC00383.JPG"/>
          <p:cNvPicPr>
            <a:picLocks noChangeAspect="1" noChangeArrowheads="1"/>
          </p:cNvPicPr>
          <p:nvPr/>
        </p:nvPicPr>
        <p:blipFill>
          <a:blip r:embed="rId3" cstate="print"/>
          <a:srcRect t="9330" b="9330"/>
          <a:stretch>
            <a:fillRect/>
          </a:stretch>
        </p:blipFill>
        <p:spPr bwMode="auto">
          <a:xfrm>
            <a:off x="126538" y="1020403"/>
            <a:ext cx="424871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1" name="Picture 3" descr="G:\102SSCAM\SDC10001.JPG"/>
          <p:cNvPicPr>
            <a:picLocks noChangeAspect="1" noChangeArrowheads="1"/>
          </p:cNvPicPr>
          <p:nvPr/>
        </p:nvPicPr>
        <p:blipFill>
          <a:blip r:embed="rId4" cstate="print"/>
          <a:srcRect t="4713"/>
          <a:stretch>
            <a:fillRect/>
          </a:stretch>
        </p:blipFill>
        <p:spPr bwMode="auto">
          <a:xfrm>
            <a:off x="4762515" y="868363"/>
            <a:ext cx="4311552" cy="2767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G:\102SSCAM\SDC10007.JPG"/>
          <p:cNvPicPr>
            <a:picLocks noChangeAspect="1" noChangeArrowheads="1"/>
          </p:cNvPicPr>
          <p:nvPr/>
        </p:nvPicPr>
        <p:blipFill>
          <a:blip r:embed="rId5" cstate="print"/>
          <a:srcRect t="12309" r="11373"/>
          <a:stretch>
            <a:fillRect/>
          </a:stretch>
        </p:blipFill>
        <p:spPr bwMode="auto">
          <a:xfrm>
            <a:off x="117521" y="3867336"/>
            <a:ext cx="3747491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3" name="Picture 5" descr="G:\102SSCAM\SDC10011.JPG"/>
          <p:cNvPicPr>
            <a:picLocks noChangeAspect="1" noChangeArrowheads="1"/>
          </p:cNvPicPr>
          <p:nvPr/>
        </p:nvPicPr>
        <p:blipFill>
          <a:blip r:embed="rId6" cstate="print"/>
          <a:srcRect l="4413" t="13571"/>
          <a:stretch>
            <a:fillRect/>
          </a:stretch>
        </p:blipFill>
        <p:spPr bwMode="auto">
          <a:xfrm>
            <a:off x="4980916" y="3933056"/>
            <a:ext cx="3911563" cy="255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89BAA96D-50BF-46DB-A301-12755BA8037A}"/>
              </a:ext>
            </a:extLst>
          </p:cNvPr>
          <p:cNvSpPr/>
          <p:nvPr/>
        </p:nvSpPr>
        <p:spPr>
          <a:xfrm>
            <a:off x="3545477" y="3465438"/>
            <a:ext cx="1872208" cy="107245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тематические альбомы</a:t>
            </a:r>
          </a:p>
        </p:txBody>
      </p:sp>
    </p:spTree>
    <p:extLst>
      <p:ext uri="{BB962C8B-B14F-4D97-AF65-F5344CB8AC3E}">
        <p14:creationId xmlns:p14="http://schemas.microsoft.com/office/powerpoint/2010/main" val="205380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76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4FBEFB-C038-48CC-939D-3546A11D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:\102SSCAM\SDC10008.JPG">
            <a:extLst>
              <a:ext uri="{FF2B5EF4-FFF2-40B4-BE49-F238E27FC236}">
                <a16:creationId xmlns:a16="http://schemas.microsoft.com/office/drawing/2014/main" id="{4FA37BBB-B5BE-466F-A3BE-9F582865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63" t="16400"/>
          <a:stretch>
            <a:fillRect/>
          </a:stretch>
        </p:blipFill>
        <p:spPr bwMode="auto">
          <a:xfrm>
            <a:off x="251520" y="3933056"/>
            <a:ext cx="4104456" cy="2625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G:\102SSCAM\SDC10013.JPG">
            <a:extLst>
              <a:ext uri="{FF2B5EF4-FFF2-40B4-BE49-F238E27FC236}">
                <a16:creationId xmlns:a16="http://schemas.microsoft.com/office/drawing/2014/main" id="{0F788C8E-9296-48B4-9F81-D38433FE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3803915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13F2BA0E-CA0C-4937-A2BD-7DFF8AC22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0331" b="18848"/>
          <a:stretch>
            <a:fillRect/>
          </a:stretch>
        </p:blipFill>
        <p:spPr bwMode="auto">
          <a:xfrm>
            <a:off x="4499432" y="1421000"/>
            <a:ext cx="4442955" cy="3049574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9E7924C-D58B-44DF-897D-402868406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653136"/>
            <a:ext cx="1872208" cy="190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460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B3CCC1-6CFB-4876-96F8-7FDF3A30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146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D9C614-0980-4624-B81E-E24E21062B5E}"/>
              </a:ext>
            </a:extLst>
          </p:cNvPr>
          <p:cNvSpPr txBox="1"/>
          <p:nvPr/>
        </p:nvSpPr>
        <p:spPr>
          <a:xfrm>
            <a:off x="3275856" y="404664"/>
            <a:ext cx="208823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F9EF7F-C107-4394-B7EE-CE062AABED74}"/>
              </a:ext>
            </a:extLst>
          </p:cNvPr>
          <p:cNvSpPr/>
          <p:nvPr/>
        </p:nvSpPr>
        <p:spPr>
          <a:xfrm>
            <a:off x="395536" y="1052736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Воспитание  духовно - нравственной личности, достойных граждан России, патриотов своего Отечества.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833CF-449F-48ED-AA68-BA7954D2289A}"/>
              </a:ext>
            </a:extLst>
          </p:cNvPr>
          <p:cNvSpPr txBox="1"/>
          <p:nvPr/>
        </p:nvSpPr>
        <p:spPr>
          <a:xfrm>
            <a:off x="3171716" y="1695180"/>
            <a:ext cx="273630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8" name="Скругленная прямоугольная выноска 11">
            <a:extLst>
              <a:ext uri="{FF2B5EF4-FFF2-40B4-BE49-F238E27FC236}">
                <a16:creationId xmlns:a16="http://schemas.microsoft.com/office/drawing/2014/main" id="{E6F04E92-DC1A-4515-AC4D-E6D7EEE13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3717032"/>
            <a:ext cx="2500312" cy="2857500"/>
          </a:xfrm>
          <a:prstGeom prst="wedgeRoundRectCallout">
            <a:avLst>
              <a:gd name="adj1" fmla="val 1918"/>
              <a:gd name="adj2" fmla="val -67902"/>
              <a:gd name="adj3" fmla="val 16667"/>
            </a:avLst>
          </a:prstGeom>
          <a:solidFill>
            <a:srgbClr val="FFCC66"/>
          </a:solidFill>
          <a:ln w="38100" algn="ctr">
            <a:solidFill>
              <a:srgbClr val="D35735"/>
            </a:solidFill>
            <a:miter lim="800000"/>
            <a:headEnd/>
            <a:tailEnd/>
          </a:ln>
        </p:spPr>
        <p:txBody>
          <a:bodyPr anchor="ctr"/>
          <a:lstStyle>
            <a:lvl1pPr marL="533400" indent="-5334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de-DE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аполнение</a:t>
            </a:r>
            <a:r>
              <a:rPr lang="de-DE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дидактическими играми</a:t>
            </a:r>
          </a:p>
          <a:p>
            <a:pPr algn="just">
              <a:spcBef>
                <a:spcPct val="2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пособиями</a:t>
            </a:r>
          </a:p>
          <a:p>
            <a:pPr algn="just">
              <a:spcBef>
                <a:spcPct val="2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</a:t>
            </a:r>
          </a:p>
          <a:p>
            <a:pPr algn="just">
              <a:spcBef>
                <a:spcPct val="2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содержания, </a:t>
            </a:r>
          </a:p>
          <a:p>
            <a:pPr algn="just">
              <a:spcBef>
                <a:spcPct val="2000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de-DE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тимулирующим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just">
              <a:spcBef>
                <a:spcPct val="20000"/>
              </a:spcBef>
            </a:pPr>
            <a:r>
              <a:rPr lang="de-DE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</a:t>
            </a:r>
            <a:r>
              <a:rPr lang="de-DE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just">
              <a:spcBef>
                <a:spcPct val="20000"/>
              </a:spcBef>
            </a:pPr>
            <a:r>
              <a:rPr lang="de-DE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творческую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</a:pPr>
            <a:r>
              <a:rPr lang="de-DE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de-DE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ая прямоугольная выноска 13">
            <a:extLst>
              <a:ext uri="{FF2B5EF4-FFF2-40B4-BE49-F238E27FC236}">
                <a16:creationId xmlns:a16="http://schemas.microsoft.com/office/drawing/2014/main" id="{B96C70E9-C990-4022-9371-019AD2351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713" y="2788822"/>
            <a:ext cx="3312963" cy="3917781"/>
          </a:xfrm>
          <a:prstGeom prst="wedgeRoundRectCallout">
            <a:avLst>
              <a:gd name="adj1" fmla="val -3275"/>
              <a:gd name="adj2" fmla="val -59256"/>
              <a:gd name="adj3" fmla="val 16667"/>
            </a:avLst>
          </a:prstGeom>
          <a:solidFill>
            <a:srgbClr val="FFCC66"/>
          </a:solidFill>
          <a:ln w="38100" algn="ctr">
            <a:solidFill>
              <a:srgbClr val="D35735"/>
            </a:solidFill>
            <a:miter lim="800000"/>
            <a:headEnd/>
            <a:tailEnd/>
          </a:ln>
        </p:spPr>
        <p:txBody>
          <a:bodyPr anchor="ctr"/>
          <a:lstStyle>
            <a:lvl1pPr marL="533400" indent="-5334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algn="just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Формировать чувство привязанности к своему дому, детскому саду, друзьям в детском саду, своим близким.</a:t>
            </a:r>
          </a:p>
          <a:p>
            <a:pPr marL="171450" indent="-171450" algn="just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Формировать у детей чувство любви своему родному краю, своей малой Родине на основе приобщения к родной природе, культуре и традициям.</a:t>
            </a:r>
          </a:p>
          <a:p>
            <a:pPr marL="171450" indent="-171450" algn="just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Развивать  познавательные процессы (восприятие, память, внимание,  воображение, мышление) и мыслительные операции (анализ, синтез, сравнение, обобщение) посредством специальных игр и упражнений.</a:t>
            </a:r>
          </a:p>
          <a:p>
            <a:pPr marL="171450" indent="-171450" algn="just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Воспитание чувств патриотизма, уважения и благодарности к подвигу соотечественников в годы Великой Отечественной Войны, к воинам Российской Армии.</a:t>
            </a:r>
          </a:p>
        </p:txBody>
      </p:sp>
      <p:sp>
        <p:nvSpPr>
          <p:cNvPr id="10" name="Скругленная прямоугольная выноска 14">
            <a:extLst>
              <a:ext uri="{FF2B5EF4-FFF2-40B4-BE49-F238E27FC236}">
                <a16:creationId xmlns:a16="http://schemas.microsoft.com/office/drawing/2014/main" id="{6DA4CA24-9AD1-46F4-827F-3489BCBF3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524" y="3688592"/>
            <a:ext cx="2428875" cy="2857500"/>
          </a:xfrm>
          <a:prstGeom prst="wedgeRoundRectCallout">
            <a:avLst>
              <a:gd name="adj1" fmla="val -5871"/>
              <a:gd name="adj2" fmla="val -69612"/>
              <a:gd name="adj3" fmla="val 16667"/>
            </a:avLst>
          </a:prstGeom>
          <a:solidFill>
            <a:srgbClr val="FFCC66"/>
          </a:solidFill>
          <a:ln w="38100" algn="ctr">
            <a:solidFill>
              <a:srgbClr val="D35735"/>
            </a:solidFill>
            <a:miter lim="800000"/>
            <a:headEnd/>
            <a:tailEnd/>
          </a:ln>
        </p:spPr>
        <p:txBody>
          <a:bodyPr anchor="ctr"/>
          <a:lstStyle>
            <a:lvl1pPr marL="533400" indent="-5334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</a:t>
            </a: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 настроения</a:t>
            </a: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активного участия</a:t>
            </a: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 в процессе</a:t>
            </a: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по</a:t>
            </a:r>
          </a:p>
          <a:p>
            <a:pPr algn="just" eaLnBrk="1" hangingPunct="1"/>
            <a:r>
              <a:rPr lang="ru-RU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патриотическому</a:t>
            </a:r>
          </a:p>
          <a:p>
            <a:pPr algn="just" eaLnBrk="1" hangingPunct="1"/>
            <a:r>
              <a:rPr lang="ru-RU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детей </a:t>
            </a:r>
          </a:p>
          <a:p>
            <a:pPr algn="just" eaLnBrk="1" hangingPunct="1"/>
            <a:r>
              <a:rPr lang="ru-RU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2B95D2E7-E4D2-42D0-BF4F-99A591F8E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141" y="2767949"/>
            <a:ext cx="935037" cy="349489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D35735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Среда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F52723D-5255-4FF4-8AF6-17658D414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2419124"/>
            <a:ext cx="1223962" cy="28892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D35735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Дети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665053DF-C8D8-48A4-8731-CD97BE4A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3211" y="2828513"/>
            <a:ext cx="1366838" cy="28892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D35735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Родители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B6E451-02C0-488D-A27B-789F1ED15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949" y="1819003"/>
            <a:ext cx="898525" cy="89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2E8EBB-0CED-46A7-9B08-66EB33CB4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825" y="1911965"/>
            <a:ext cx="898525" cy="89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Содержимое 14" descr="A-G00317_.GIF">
            <a:extLst>
              <a:ext uri="{FF2B5EF4-FFF2-40B4-BE49-F238E27FC236}">
                <a16:creationId xmlns:a16="http://schemas.microsoft.com/office/drawing/2014/main" id="{5181C2A2-7289-4399-89B8-682075D3F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434" y="2553375"/>
            <a:ext cx="10382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Содержимое 14" descr="A-G00317_.GIF">
            <a:extLst>
              <a:ext uri="{FF2B5EF4-FFF2-40B4-BE49-F238E27FC236}">
                <a16:creationId xmlns:a16="http://schemas.microsoft.com/office/drawing/2014/main" id="{6FDA1885-E0DE-40B2-8B2E-7861A1F29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03" y="2340447"/>
            <a:ext cx="10382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4342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11157D-F50C-4722-B94B-2EFF0DFB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A7E6B5-E293-425D-AD98-830B6BD931C3}"/>
              </a:ext>
            </a:extLst>
          </p:cNvPr>
          <p:cNvSpPr/>
          <p:nvPr/>
        </p:nvSpPr>
        <p:spPr>
          <a:xfrm>
            <a:off x="827584" y="260648"/>
            <a:ext cx="741682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патриотического воспитания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173383-9BE8-469D-A1F1-4DBDE7A51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0" y="980728"/>
            <a:ext cx="3398533" cy="2829489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D066A5-17A8-43AF-BC33-A41FA6AB1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36" y="980728"/>
            <a:ext cx="3821685" cy="3429000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2846EE-BC83-47A0-A9A1-F0F0C52279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35667"/>
            <a:ext cx="4644008" cy="2753869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38BF759-FE1E-4DA0-82FD-30A55D0EF0DE}"/>
              </a:ext>
            </a:extLst>
          </p:cNvPr>
          <p:cNvSpPr/>
          <p:nvPr/>
        </p:nvSpPr>
        <p:spPr>
          <a:xfrm>
            <a:off x="5292080" y="4797152"/>
            <a:ext cx="3520441" cy="172819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края на свете красивей,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Родины в мире светлей!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Россия, Россия, –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может быть сердцу милей?</a:t>
            </a:r>
          </a:p>
        </p:txBody>
      </p:sp>
    </p:spTree>
    <p:extLst>
      <p:ext uri="{BB962C8B-B14F-4D97-AF65-F5344CB8AC3E}">
        <p14:creationId xmlns:p14="http://schemas.microsoft.com/office/powerpoint/2010/main" val="4628409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17763" y="332656"/>
            <a:ext cx="6577011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32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результатоы</a:t>
            </a:r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опыта работы</a:t>
            </a: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49225" y="1382713"/>
          <a:ext cx="8704263" cy="5027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 descr="http://luzan.ucoz.ru/animazii/74124476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14563" cy="141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8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El"/>
        </p:bldSub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458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260648"/>
            <a:ext cx="741682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  анкетирования  родителей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578" name="Диаграмма 5"/>
          <p:cNvGraphicFramePr>
            <a:graphicFrameLocks/>
          </p:cNvGraphicFramePr>
          <p:nvPr/>
        </p:nvGraphicFramePr>
        <p:xfrm>
          <a:off x="539750" y="1268413"/>
          <a:ext cx="7693025" cy="485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0" name="Worksheet" r:id="rId4" imgW="7696284" imgH="4857725" progId="Excel.Sheet.8">
                  <p:embed/>
                </p:oleObj>
              </mc:Choice>
              <mc:Fallback>
                <p:oleObj name="Worksheet" r:id="rId4" imgW="7696284" imgH="4857725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268413"/>
                        <a:ext cx="7693025" cy="4859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75656" y="2060848"/>
            <a:ext cx="1630575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42,8%</a:t>
            </a:r>
          </a:p>
        </p:txBody>
      </p:sp>
      <p:pic>
        <p:nvPicPr>
          <p:cNvPr id="9" name="Picture 4" descr="http://www.espanarusa.com/images/news/2013/05/23/1/anke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5457839"/>
            <a:ext cx="1098165" cy="1400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-1704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8E221C-9317-4A6F-B511-20F2CDACA590}"/>
              </a:ext>
            </a:extLst>
          </p:cNvPr>
          <p:cNvSpPr/>
          <p:nvPr/>
        </p:nvSpPr>
        <p:spPr>
          <a:xfrm>
            <a:off x="827584" y="260648"/>
            <a:ext cx="741682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Наши выступления на конкурсах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1EB04-8A0B-44B6-BB9B-C53051C68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988042"/>
            <a:ext cx="1853952" cy="2780928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7AA1E6-77F1-4CB5-A960-36C5552A0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78" y="926855"/>
            <a:ext cx="4644008" cy="2779368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4FFEEE-FD00-4EFC-A9B9-701B12B2C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6" y="3956886"/>
            <a:ext cx="3779912" cy="2073934"/>
          </a:xfrm>
          <a:prstGeom prst="rect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69B1F16-18B3-41C5-88AC-55968862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94" y="3975133"/>
            <a:ext cx="2914650" cy="2185987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1">
            <a:extLst>
              <a:ext uri="{FF2B5EF4-FFF2-40B4-BE49-F238E27FC236}">
                <a16:creationId xmlns:a16="http://schemas.microsoft.com/office/drawing/2014/main" id="{F6C1247C-5739-4F82-A63A-E7AF480FC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750" y="6207086"/>
            <a:ext cx="3024187" cy="4318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Times New Roman" panose="02020603050405020304" pitchFamily="18" charset="0"/>
              </a:rPr>
              <a:t> Районный фестиваль вокального </a:t>
            </a:r>
          </a:p>
          <a:p>
            <a:pPr algn="ctr" eaLnBrk="1" hangingPunct="1"/>
            <a:r>
              <a:rPr lang="ru-RU" altLang="ru-RU" sz="1200" b="1" dirty="0">
                <a:latin typeface="Times New Roman" panose="02020603050405020304" pitchFamily="18" charset="0"/>
              </a:rPr>
              <a:t>творчества «Серебряный олень»</a:t>
            </a: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9E356468-32CB-4C4D-B2F2-C0EE2BD9C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318" y="2643148"/>
            <a:ext cx="2232099" cy="4318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Times New Roman" panose="02020603050405020304" pitchFamily="18" charset="0"/>
              </a:rPr>
              <a:t> Районный конкурс чтецов</a:t>
            </a:r>
          </a:p>
          <a:p>
            <a:pPr algn="ctr" eaLnBrk="1" hangingPunct="1"/>
            <a:r>
              <a:rPr lang="ru-RU" altLang="ru-RU" sz="1200" b="1" dirty="0">
                <a:latin typeface="Times New Roman" panose="02020603050405020304" pitchFamily="18" charset="0"/>
              </a:rPr>
              <a:t> «Болдинская осень»</a:t>
            </a:r>
          </a:p>
        </p:txBody>
      </p:sp>
      <p:pic>
        <p:nvPicPr>
          <p:cNvPr id="12" name="Picture 7" descr="image?t=13&amp;bid=566292329166&amp;id=566292329166&amp;plc=WEB&amp;tkn=GRy1SVdekGAPs3URFfGBbYw-5VM">
            <a:extLst>
              <a:ext uri="{FF2B5EF4-FFF2-40B4-BE49-F238E27FC236}">
                <a16:creationId xmlns:a16="http://schemas.microsoft.com/office/drawing/2014/main" id="{E8BC604C-02BE-4D3E-93B1-8E1AC4F27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399" y="3921519"/>
            <a:ext cx="1944687" cy="2592387"/>
          </a:xfrm>
          <a:prstGeom prst="rect">
            <a:avLst/>
          </a:prstGeom>
          <a:solidFill>
            <a:srgbClr val="D9820F"/>
          </a:solidFill>
          <a:ln w="38100">
            <a:solidFill>
              <a:schemeClr val="accent4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3" name="Rectangle 21">
            <a:extLst>
              <a:ext uri="{FF2B5EF4-FFF2-40B4-BE49-F238E27FC236}">
                <a16:creationId xmlns:a16="http://schemas.microsoft.com/office/drawing/2014/main" id="{4D044433-1B45-4C63-A458-4D9557EAF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420" y="6270209"/>
            <a:ext cx="2219220" cy="4318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latin typeface="Times New Roman" panose="02020603050405020304" pitchFamily="18" charset="0"/>
              </a:rPr>
              <a:t> Районный фестиваль детского </a:t>
            </a:r>
          </a:p>
          <a:p>
            <a:pPr algn="ctr" eaLnBrk="1" hangingPunct="1"/>
            <a:r>
              <a:rPr lang="ru-RU" altLang="ru-RU" sz="1200" b="1" dirty="0">
                <a:latin typeface="Times New Roman" panose="02020603050405020304" pitchFamily="18" charset="0"/>
              </a:rPr>
              <a:t>творчества «Маленькие чудеса»</a:t>
            </a:r>
          </a:p>
        </p:txBody>
      </p:sp>
    </p:spTree>
    <p:extLst>
      <p:ext uri="{BB962C8B-B14F-4D97-AF65-F5344CB8AC3E}">
        <p14:creationId xmlns:p14="http://schemas.microsoft.com/office/powerpoint/2010/main" val="3467758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D4387D-158E-4297-BD60-A89E830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73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D5518B-9D9F-468D-9D84-414842565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5" y="161011"/>
            <a:ext cx="1773205" cy="24386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00CEFC-E325-4787-BA7C-7CCF0471B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53" y="309232"/>
            <a:ext cx="1655553" cy="22768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49B514-C4F1-4BCE-8A44-77B273CEE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58" y="200330"/>
            <a:ext cx="1655554" cy="22768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324E9E-7D00-49EC-A214-7AF1FF8A0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320120"/>
            <a:ext cx="1688261" cy="23218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DE1F96-94E2-4B6D-BE1D-665D8A5898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0" y="4365102"/>
            <a:ext cx="1655554" cy="22768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F82106-91D6-471C-9F1C-F224D58C92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40" y="4299894"/>
            <a:ext cx="1750382" cy="24072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CB2392-C031-4816-9BA5-6E1391E86C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13" y="4327109"/>
            <a:ext cx="1606091" cy="22088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8305655-CABB-4C12-95AB-8CB0D1BD7E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36" y="222698"/>
            <a:ext cx="1553081" cy="21359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CF49B96-9A95-46C0-8BC7-EE3768B795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516">
            <a:off x="7429741" y="409981"/>
            <a:ext cx="1446120" cy="1988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0FA6EE3-3486-44EE-B673-E24F0AB455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18" y="4353013"/>
            <a:ext cx="1623190" cy="223236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A256D20-8DA0-4DE0-B118-A5546DCAF3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0179">
            <a:off x="411060" y="2272993"/>
            <a:ext cx="1845213" cy="253771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5997CC-2F6F-4286-99EF-1E03D4377C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42" y="2330698"/>
            <a:ext cx="1557719" cy="214232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3681E3-FEC2-4FB2-8DB6-B2765FF310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89" y="2460845"/>
            <a:ext cx="1446120" cy="19888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83017E1-1878-4470-94AF-5A67A8CFD326}"/>
              </a:ext>
            </a:extLst>
          </p:cNvPr>
          <p:cNvSpPr txBox="1"/>
          <p:nvPr/>
        </p:nvSpPr>
        <p:spPr>
          <a:xfrm>
            <a:off x="39823" y="45718"/>
            <a:ext cx="342237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Мои Достижения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D18221C-F6E5-4014-AB51-14B049ABEE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79" y="2471190"/>
            <a:ext cx="1553082" cy="21359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FC421AF-9EC1-47E2-8CB9-50BF5ED9903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485" y="2654288"/>
            <a:ext cx="2137091" cy="15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168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12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30216" y="797092"/>
            <a:ext cx="5256584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Список  литературы</a:t>
            </a:r>
          </a:p>
        </p:txBody>
      </p:sp>
      <p:sp>
        <p:nvSpPr>
          <p:cNvPr id="51205" name="TextBox 5"/>
          <p:cNvSpPr txBox="1">
            <a:spLocks noChangeArrowheads="1"/>
          </p:cNvSpPr>
          <p:nvPr/>
        </p:nvSpPr>
        <p:spPr bwMode="auto">
          <a:xfrm>
            <a:off x="179387" y="1912216"/>
            <a:ext cx="8785225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1. Артёмов В. В. Страницы российской истории. М., 2009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2. Герасимова З. «Родной свой край люби и знай». М., «Дошкольное воспитание», 2010, №2.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3. Как научить детей любить Родину. Пособие для реализации государственной программы «патриотическое воспитание граждан Российской Федерации на 2001-2005 год». М., 2003.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4. Ковалёва Г. А. Воспитывая маленького гражданина. Практическое пособие для работников ДОУ. М., 2011.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5.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</a:rPr>
              <a:t>Коти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 Т. Моя первая книга о России, М., 2013.</a:t>
            </a:r>
          </a:p>
          <a:p>
            <a:pPr algn="just"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6. Новицкая М. Ю. Наследие. Патриотическое воспитание в детском саду. М., 2010.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5" descr="Программа по формированию навыков безопасного поведения на дорогах и улицах &quot;Добрая дорога детства&quot; 2">
            <a:extLst>
              <a:ext uri="{FF2B5EF4-FFF2-40B4-BE49-F238E27FC236}">
                <a16:creationId xmlns:a16="http://schemas.microsoft.com/office/drawing/2014/main" id="{AF165A97-0411-4DF9-933B-A3AF4DE3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0" y="-83304"/>
            <a:ext cx="2803156" cy="19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22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1258888" y="2060575"/>
            <a:ext cx="6408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52229" name="Picture 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975" y="0"/>
            <a:ext cx="92278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img0.liveinternet.ru/images/attach/c/7/97/336/97336526_62652537_53673143_61589697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3637" y="513556"/>
            <a:ext cx="51847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40E27-AD7E-4544-9CFE-9D6972517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E5846A-556C-4384-88CF-175E08D707F0}"/>
              </a:ext>
            </a:extLst>
          </p:cNvPr>
          <p:cNvSpPr txBox="1"/>
          <p:nvPr/>
        </p:nvSpPr>
        <p:spPr>
          <a:xfrm>
            <a:off x="971600" y="551289"/>
            <a:ext cx="684076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Методы обобщения опыта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3D1018-B3C5-43E3-8E9B-6EB8B1C78A47}"/>
              </a:ext>
            </a:extLst>
          </p:cNvPr>
          <p:cNvSpPr/>
          <p:nvPr/>
        </p:nvSpPr>
        <p:spPr>
          <a:xfrm>
            <a:off x="395536" y="2274838"/>
            <a:ext cx="77768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изучение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научно-педагогической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литературы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наблюдения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беседы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диагностические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задания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анкетирование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апробирование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и </a:t>
            </a: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анализ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проведенной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endParaRPr lang="ru-RU" altLang="ru-RU" sz="32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     </a:t>
            </a:r>
            <a:r>
              <a:rPr lang="de-DE" altLang="ru-RU" sz="3200" b="1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работы</a:t>
            </a:r>
            <a:r>
              <a:rPr lang="de-DE" altLang="ru-RU" sz="32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  <a:endParaRPr lang="ru-RU" altLang="ru-RU" sz="32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Содержимое 9" descr="aadh4.wmf">
            <a:extLst>
              <a:ext uri="{FF2B5EF4-FFF2-40B4-BE49-F238E27FC236}">
                <a16:creationId xmlns:a16="http://schemas.microsoft.com/office/drawing/2014/main" id="{05E2CF79-42A8-4E0A-BEFB-D7A12EC7A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060848"/>
            <a:ext cx="18859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0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88A1C-8C49-4FE9-9AC9-EC7D9018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257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B4040-8B2D-4A82-8D66-CF4E24DBD8BC}"/>
              </a:ext>
            </a:extLst>
          </p:cNvPr>
          <p:cNvSpPr txBox="1"/>
          <p:nvPr/>
        </p:nvSpPr>
        <p:spPr>
          <a:xfrm>
            <a:off x="323528" y="551289"/>
            <a:ext cx="871296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Новизна и оригинальность идеи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E4BE26C-AB22-4FD0-919D-10E03BBFF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28775"/>
            <a:ext cx="8229600" cy="3816449"/>
          </a:xfrm>
          <a:prstGeom prst="rect">
            <a:avLst/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ru-RU" b="1" dirty="0"/>
              <a:t> 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Поэтапное, в соответствии с возрастными возможностями и способностями дошкольников, распределение патриотического образования и воспитания дошкольников младшего, среднего и старшего возраста, интеграция патриотических знаний в различные виды детской деятельности;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нетрадиционного подхода к проведению различных форм работы с детьми. 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детям проявить их собственные потенциальные возможности, чтобы ребенок осознал свою индивидуальность, был готов самостоятельно решать задачи патриотического воспитания.</a:t>
            </a:r>
            <a:endPara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28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D825ACC-FF3D-4909-8E83-00DB498C90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6855" y="5227278"/>
            <a:ext cx="15652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14" descr="A-G00317_.GIF">
            <a:extLst>
              <a:ext uri="{FF2B5EF4-FFF2-40B4-BE49-F238E27FC236}">
                <a16:creationId xmlns:a16="http://schemas.microsoft.com/office/drawing/2014/main" id="{B5E43654-596D-4BED-9EF3-41EA9DCB9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0735"/>
            <a:ext cx="1439391" cy="18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066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234FD-CC34-4975-9FCD-5518AEE7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2BA0F-E178-4865-8255-463EBAE199EE}"/>
              </a:ext>
            </a:extLst>
          </p:cNvPr>
          <p:cNvSpPr txBox="1"/>
          <p:nvPr/>
        </p:nvSpPr>
        <p:spPr>
          <a:xfrm>
            <a:off x="2123728" y="764704"/>
            <a:ext cx="511256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Принципы  работы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157AB-B591-409A-A528-798CF62F83EF}"/>
              </a:ext>
            </a:extLst>
          </p:cNvPr>
          <p:cNvSpPr/>
          <p:nvPr/>
        </p:nvSpPr>
        <p:spPr>
          <a:xfrm>
            <a:off x="539552" y="2103148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     Принцип системного и организованного подхода, который предполагает скоординированную и целенаправленную работу педагога.</a:t>
            </a:r>
          </a:p>
          <a:p>
            <a:pPr algn="just"/>
            <a:endParaRPr lang="ru-RU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     Принцип индивидуального подхода, т.е. учет личностных и возрастных особенностей детей, уровня их психического и физического развития.</a:t>
            </a:r>
          </a:p>
          <a:p>
            <a:pPr algn="just"/>
            <a:endParaRPr lang="ru-RU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     Принцип учета региональных условий, означающий пропаганду идей и ценностей региональной культуры.</a:t>
            </a:r>
          </a:p>
          <a:p>
            <a:pPr algn="just"/>
            <a:endParaRPr lang="ru-RU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     Принцип активности и действенности, ориентированный на развивающий характер обучения.</a:t>
            </a:r>
          </a:p>
          <a:p>
            <a:pPr algn="just"/>
            <a:endParaRPr lang="ru-RU" b="1" dirty="0">
              <a:solidFill>
                <a:srgbClr val="7030A0"/>
              </a:solidFill>
              <a:latin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7030A0"/>
                </a:solidFill>
                <a:latin typeface="Times New Roman" pitchFamily="18" charset="0"/>
              </a:rPr>
              <a:t>     Принцип интегрированного подхода к обучению, включающий объединение предметного содержания занятий, представленных в разных разделах программы ДОУ и взаимосвязь разных видов деятельности.</a:t>
            </a:r>
          </a:p>
        </p:txBody>
      </p:sp>
      <p:sp>
        <p:nvSpPr>
          <p:cNvPr id="7" name="Штриховая стрелка вправо 8">
            <a:extLst>
              <a:ext uri="{FF2B5EF4-FFF2-40B4-BE49-F238E27FC236}">
                <a16:creationId xmlns:a16="http://schemas.microsoft.com/office/drawing/2014/main" id="{EA80E238-EC7A-4329-B99D-267394D4AA02}"/>
              </a:ext>
            </a:extLst>
          </p:cNvPr>
          <p:cNvSpPr/>
          <p:nvPr/>
        </p:nvSpPr>
        <p:spPr>
          <a:xfrm>
            <a:off x="341908" y="2076047"/>
            <a:ext cx="395287" cy="360362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Штриховая стрелка вправо 8">
            <a:extLst>
              <a:ext uri="{FF2B5EF4-FFF2-40B4-BE49-F238E27FC236}">
                <a16:creationId xmlns:a16="http://schemas.microsoft.com/office/drawing/2014/main" id="{7F869578-7BA0-4F9F-86E9-DF6F56A6631A}"/>
              </a:ext>
            </a:extLst>
          </p:cNvPr>
          <p:cNvSpPr/>
          <p:nvPr/>
        </p:nvSpPr>
        <p:spPr>
          <a:xfrm>
            <a:off x="341908" y="2902441"/>
            <a:ext cx="395287" cy="360362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Штриховая стрелка вправо 8">
            <a:extLst>
              <a:ext uri="{FF2B5EF4-FFF2-40B4-BE49-F238E27FC236}">
                <a16:creationId xmlns:a16="http://schemas.microsoft.com/office/drawing/2014/main" id="{43B017C2-6B9F-46B6-9572-882BF6BD64A4}"/>
              </a:ext>
            </a:extLst>
          </p:cNvPr>
          <p:cNvSpPr/>
          <p:nvPr/>
        </p:nvSpPr>
        <p:spPr>
          <a:xfrm>
            <a:off x="341908" y="3705263"/>
            <a:ext cx="395287" cy="360362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Штриховая стрелка вправо 8">
            <a:extLst>
              <a:ext uri="{FF2B5EF4-FFF2-40B4-BE49-F238E27FC236}">
                <a16:creationId xmlns:a16="http://schemas.microsoft.com/office/drawing/2014/main" id="{718F5F89-EB03-4E3A-A468-5CCBD83DD2DA}"/>
              </a:ext>
            </a:extLst>
          </p:cNvPr>
          <p:cNvSpPr/>
          <p:nvPr/>
        </p:nvSpPr>
        <p:spPr>
          <a:xfrm>
            <a:off x="324878" y="4523188"/>
            <a:ext cx="395287" cy="360362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Штриховая стрелка вправо 8">
            <a:extLst>
              <a:ext uri="{FF2B5EF4-FFF2-40B4-BE49-F238E27FC236}">
                <a16:creationId xmlns:a16="http://schemas.microsoft.com/office/drawing/2014/main" id="{589BDF7A-7A11-4F0D-B21B-E84A0EE44860}"/>
              </a:ext>
            </a:extLst>
          </p:cNvPr>
          <p:cNvSpPr/>
          <p:nvPr/>
        </p:nvSpPr>
        <p:spPr>
          <a:xfrm>
            <a:off x="286544" y="5408109"/>
            <a:ext cx="395287" cy="360362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8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50D0F-323A-4771-9148-D1FAE742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DD5A69-B2FB-414F-89CD-3F8600B20E23}"/>
              </a:ext>
            </a:extLst>
          </p:cNvPr>
          <p:cNvSpPr txBox="1"/>
          <p:nvPr/>
        </p:nvSpPr>
        <p:spPr>
          <a:xfrm>
            <a:off x="2069691" y="332656"/>
            <a:ext cx="511256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Этапы работы над темой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35E0AC06-11CE-405C-BF7C-0F8CCC20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5538"/>
            <a:ext cx="2663825" cy="4176712"/>
          </a:xfrm>
          <a:prstGeom prst="verticalScroll">
            <a:avLst>
              <a:gd name="adj" fmla="val 12500"/>
            </a:avLst>
          </a:prstGeom>
          <a:solidFill>
            <a:srgbClr val="FFCC66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 этап: (май)</a:t>
            </a:r>
          </a:p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2015-2016 </a:t>
            </a:r>
            <a:r>
              <a:rPr lang="ru-RU" alt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уч.г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de-DE" alt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диагностико</a:t>
            </a:r>
            <a:r>
              <a:rPr lang="de-DE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– </a:t>
            </a:r>
            <a:endParaRPr lang="ru-RU" altLang="ru-RU" sz="1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</a:t>
            </a:r>
            <a:r>
              <a:rPr lang="de-DE" alt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рогностический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анализ программ,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анализ методического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обеспечения,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анализ предметно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– развивающей среды,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изучение ППО,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анализ затруднений,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подборка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диагностического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инструментария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sz="1600" b="1" dirty="0">
                <a:solidFill>
                  <a:srgbClr val="002060"/>
                </a:solidFill>
              </a:rPr>
              <a:t> 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7192E83F-A7B4-4332-B329-7FBDEAF2D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420938"/>
            <a:ext cx="2519363" cy="4103687"/>
          </a:xfrm>
          <a:prstGeom prst="verticalScroll">
            <a:avLst>
              <a:gd name="adj" fmla="val 12500"/>
            </a:avLst>
          </a:prstGeom>
          <a:solidFill>
            <a:srgbClr val="FFCC66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 этап:</a:t>
            </a:r>
          </a:p>
          <a:p>
            <a:pPr eaLnBrk="1" hangingPunct="1"/>
            <a:r>
              <a:rPr lang="ru-RU" altLang="ru-RU" sz="1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организационный</a:t>
            </a:r>
          </a:p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(июнь – август </a:t>
            </a:r>
          </a:p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2016-2016 </a:t>
            </a:r>
            <a:r>
              <a:rPr lang="ru-RU" alt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уч.г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.):</a:t>
            </a:r>
          </a:p>
          <a:p>
            <a:pPr eaLnBrk="1" hangingPunct="1">
              <a:buFontTx/>
              <a:buChar char="•"/>
            </a:pP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определено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содержание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работы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с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дошкольниками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родителями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и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едагогами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ru-RU" altLang="ru-RU" sz="1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5716F146-9B6B-4696-9BCA-244ED8B09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125538"/>
            <a:ext cx="2808287" cy="5615830"/>
          </a:xfrm>
          <a:prstGeom prst="verticalScroll">
            <a:avLst>
              <a:gd name="adj" fmla="val 12500"/>
            </a:avLst>
          </a:prstGeom>
          <a:solidFill>
            <a:srgbClr val="FFCC66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этап:</a:t>
            </a:r>
          </a:p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практический</a:t>
            </a:r>
          </a:p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(сентябрь 2016-</a:t>
            </a:r>
          </a:p>
          <a:p>
            <a:pPr eaLnBrk="1" hangingPunct="1"/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апрель 2018 </a:t>
            </a:r>
            <a:r>
              <a:rPr lang="ru-RU" alt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уч.г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.)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решени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е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задач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патриотического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воспитания с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использованием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дидактических игр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через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поэтапную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реализацию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системы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мероприятий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с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детьми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родителями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педагогами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пределение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цели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и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задач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для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каждого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этапа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распределение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учебного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материала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 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границ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воспитательного</a:t>
            </a:r>
            <a:r>
              <a:rPr lang="de-DE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</a:t>
            </a:r>
            <a:r>
              <a:rPr lang="de-DE" altLang="ru-RU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оздействия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r>
              <a:rPr lang="ru-RU" alt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569EF550-3CCD-4D03-8C1F-22FC4C73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8" y="2349500"/>
            <a:ext cx="2519362" cy="4103688"/>
          </a:xfrm>
          <a:prstGeom prst="verticalScroll">
            <a:avLst>
              <a:gd name="adj" fmla="val 12500"/>
            </a:avLst>
          </a:prstGeom>
          <a:solidFill>
            <a:srgbClr val="FFCC66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 этап: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обобщающий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(май 2018):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анализ результатов,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мониторинг 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воспитанников,</a:t>
            </a:r>
          </a:p>
          <a:p>
            <a:pPr eaLnBrk="1" hangingPunct="1">
              <a:buFontTx/>
              <a:buChar char="•"/>
            </a:pPr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опрос и 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анкетирование 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родителей </a:t>
            </a:r>
          </a:p>
          <a:p>
            <a:pPr eaLnBrk="1" hangingPunct="1"/>
            <a:r>
              <a:rPr lang="ru-RU" altLang="ru-RU" b="1" dirty="0">
                <a:solidFill>
                  <a:srgbClr val="000066"/>
                </a:solidFill>
                <a:latin typeface="Times New Roman" panose="02020603050405020304" pitchFamily="18" charset="0"/>
              </a:rPr>
              <a:t>воспитанников  </a:t>
            </a:r>
          </a:p>
          <a:p>
            <a:pPr eaLnBrk="1" hangingPunct="1">
              <a:buFontTx/>
              <a:buChar char="•"/>
            </a:pPr>
            <a:endParaRPr lang="ru-RU" altLang="ru-RU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ru-RU" altLang="ru-RU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9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3261</Words>
  <Application>Microsoft Office PowerPoint</Application>
  <PresentationFormat>Экран (4:3)</PresentationFormat>
  <Paragraphs>416</Paragraphs>
  <Slides>56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Arial</vt:lpstr>
      <vt:lpstr>Calibri</vt:lpstr>
      <vt:lpstr>Times New Roman</vt:lpstr>
      <vt:lpstr>Wingdings</vt:lpstr>
      <vt:lpstr>Тема Office</vt:lpstr>
      <vt:lpstr>Worksheet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MyHome_PC</cp:lastModifiedBy>
  <cp:revision>139</cp:revision>
  <dcterms:created xsi:type="dcterms:W3CDTF">2014-09-24T17:00:33Z</dcterms:created>
  <dcterms:modified xsi:type="dcterms:W3CDTF">2019-02-21T04:42:34Z</dcterms:modified>
</cp:coreProperties>
</file>