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1" r:id="rId3"/>
    <p:sldId id="292" r:id="rId4"/>
    <p:sldId id="294" r:id="rId5"/>
    <p:sldId id="276" r:id="rId6"/>
    <p:sldId id="296" r:id="rId7"/>
    <p:sldId id="297" r:id="rId8"/>
    <p:sldId id="298" r:id="rId9"/>
    <p:sldId id="279" r:id="rId10"/>
    <p:sldId id="299" r:id="rId11"/>
    <p:sldId id="301" r:id="rId12"/>
    <p:sldId id="303" r:id="rId13"/>
    <p:sldId id="305" r:id="rId14"/>
    <p:sldId id="306" r:id="rId15"/>
    <p:sldId id="307" r:id="rId16"/>
    <p:sldId id="309" r:id="rId17"/>
    <p:sldId id="313" r:id="rId18"/>
    <p:sldId id="316" r:id="rId19"/>
    <p:sldId id="315" r:id="rId20"/>
    <p:sldId id="310" r:id="rId21"/>
    <p:sldId id="321" r:id="rId22"/>
    <p:sldId id="318" r:id="rId23"/>
    <p:sldId id="319" r:id="rId24"/>
    <p:sldId id="263" r:id="rId25"/>
    <p:sldId id="267" r:id="rId26"/>
    <p:sldId id="283" r:id="rId27"/>
    <p:sldId id="322" r:id="rId28"/>
    <p:sldId id="323" r:id="rId29"/>
    <p:sldId id="324" r:id="rId30"/>
    <p:sldId id="325" r:id="rId31"/>
    <p:sldId id="32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944" autoAdjust="0"/>
  </p:normalViewPr>
  <p:slideViewPr>
    <p:cSldViewPr>
      <p:cViewPr varScale="1">
        <p:scale>
          <a:sx n="110" d="100"/>
          <a:sy n="110" d="100"/>
        </p:scale>
        <p:origin x="124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87654-9728-41E8-B6C1-55DE2B897F76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B82B7-2128-48A0-92E2-BA2C1B858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6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B115-87B0-4FB8-9ACB-71F51633CB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09759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3835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34930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575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797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12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2412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1728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077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2155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23686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5492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069050-B16F-4A5F-B25E-E0221227B5C5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microsoft.com/office/2007/relationships/hdphoto" Target="../media/hdphoto2.wdp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g"/><Relationship Id="rId5" Type="http://schemas.microsoft.com/office/2007/relationships/hdphoto" Target="../media/hdphoto5.wdp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28803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Интегрированное НОД по аппликации «Белая берёзка»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373216"/>
            <a:ext cx="4032448" cy="673985"/>
          </a:xfrm>
        </p:spPr>
        <p:txBody>
          <a:bodyPr anchor="ctr"/>
          <a:lstStyle/>
          <a:p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 презентации: </a:t>
            </a:r>
          </a:p>
          <a:p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Логачева Н.В.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800" y="411850"/>
            <a:ext cx="7667227" cy="83099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казенное дошкольное </a:t>
            </a:r>
          </a:p>
          <a:p>
            <a:pPr algn="ctr"/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образовательное учреждение детский сад № 3</a:t>
            </a:r>
          </a:p>
        </p:txBody>
      </p:sp>
    </p:spTree>
    <p:extLst>
      <p:ext uri="{BB962C8B-B14F-4D97-AF65-F5344CB8AC3E}">
        <p14:creationId xmlns:p14="http://schemas.microsoft.com/office/powerpoint/2010/main" val="401171910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нняя весна.jpg">
            <a:extLst>
              <a:ext uri="{FF2B5EF4-FFF2-40B4-BE49-F238E27FC236}">
                <a16:creationId xmlns:a16="http://schemas.microsoft.com/office/drawing/2014/main" id="{348FB045-1031-433E-83B9-D3EC9D51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70" y="116632"/>
            <a:ext cx="6137826" cy="6696744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6638CF7-3BA6-4279-9B8A-855A970D3A1B}"/>
              </a:ext>
            </a:extLst>
          </p:cNvPr>
          <p:cNvSpPr/>
          <p:nvPr/>
        </p:nvSpPr>
        <p:spPr>
          <a:xfrm>
            <a:off x="260280" y="2496675"/>
            <a:ext cx="2638390" cy="20162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А.К.Саврасов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«Ранняя весна»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EBB387-3C03-4D15-AD52-84228BEEE284}"/>
              </a:ext>
            </a:extLst>
          </p:cNvPr>
          <p:cNvSpPr/>
          <p:nvPr/>
        </p:nvSpPr>
        <p:spPr>
          <a:xfrm>
            <a:off x="260280" y="692696"/>
            <a:ext cx="2781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изобразил прекрасную пору в жизни природы- ее пробуждение</a:t>
            </a:r>
          </a:p>
        </p:txBody>
      </p:sp>
    </p:spTree>
    <p:extLst>
      <p:ext uri="{BB962C8B-B14F-4D97-AF65-F5344CB8AC3E}">
        <p14:creationId xmlns:p14="http://schemas.microsoft.com/office/powerpoint/2010/main" val="4018088785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108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/>
              <a:t>       </a:t>
            </a:r>
            <a:br>
              <a:rPr lang="ru-RU" sz="1400" b="1" dirty="0"/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в разное время года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052630"/>
            <a:ext cx="4038600" cy="5722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в золотом убранстве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886902"/>
            <a:ext cx="4038600" cy="5888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Зимой – сверкающая в ажурном инее. </a:t>
            </a:r>
          </a:p>
        </p:txBody>
      </p:sp>
      <p:pic>
        <p:nvPicPr>
          <p:cNvPr id="15" name="Рисунок 14" descr="береза осень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1484784"/>
            <a:ext cx="3929089" cy="5040560"/>
          </a:xfrm>
          <a:prstGeom prst="rect">
            <a:avLst/>
          </a:prstGeom>
        </p:spPr>
      </p:pic>
      <p:pic>
        <p:nvPicPr>
          <p:cNvPr id="16" name="Рисунок 15" descr="ты спишь берез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84784"/>
            <a:ext cx="4071965" cy="496855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5147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– ослепительно белая на фоне зеленой травы.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6442731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длиннокосая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кудрявая</a:t>
            </a:r>
          </a:p>
        </p:txBody>
      </p:sp>
      <p:pic>
        <p:nvPicPr>
          <p:cNvPr id="10" name="Рисунок 9" descr="берез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4106166" cy="5233783"/>
          </a:xfrm>
          <a:prstGeom prst="rect">
            <a:avLst/>
          </a:prstGeom>
        </p:spPr>
      </p:pic>
      <p:pic>
        <p:nvPicPr>
          <p:cNvPr id="11" name="Рисунок 10" descr="летнее дере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52736"/>
            <a:ext cx="4052886" cy="523378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96281-9CF8-47F7-8867-51BE98FA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березы для человека.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B8507-1AB6-42CA-A99E-420584713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58618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польза – мир освещать.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светилом на Руси были березовые лучины. Они горели долго и почти без копоти и искр.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E7152C-B4C9-4035-A8A7-A351BF56E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458618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польза – чистоту соблюдать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почками да листьями березка людей лечит, в бане веничком парит, всем здоровья дарит.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лучина.jpg">
            <a:extLst>
              <a:ext uri="{FF2B5EF4-FFF2-40B4-BE49-F238E27FC236}">
                <a16:creationId xmlns:a16="http://schemas.microsoft.com/office/drawing/2014/main" id="{1C6499EA-DAC7-45A4-B3D4-F4371F70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674" y="2492896"/>
            <a:ext cx="3857652" cy="39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910602-022F-4BFD-AC60-9044EB0AF5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060">
            <a:off x="5090600" y="3564976"/>
            <a:ext cx="1831795" cy="256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77CE4D1E-6333-4C6A-AF71-40FE01ECE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5206" y="2625525"/>
            <a:ext cx="1666280" cy="22217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58834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BB0E7C-4867-4ED8-8EBB-F33A46A3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336704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польза – крик утешать.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березы собирали деготь. Деготь, это черная жидкость, которую получали когда долго варили березовую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специальном глиняном горшочке. и смазывали им телеги, двери, чтобы они не скрипели. 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еще, деготь лечит 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ранки, ожоги и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организму 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выздороветь.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FD930C-ADC5-4FC7-9F5D-70FD1505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408712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польза – больных исцелять.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березовых почек и бересты готовят различные лекарства, отвары, березовый чай. </a:t>
            </a:r>
          </a:p>
        </p:txBody>
      </p:sp>
      <p:pic>
        <p:nvPicPr>
          <p:cNvPr id="5" name="Содержимое 4" descr="деготь.jpg">
            <a:extLst>
              <a:ext uri="{FF2B5EF4-FFF2-40B4-BE49-F238E27FC236}">
                <a16:creationId xmlns:a16="http://schemas.microsoft.com/office/drawing/2014/main" id="{AF40DD3C-DEC1-40E4-BC01-4F24E52A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6410" y="1855902"/>
            <a:ext cx="1757546" cy="18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5" descr="телега.jpg">
            <a:extLst>
              <a:ext uri="{FF2B5EF4-FFF2-40B4-BE49-F238E27FC236}">
                <a16:creationId xmlns:a16="http://schemas.microsoft.com/office/drawing/2014/main" id="{BD7C7119-A92C-4377-B093-480449FD3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3568" y="3863181"/>
            <a:ext cx="3672408" cy="274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ифунгин.jpg">
            <a:extLst>
              <a:ext uri="{FF2B5EF4-FFF2-40B4-BE49-F238E27FC236}">
                <a16:creationId xmlns:a16="http://schemas.microsoft.com/office/drawing/2014/main" id="{FD747EE2-3D20-4BC8-86F3-A43B4130F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560" y="1266711"/>
            <a:ext cx="1681768" cy="1601309"/>
          </a:xfrm>
          <a:prstGeom prst="rect">
            <a:avLst/>
          </a:prstGeom>
        </p:spPr>
      </p:pic>
      <p:pic>
        <p:nvPicPr>
          <p:cNvPr id="8" name="Рисунок 7" descr="чага.jpg">
            <a:extLst>
              <a:ext uri="{FF2B5EF4-FFF2-40B4-BE49-F238E27FC236}">
                <a16:creationId xmlns:a16="http://schemas.microsoft.com/office/drawing/2014/main" id="{F88EBB88-E511-4EE7-BDA1-F0BEEFA33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538" y="3160188"/>
            <a:ext cx="1936790" cy="2080256"/>
          </a:xfrm>
          <a:prstGeom prst="rect">
            <a:avLst/>
          </a:prstGeom>
        </p:spPr>
      </p:pic>
      <p:pic>
        <p:nvPicPr>
          <p:cNvPr id="9" name="Рисунок 8" descr="почки.jpg">
            <a:extLst>
              <a:ext uri="{FF2B5EF4-FFF2-40B4-BE49-F238E27FC236}">
                <a16:creationId xmlns:a16="http://schemas.microsoft.com/office/drawing/2014/main" id="{FCA4F773-6115-4EB7-A2BC-8AA1654D8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4156524"/>
            <a:ext cx="2160241" cy="2160240"/>
          </a:xfrm>
          <a:prstGeom prst="rect">
            <a:avLst/>
          </a:prstGeom>
        </p:spPr>
      </p:pic>
      <p:pic>
        <p:nvPicPr>
          <p:cNvPr id="10" name="Рисунок 9" descr="берез.сок.jpg">
            <a:extLst>
              <a:ext uri="{FF2B5EF4-FFF2-40B4-BE49-F238E27FC236}">
                <a16:creationId xmlns:a16="http://schemas.microsoft.com/office/drawing/2014/main" id="{82DB4A85-D25B-4947-AD8E-E5512814D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014" y="1402072"/>
            <a:ext cx="2333890" cy="19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1268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95E77-4272-48BC-B6E0-DC3C1949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796950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березы - береста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2AE7A6-1061-48A9-A957-426C10E7D3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4" y="980728"/>
            <a:ext cx="7910120" cy="4896544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5FCF96-57C1-47A7-B7C0-E23BB6AF0BAA}"/>
              </a:ext>
            </a:extLst>
          </p:cNvPr>
          <p:cNvSpPr/>
          <p:nvPr/>
        </p:nvSpPr>
        <p:spPr>
          <a:xfrm>
            <a:off x="683568" y="5833411"/>
            <a:ext cx="7848872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черточки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чечевички. Через них береза дышит. Береста материал прочный, не промокает и не гниет. Поэтому, изготавливают из нее различные изделия. </a:t>
            </a:r>
          </a:p>
        </p:txBody>
      </p:sp>
    </p:spTree>
    <p:extLst>
      <p:ext uri="{BB962C8B-B14F-4D97-AF65-F5344CB8AC3E}">
        <p14:creationId xmlns:p14="http://schemas.microsoft.com/office/powerpoint/2010/main" val="1091508271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5436096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Берестяные изделия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3206"/>
            <a:ext cx="4038600" cy="2408237"/>
          </a:xfrm>
          <a:ln w="19050">
            <a:solidFill>
              <a:srgbClr val="00743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45" y="306956"/>
            <a:ext cx="2832315" cy="2124236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27402"/>
            <a:ext cx="3672408" cy="2497238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7240"/>
          <a:stretch/>
        </p:blipFill>
        <p:spPr>
          <a:xfrm>
            <a:off x="5239549" y="2636912"/>
            <a:ext cx="3532918" cy="20162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2021277" cy="156649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3F42CE-5C39-45C9-A477-0E48DE24DFE2}"/>
              </a:ext>
            </a:extLst>
          </p:cNvPr>
          <p:cNvSpPr/>
          <p:nvPr/>
        </p:nvSpPr>
        <p:spPr>
          <a:xfrm>
            <a:off x="827584" y="3645024"/>
            <a:ext cx="3744416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бересты делают посуду.</a:t>
            </a:r>
          </a:p>
        </p:txBody>
      </p:sp>
    </p:spTree>
    <p:extLst>
      <p:ext uri="{BB962C8B-B14F-4D97-AF65-F5344CB8AC3E}">
        <p14:creationId xmlns:p14="http://schemas.microsoft.com/office/powerpoint/2010/main" val="1531563031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97344"/>
            <a:ext cx="3504000" cy="2628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33016"/>
            <a:ext cx="4320001" cy="3240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637420"/>
            <a:ext cx="2786596" cy="38164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960" y="116632"/>
            <a:ext cx="410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Народные умельцы могут изготовить из бересты разные предметы, так необходимые </a:t>
            </a: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быту человека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5" y="5589240"/>
            <a:ext cx="2088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Сундук для хранения одежды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4717593"/>
            <a:ext cx="1656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Плетённые</a:t>
            </a:r>
          </a:p>
          <a:p>
            <a:pPr algn="ctr"/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корзины и</a:t>
            </a:r>
          </a:p>
          <a:p>
            <a:pPr algn="ctr"/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коробки</a:t>
            </a:r>
          </a:p>
        </p:txBody>
      </p:sp>
    </p:spTree>
    <p:extLst>
      <p:ext uri="{BB962C8B-B14F-4D97-AF65-F5344CB8AC3E}">
        <p14:creationId xmlns:p14="http://schemas.microsoft.com/office/powerpoint/2010/main" val="2558452754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776"/>
            <a:ext cx="7859216" cy="1152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Берестяная резьба во всём мире славится.</a:t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неё игрушки и сувениры делают, по всему свету они расходятся, дарят душевное тепло русской берёзки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264000" cy="2448000"/>
          </a:xfr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65" y="1628800"/>
            <a:ext cx="3423431" cy="244827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3120000" cy="234000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2469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8978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4461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бересты плетут лапти,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даже резные украшения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700808"/>
            <a:ext cx="3065725" cy="2340000"/>
          </a:xfrm>
          <a:ln w="19050">
            <a:solidFill>
              <a:srgbClr val="008A3E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0" y="1717081"/>
            <a:ext cx="3177552" cy="2340000"/>
          </a:xfrm>
          <a:prstGeom prst="rect">
            <a:avLst/>
          </a:prstGeom>
          <a:ln w="19050">
            <a:solidFill>
              <a:srgbClr val="008A3E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r="10856" b="6049"/>
          <a:stretch/>
        </p:blipFill>
        <p:spPr>
          <a:xfrm>
            <a:off x="6948264" y="4347623"/>
            <a:ext cx="1368000" cy="146631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6196" r="4098" b="5650"/>
          <a:stretch/>
        </p:blipFill>
        <p:spPr>
          <a:xfrm>
            <a:off x="3779912" y="4830343"/>
            <a:ext cx="2974313" cy="140676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0" y="4437112"/>
            <a:ext cx="2691030" cy="1800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20072" y="4057908"/>
            <a:ext cx="14519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Лапти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9" y="6309320"/>
            <a:ext cx="269900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Заколки для волос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5401" y="6237312"/>
            <a:ext cx="150675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Браслеты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1962" y="584102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Серьги</a:t>
            </a:r>
          </a:p>
        </p:txBody>
      </p:sp>
    </p:spTree>
    <p:extLst>
      <p:ext uri="{BB962C8B-B14F-4D97-AF65-F5344CB8AC3E}">
        <p14:creationId xmlns:p14="http://schemas.microsoft.com/office/powerpoint/2010/main" val="2342325940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9C78A-42E3-4DBE-86C5-91AD0B38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94110"/>
            <a:ext cx="8229600" cy="70609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чувства патриотизма и любви к Родине.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6B36D-3950-4201-A1CD-E93346D4A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исторические сведения о берёзе, о её роли в жизни людей нашей страны.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дошкольников о русской берёзе, как символе России.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изображать берёзу с характерными для неё признаками.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детей, используя технику обрывной аппликации.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эстетическое восприятие окружающего мира, наблюдательность. 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краю и бережное отношение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2924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82865" cy="22185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не только красотой славится русская берёзка. Из её прочной древесины изготовляют мебель.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 b="7075"/>
          <a:stretch/>
        </p:blipFill>
        <p:spPr>
          <a:xfrm>
            <a:off x="106795" y="2924944"/>
            <a:ext cx="4759638" cy="3672408"/>
          </a:xfr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8" b="5893"/>
          <a:stretch/>
        </p:blipFill>
        <p:spPr>
          <a:xfrm>
            <a:off x="4879686" y="476672"/>
            <a:ext cx="4002653" cy="3240360"/>
          </a:xfr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3793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Весной берёзка соком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целительным всех угощает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88" y="1532309"/>
            <a:ext cx="6167556" cy="462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3" y="3650606"/>
            <a:ext cx="1944216" cy="26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4617" r="11676" b="4429"/>
          <a:stretch/>
        </p:blipFill>
        <p:spPr>
          <a:xfrm>
            <a:off x="911676" y="1480523"/>
            <a:ext cx="1225930" cy="19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936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366E5-BE8C-418F-BA0D-818CA634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– символ России.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521D57-D2F2-4A9C-BF08-504E870CE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пор береза была образом России. Ветвями березы украшают церкви и жилища в День Святой Троицы. Праздник «Русской березы» празднует на Троицу русский народ. Березку украшают цветными лоскутками , пряниками , конфетами . Вокруг березки водят хороводы , играют, пляшут.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C1015C40-F01E-4F98-B4DC-A350A83761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872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1306002_6.jpeg">
            <a:extLst>
              <a:ext uri="{FF2B5EF4-FFF2-40B4-BE49-F238E27FC236}">
                <a16:creationId xmlns:a16="http://schemas.microsoft.com/office/drawing/2014/main" id="{62F7F76F-1259-4666-ACCE-1024386D2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41802" y="4113931"/>
            <a:ext cx="3621796" cy="241453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11">
            <a:extLst>
              <a:ext uri="{FF2B5EF4-FFF2-40B4-BE49-F238E27FC236}">
                <a16:creationId xmlns:a16="http://schemas.microsoft.com/office/drawing/2014/main" id="{62C47691-83F5-4636-A0F0-966C57AEF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294" y="3429001"/>
            <a:ext cx="4392488" cy="317453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4448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в одной стране мира нет столько 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берёз, как у нас, в России. 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Берёза – символ России, нашей Родины.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870689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00708" y="5417929"/>
            <a:ext cx="435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Россия, моя мама,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тобой я горда и упряма.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Твоею живу я силой,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Отчизна моя. Россия!</a:t>
            </a:r>
          </a:p>
        </p:txBody>
      </p:sp>
    </p:spTree>
    <p:extLst>
      <p:ext uri="{BB962C8B-B14F-4D97-AF65-F5344CB8AC3E}">
        <p14:creationId xmlns:p14="http://schemas.microsoft.com/office/powerpoint/2010/main" val="3412755510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эти дни Лес – именинник.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Его нельзя ни ломать, ни рубить. </a:t>
            </a:r>
          </a:p>
        </p:txBody>
      </p:sp>
      <p:pic>
        <p:nvPicPr>
          <p:cNvPr id="4" name="Содержимое 3" descr="berez4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566" r="16950"/>
          <a:stretch/>
        </p:blipFill>
        <p:spPr>
          <a:xfrm>
            <a:off x="683568" y="1772816"/>
            <a:ext cx="3281285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22447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58772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Рано утром украшались ветвями берёз.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94222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440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Берёза, русская берёза, русская красавица… 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Её красотой можно любоваться бесконечно.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"/>
          <a:stretch/>
        </p:blipFill>
        <p:spPr>
          <a:xfrm>
            <a:off x="755577" y="1628801"/>
            <a:ext cx="2592288" cy="3726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43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43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9592" y="5589240"/>
            <a:ext cx="6840760" cy="954107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удивительно хороша берёза весной в зелёном наряде! </a:t>
            </a:r>
          </a:p>
        </p:txBody>
      </p:sp>
    </p:spTree>
    <p:extLst>
      <p:ext uri="{BB962C8B-B14F-4D97-AF65-F5344CB8AC3E}">
        <p14:creationId xmlns:p14="http://schemas.microsoft.com/office/powerpoint/2010/main" val="240730578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 по аппликации</a:t>
            </a:r>
            <a:br>
              <a:rPr lang="ru-RU" sz="2800" b="1" spc="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6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Берёзка- символ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53820" y="4365104"/>
            <a:ext cx="183255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 Воронько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628800"/>
            <a:ext cx="3312368" cy="22398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красы-берёзки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Платье серебрится.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красы-берёзки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Зелены косицы…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>
          <a:xfrm>
            <a:off x="522536" y="1340768"/>
            <a:ext cx="4324677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782793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BA298E-38FA-4AA7-B1FD-143090EE2A27}"/>
              </a:ext>
            </a:extLst>
          </p:cNvPr>
          <p:cNvSpPr/>
          <p:nvPr/>
        </p:nvSpPr>
        <p:spPr>
          <a:xfrm>
            <a:off x="971600" y="476672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Для выполнения обрывной аппликации возьмем для основы картон голубого цвета. Чтобы сделать ствол дерева, нужно вручную, без ножниц оборвать полоску, примерно 1,5 см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ed-kopilka.ru/upload/blogs2/2017/4/42589_7ee7c3af23d5190504d4ca7c24d0947e.jpg.jpg">
            <a:extLst>
              <a:ext uri="{FF2B5EF4-FFF2-40B4-BE49-F238E27FC236}">
                <a16:creationId xmlns:a16="http://schemas.microsoft.com/office/drawing/2014/main" id="{9983E1B0-C039-472C-8181-6EFCAE633B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960947"/>
            <a:ext cx="3330252" cy="3492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F8ED1-2A1D-4A0F-973D-B3821B7C9981}"/>
              </a:ext>
            </a:extLst>
          </p:cNvPr>
          <p:cNvSpPr/>
          <p:nvPr/>
        </p:nvSpPr>
        <p:spPr>
          <a:xfrm>
            <a:off x="5436098" y="476672"/>
            <a:ext cx="3199119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Таким же образом оборвем полоски для веточек. Они будут соответственно, меньшего размера, чем ствол. 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ped-kopilka.ru/upload/blogs2/2017/4/42589_e016297c69bdef1f7b6dbf25efab16bb.jpg.jpg">
            <a:extLst>
              <a:ext uri="{FF2B5EF4-FFF2-40B4-BE49-F238E27FC236}">
                <a16:creationId xmlns:a16="http://schemas.microsoft.com/office/drawing/2014/main" id="{AD1BD037-45EB-4EB8-98F2-7D4D6D8EC9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04" y="2348880"/>
            <a:ext cx="2952328" cy="424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1245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237C83-D2AA-48DA-B94B-9ED67CAA9744}"/>
              </a:ext>
            </a:extLst>
          </p:cNvPr>
          <p:cNvSpPr/>
          <p:nvPr/>
        </p:nvSpPr>
        <p:spPr>
          <a:xfrm>
            <a:off x="683569" y="548680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Приклеим ствол к середине картона.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ed-kopilka.ru/upload/blogs2/2017/4/42589_e7533b8e567506724fe1b4eae7eacffc.jpg.jpg">
            <a:extLst>
              <a:ext uri="{FF2B5EF4-FFF2-40B4-BE49-F238E27FC236}">
                <a16:creationId xmlns:a16="http://schemas.microsoft.com/office/drawing/2014/main" id="{CA7617A3-4F5F-4E37-87B4-50338EE1B7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2" y="1772816"/>
            <a:ext cx="2952328" cy="42083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FB45DB-782E-4384-BDCA-18B7518992A4}"/>
              </a:ext>
            </a:extLst>
          </p:cNvPr>
          <p:cNvSpPr/>
          <p:nvPr/>
        </p:nvSpPr>
        <p:spPr>
          <a:xfrm>
            <a:off x="5292080" y="548680"/>
            <a:ext cx="2895721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 стволу приклеим веточки.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ped-kopilka.ru/upload/blogs2/2017/4/42589_f0a9a71441dcd764c6544fed6ac3f266.jpg.jpg">
            <a:extLst>
              <a:ext uri="{FF2B5EF4-FFF2-40B4-BE49-F238E27FC236}">
                <a16:creationId xmlns:a16="http://schemas.microsoft.com/office/drawing/2014/main" id="{82DF7357-4B38-446B-B76F-BEB7604C2B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952328" cy="420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64998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257E67-BC7C-4FBE-AA12-04B0AE61D716}"/>
              </a:ext>
            </a:extLst>
          </p:cNvPr>
          <p:cNvSpPr/>
          <p:nvPr/>
        </p:nvSpPr>
        <p:spPr>
          <a:xfrm>
            <a:off x="755576" y="260648"/>
            <a:ext cx="3816424" cy="18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березы есть характерные черточки. Их мы таким же образом оборвем из черной бумаги (маленькими полосками). И приклеим к стволу березы, чередуя слева, справа.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ed-kopilka.ru/upload/blogs2/2017/4/42589_46a61d89768c448e06b673cf94f22cf5.jpg.jpg">
            <a:extLst>
              <a:ext uri="{FF2B5EF4-FFF2-40B4-BE49-F238E27FC236}">
                <a16:creationId xmlns:a16="http://schemas.microsoft.com/office/drawing/2014/main" id="{1A3A4A95-6CCD-4FD6-82C5-3D93D7B1D2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7210"/>
            <a:ext cx="3096344" cy="401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87B1B3-9D79-4991-9AEA-22F56E2BA56B}"/>
              </a:ext>
            </a:extLst>
          </p:cNvPr>
          <p:cNvSpPr/>
          <p:nvPr/>
        </p:nvSpPr>
        <p:spPr>
          <a:xfrm>
            <a:off x="5868144" y="260648"/>
            <a:ext cx="281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Нам остается приклеить листочки. Для этого обрываем их из бумаги зеленого цвета.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ped-kopilka.ru/upload/blogs2/2017/4/42589_925405acc3ee1cebe9f6b1793ec420ab.jpg.jpg">
            <a:extLst>
              <a:ext uri="{FF2B5EF4-FFF2-40B4-BE49-F238E27FC236}">
                <a16:creationId xmlns:a16="http://schemas.microsoft.com/office/drawing/2014/main" id="{C25ADCDC-1DD1-490C-B977-D39271966C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960360" cy="420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86242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5B29C-B118-46DE-803B-7280E77E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51613-045E-411F-BB82-C16DC52F98DA}"/>
              </a:ext>
            </a:extLst>
          </p:cNvPr>
          <p:cNvSpPr/>
          <p:nvPr/>
        </p:nvSpPr>
        <p:spPr>
          <a:xfrm>
            <a:off x="827584" y="1228314"/>
            <a:ext cx="482453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Разбежались по опушке</a:t>
            </a:r>
          </a:p>
          <a:p>
            <a:pPr>
              <a:lnSpc>
                <a:spcPct val="15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белых платьицах подружки.</a:t>
            </a:r>
          </a:p>
          <a:p>
            <a:pPr>
              <a:lnSpc>
                <a:spcPct val="15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заботясь о погоде,</a:t>
            </a:r>
          </a:p>
          <a:p>
            <a:pPr>
              <a:lnSpc>
                <a:spcPct val="15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сарафане белом ходит.</a:t>
            </a:r>
          </a:p>
          <a:p>
            <a:pPr>
              <a:lnSpc>
                <a:spcPct val="15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 один из тёплых дней</a:t>
            </a:r>
          </a:p>
          <a:p>
            <a:pPr>
              <a:lnSpc>
                <a:spcPct val="15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 серёжки дарит ей.</a:t>
            </a:r>
          </a:p>
        </p:txBody>
      </p:sp>
      <p:pic>
        <p:nvPicPr>
          <p:cNvPr id="5" name="Рисунок 4" descr="корка из бер.jpg">
            <a:extLst>
              <a:ext uri="{FF2B5EF4-FFF2-40B4-BE49-F238E27FC236}">
                <a16:creationId xmlns:a16="http://schemas.microsoft.com/office/drawing/2014/main" id="{69AD7CB2-07C0-4F86-9325-BC18DAFD9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56" y="4031691"/>
            <a:ext cx="6107092" cy="27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6820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EACB03-3D09-4136-A968-E6F203BC769C}"/>
              </a:ext>
            </a:extLst>
          </p:cNvPr>
          <p:cNvSpPr/>
          <p:nvPr/>
        </p:nvSpPr>
        <p:spPr>
          <a:xfrm>
            <a:off x="827584" y="404664"/>
            <a:ext cx="2735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Приклеиваем листочки к веткам березки.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ed-kopilka.ru/upload/blogs2/2017/4/42589_73acd467867e11f8505a8b5eb73f5e6f.jpg.jpg">
            <a:extLst>
              <a:ext uri="{FF2B5EF4-FFF2-40B4-BE49-F238E27FC236}">
                <a16:creationId xmlns:a16="http://schemas.microsoft.com/office/drawing/2014/main" id="{A2939F8D-1294-4204-95D1-9FE0E599C3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8" y="1505344"/>
            <a:ext cx="3464416" cy="4928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7D6EE3-8D1D-4261-8AC4-76B18BE9AB13}"/>
              </a:ext>
            </a:extLst>
          </p:cNvPr>
          <p:cNvSpPr/>
          <p:nvPr/>
        </p:nvSpPr>
        <p:spPr>
          <a:xfrm>
            <a:off x="5652120" y="188640"/>
            <a:ext cx="2430016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Вот и готова наша березка – символ России.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ped-kopilka.ru/upload/blogs2/2017/4/42589_285f5794e90fbb9bf5997dee3abc7f2a.jpg.jpg">
            <a:extLst>
              <a:ext uri="{FF2B5EF4-FFF2-40B4-BE49-F238E27FC236}">
                <a16:creationId xmlns:a16="http://schemas.microsoft.com/office/drawing/2014/main" id="{1E773ED7-030B-4683-B5A2-ABA7A4FD95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56" y="1342842"/>
            <a:ext cx="3464416" cy="4928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121021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23CE0-4A32-445E-8123-90892B14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9" y="476672"/>
            <a:ext cx="807541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294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4041648" cy="64294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березка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1571612"/>
            <a:ext cx="4041648" cy="50231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березку русскую,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светлую, то грустную,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белом сарафанчике.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платочками в карманчиках.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красивыми застежками,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зелеными сережками.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ее, нарядную,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Родную, ненаглядную.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ясную, кипучую.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грустную, плакучую.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березку русскую.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всегда с подружками,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ветром низко клонится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гнется, но не ломится!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А.Прокофьев</a:t>
            </a:r>
          </a:p>
        </p:txBody>
      </p:sp>
      <p:pic>
        <p:nvPicPr>
          <p:cNvPr id="7" name="Содержимое 6" descr="береза стоячая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857232"/>
            <a:ext cx="4071965" cy="5357850"/>
          </a:xfrm>
        </p:spPr>
      </p:pic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382000" cy="81032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Поэты воспели березку в стихах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1648" cy="64294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Береза-символ России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381000" y="2071678"/>
            <a:ext cx="4041648" cy="45230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–символ России,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Сокровище русской земли.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ей песни дарили,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Признанья стихами в любви.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Береза-символ России.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русских полей.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средь невест всех красивей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Величественней и белей.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Шелестом листьев березы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Шепчет Россия нам.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святой родины слезы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Бегут у берез по стволам.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Береза-символ России,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 в ней и радость земли,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ей песни дарили,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поклоном к березе все шли.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Г.Садовая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" name="Содержимое 16" descr="березки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1357298"/>
            <a:ext cx="4071965" cy="4929222"/>
          </a:xfrm>
        </p:spPr>
      </p:pic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>
            <a:extLst>
              <a:ext uri="{FF2B5EF4-FFF2-40B4-BE49-F238E27FC236}">
                <a16:creationId xmlns:a16="http://schemas.microsoft.com/office/drawing/2014/main" id="{CD99CCA5-7DF5-438A-95DB-BE0BAEF8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296863"/>
            <a:ext cx="7559675" cy="900112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«Берёза» означает «беречь» </a:t>
            </a:r>
          </a:p>
        </p:txBody>
      </p:sp>
      <p:sp>
        <p:nvSpPr>
          <p:cNvPr id="6147" name="Текст 4">
            <a:extLst>
              <a:ext uri="{FF2B5EF4-FFF2-40B4-BE49-F238E27FC236}">
                <a16:creationId xmlns:a16="http://schemas.microsoft.com/office/drawing/2014/main" id="{0155484A-0D1E-4065-814F-7438968A1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1593850"/>
            <a:ext cx="4608512" cy="503872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славян дерево всегда было символом Жизни. В честь рождения сына они высаживали дуб, в честь рождения дочери – березу. Дерево становилось, как бы, двойником человека и считалось его покровителем – оберегало, передавало часть своей силы, и при болезни человека – чахло и увядало.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16CCDAB-5A20-42D2-B799-95396C24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>
            <a:fillRect/>
          </a:stretch>
        </p:blipFill>
        <p:spPr bwMode="auto">
          <a:xfrm>
            <a:off x="4413379" y="1412776"/>
            <a:ext cx="46291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инджи.jpg">
            <a:extLst>
              <a:ext uri="{FF2B5EF4-FFF2-40B4-BE49-F238E27FC236}">
                <a16:creationId xmlns:a16="http://schemas.microsoft.com/office/drawing/2014/main" id="{A32C6611-BD96-4B13-B875-4FF5B304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764704"/>
            <a:ext cx="6336704" cy="597666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0CBF65-C767-405F-AAA0-65E9EFBA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263281"/>
            <a:ext cx="8382000" cy="501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в произведениях художников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B98EE8D-9E3F-4350-AABA-3F2D73FC9123}"/>
              </a:ext>
            </a:extLst>
          </p:cNvPr>
          <p:cNvSpPr/>
          <p:nvPr/>
        </p:nvSpPr>
        <p:spPr>
          <a:xfrm>
            <a:off x="61402" y="3429000"/>
            <a:ext cx="2638390" cy="20162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А.И.Куинджи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«Березовая роща»            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601899-DA69-4AA5-B1E3-20745EA1A2A8}"/>
              </a:ext>
            </a:extLst>
          </p:cNvPr>
          <p:cNvSpPr/>
          <p:nvPr/>
        </p:nvSpPr>
        <p:spPr>
          <a:xfrm>
            <a:off x="197693" y="1412776"/>
            <a:ext cx="2774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передал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 света и тени,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неземную красоту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73729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15C4A3C-4A7F-4C6F-8727-DFD11AACF45F}"/>
              </a:ext>
            </a:extLst>
          </p:cNvPr>
          <p:cNvSpPr/>
          <p:nvPr/>
        </p:nvSpPr>
        <p:spPr>
          <a:xfrm>
            <a:off x="61402" y="3429000"/>
            <a:ext cx="2054007" cy="20882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Левитан «Золотая осень»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857779-C573-4D94-89DA-99205F6E6512}"/>
              </a:ext>
            </a:extLst>
          </p:cNvPr>
          <p:cNvSpPr/>
          <p:nvPr/>
        </p:nvSpPr>
        <p:spPr>
          <a:xfrm>
            <a:off x="61402" y="980728"/>
            <a:ext cx="2278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Белоствольные березки в осеннем</a:t>
            </a: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убранстве в лучах солнца не могут</a:t>
            </a: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равнодушными никого.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C103E35F-5CC7-4EF4-940B-FCB0CCE9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055" r="801" b="8664"/>
          <a:stretch/>
        </p:blipFill>
        <p:spPr>
          <a:xfrm>
            <a:off x="2115409" y="152636"/>
            <a:ext cx="6967189" cy="6552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2872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3802" y="404664"/>
            <a:ext cx="2820124" cy="172819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отобразил красоту березы,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истинную любовь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этому  красивому дереву , олицетворяющему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Родину        </a:t>
            </a:r>
          </a:p>
        </p:txBody>
      </p:sp>
      <p:pic>
        <p:nvPicPr>
          <p:cNvPr id="9" name="Рисунок 8" descr="лазу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26" y="116633"/>
            <a:ext cx="6031406" cy="6696744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3FE7DF8-6A43-42BE-A4B2-2E16AC6BEEF5}"/>
              </a:ext>
            </a:extLst>
          </p:cNvPr>
          <p:cNvSpPr/>
          <p:nvPr/>
        </p:nvSpPr>
        <p:spPr>
          <a:xfrm>
            <a:off x="304669" y="2564904"/>
            <a:ext cx="2638390" cy="20162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И.Э. Грабарь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«Февральская лазурь»</a:t>
            </a: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538</TotalTime>
  <Words>951</Words>
  <Application>Microsoft Office PowerPoint</Application>
  <PresentationFormat>Экран (4:3)</PresentationFormat>
  <Paragraphs>135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Book Antiqua</vt:lpstr>
      <vt:lpstr>Calibri</vt:lpstr>
      <vt:lpstr>Times New Roman</vt:lpstr>
      <vt:lpstr>Wingdings</vt:lpstr>
      <vt:lpstr>Тема19</vt:lpstr>
      <vt:lpstr>Интегрированное НОД по аппликации «Белая берёзка»</vt:lpstr>
      <vt:lpstr>Цель:  развивать чувства патриотизма и любви к Родине. </vt:lpstr>
      <vt:lpstr>Отгадай загадку</vt:lpstr>
      <vt:lpstr>Презентация PowerPoint</vt:lpstr>
      <vt:lpstr>Поэты воспели березку в стихах</vt:lpstr>
      <vt:lpstr>«Берёза» означает «беречь» </vt:lpstr>
      <vt:lpstr>Береза в произведениях художников</vt:lpstr>
      <vt:lpstr>Презентация PowerPoint</vt:lpstr>
      <vt:lpstr>Презентация PowerPoint</vt:lpstr>
      <vt:lpstr>Презентация PowerPoint</vt:lpstr>
      <vt:lpstr>        Береза в разное время года</vt:lpstr>
      <vt:lpstr>Презентация PowerPoint</vt:lpstr>
      <vt:lpstr>Польза березы для человека.</vt:lpstr>
      <vt:lpstr>Презентация PowerPoint</vt:lpstr>
      <vt:lpstr>Кора березы - береста</vt:lpstr>
      <vt:lpstr>Берестяные изделия</vt:lpstr>
      <vt:lpstr>Презентация PowerPoint</vt:lpstr>
      <vt:lpstr>Берестяная резьба во всём мире славится. Из неё игрушки и сувениры делают, по всему свету они расходятся, дарят душевное тепло русской берёзки</vt:lpstr>
      <vt:lpstr>Из бересты плетут лапти, и даже резные украшения</vt:lpstr>
      <vt:lpstr>Но не только красотой славится русская берёзка. Из её прочной древесины изготовляют мебель.</vt:lpstr>
      <vt:lpstr>Весной берёзка соком  целительным всех угощает</vt:lpstr>
      <vt:lpstr>Береза – символ России.</vt:lpstr>
      <vt:lpstr>Ни в одной стране мира нет столько  берёз, как у нас, в России.  Берёза – символ России, нашей Родины. </vt:lpstr>
      <vt:lpstr>В эти дни Лес – именинник.  Его нельзя ни ломать, ни рубить. </vt:lpstr>
      <vt:lpstr>Берёза, русская берёза, русская красавица…  Её красотой можно любоваться бесконечно. </vt:lpstr>
      <vt:lpstr>НОД по аппликации Берёзка- символ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берёзка</dc:title>
  <dc:creator>Шелдышева Раиса</dc:creator>
  <cp:lastModifiedBy>MyHome_PC</cp:lastModifiedBy>
  <cp:revision>93</cp:revision>
  <dcterms:created xsi:type="dcterms:W3CDTF">2014-06-08T23:07:08Z</dcterms:created>
  <dcterms:modified xsi:type="dcterms:W3CDTF">2019-02-09T18:37:25Z</dcterms:modified>
  <cp:category>Для дошкольников</cp:category>
</cp:coreProperties>
</file>