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1" r:id="rId2"/>
    <p:sldId id="349" r:id="rId3"/>
    <p:sldId id="302" r:id="rId4"/>
    <p:sldId id="337" r:id="rId5"/>
    <p:sldId id="303" r:id="rId6"/>
    <p:sldId id="305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43" r:id="rId17"/>
    <p:sldId id="329" r:id="rId18"/>
    <p:sldId id="330" r:id="rId19"/>
    <p:sldId id="331" r:id="rId20"/>
    <p:sldId id="332" r:id="rId21"/>
    <p:sldId id="333" r:id="rId22"/>
    <p:sldId id="336" r:id="rId23"/>
    <p:sldId id="339" r:id="rId24"/>
    <p:sldId id="334" r:id="rId25"/>
    <p:sldId id="338" r:id="rId26"/>
    <p:sldId id="328" r:id="rId27"/>
    <p:sldId id="309" r:id="rId28"/>
    <p:sldId id="342" r:id="rId29"/>
    <p:sldId id="316" r:id="rId30"/>
    <p:sldId id="340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9D238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9AA39CB-516F-4931-BF60-597A78A4188E}" type="datetimeFigureOut">
              <a:rPr lang="ru-RU"/>
              <a:pPr>
                <a:defRPr/>
              </a:pPr>
              <a:t>15.02.2019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756D936-E317-45D4-A1D9-CC995DB016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8A485-CC38-4FEF-B6B7-B853BEF729F2}" type="datetimeFigureOut">
              <a:rPr lang="ru-RU"/>
              <a:pPr>
                <a:defRPr/>
              </a:pPr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35C52-6BC4-4AAA-925A-D84A79BBA0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3702F-F2D0-4526-9AAE-D1A97B110009}" type="datetimeFigureOut">
              <a:rPr lang="ru-RU"/>
              <a:pPr>
                <a:defRPr/>
              </a:pPr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21CBE-30A7-4344-B74C-6C3F3C3BD9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F4D51-B914-4FE5-87D2-532F10174865}" type="datetimeFigureOut">
              <a:rPr lang="ru-RU"/>
              <a:pPr>
                <a:defRPr/>
              </a:pPr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E6636-82F2-4229-9BC6-EED55E217F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8A946-6E7D-468C-8F92-B629EFBAD34E}" type="datetimeFigureOut">
              <a:rPr lang="ru-RU"/>
              <a:pPr>
                <a:defRPr/>
              </a:pPr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78763-2AB0-4A6F-8130-2E4770F5CF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8AEC4-52DA-4B33-BABA-70761B92CE5F}" type="datetimeFigureOut">
              <a:rPr lang="ru-RU"/>
              <a:pPr>
                <a:defRPr/>
              </a:pPr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57012-EC4D-450C-B18C-70A39CE2E7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93EC9-E410-41DA-9D6E-5D6E45D28585}" type="datetimeFigureOut">
              <a:rPr lang="ru-RU"/>
              <a:pPr>
                <a:defRPr/>
              </a:pPr>
              <a:t>15.02.2019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94383-79AA-4E37-A8F7-469C8DF753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7AD13-0446-4199-AC92-FC7FEC00D2E2}" type="datetimeFigureOut">
              <a:rPr lang="ru-RU"/>
              <a:pPr>
                <a:defRPr/>
              </a:pPr>
              <a:t>15.02.2019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B0376-03B5-4157-98EE-CE0B9511C6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B5946-2917-4811-B1A8-84F354EFFB56}" type="datetimeFigureOut">
              <a:rPr lang="ru-RU"/>
              <a:pPr>
                <a:defRPr/>
              </a:pPr>
              <a:t>15.02.2019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3C6A7-65AD-4ABC-970A-4BEFD72E8D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07C07-8BF6-4697-8606-CBB335A51E2C}" type="datetimeFigureOut">
              <a:rPr lang="ru-RU"/>
              <a:pPr>
                <a:defRPr/>
              </a:pPr>
              <a:t>15.02.2019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598F9-3969-4737-AE20-B576769FA6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D9B6B-6063-4615-A5B5-93902B92D53B}" type="datetimeFigureOut">
              <a:rPr lang="ru-RU"/>
              <a:pPr>
                <a:defRPr/>
              </a:pPr>
              <a:t>15.02.2019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E8EB-80F7-44CC-AC7C-1845BB268B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17D4E-F9AF-4AE9-A2DC-583855D44FEE}" type="datetimeFigureOut">
              <a:rPr lang="ru-RU"/>
              <a:pPr>
                <a:defRPr/>
              </a:pPr>
              <a:t>15.02.2019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DD786-9068-447D-A577-4B3626FB37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2B2F80-01EB-4E4B-BFA5-D2FA19AC3144}" type="datetimeFigureOut">
              <a:rPr lang="ru-RU"/>
              <a:pPr>
                <a:defRPr/>
              </a:pPr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DB921C-FFED-431C-8FAD-C2F7E45A49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10" Type="http://schemas.openxmlformats.org/officeDocument/2006/relationships/image" Target="../media/image32.gif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13.gif"/><Relationship Id="rId7" Type="http://schemas.openxmlformats.org/officeDocument/2006/relationships/image" Target="../media/image36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37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gif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gif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gif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7.jpeg"/><Relationship Id="rId7" Type="http://schemas.openxmlformats.org/officeDocument/2006/relationships/image" Target="../media/image7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28.gif"/><Relationship Id="rId4" Type="http://schemas.openxmlformats.org/officeDocument/2006/relationships/image" Target="../media/image29.gif"/><Relationship Id="rId9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gif"/><Relationship Id="rId4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gif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F824044-8356-42DF-8C0B-DE039915F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346FF3E-4B2E-4649-BEAA-C1283B3CC2C4}"/>
              </a:ext>
            </a:extLst>
          </p:cNvPr>
          <p:cNvSpPr/>
          <p:nvPr/>
        </p:nvSpPr>
        <p:spPr>
          <a:xfrm>
            <a:off x="1043608" y="2967335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казённое дошкольное образовательное учреждение детский сад № 3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BAB955E-06B7-4A60-8F5E-2191E6CCA45D}"/>
              </a:ext>
            </a:extLst>
          </p:cNvPr>
          <p:cNvSpPr/>
          <p:nvPr/>
        </p:nvSpPr>
        <p:spPr>
          <a:xfrm>
            <a:off x="1331640" y="3613666"/>
            <a:ext cx="6188909" cy="21915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спортивно – массовой работы в ДОУ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«Вместе со спортом»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47BE7C7-7D85-491E-B264-9AB645B62DED}"/>
              </a:ext>
            </a:extLst>
          </p:cNvPr>
          <p:cNvSpPr/>
          <p:nvPr/>
        </p:nvSpPr>
        <p:spPr>
          <a:xfrm>
            <a:off x="395536" y="5947539"/>
            <a:ext cx="165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Узловая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7048C-FEBE-4D5E-BFF0-128943A65A31}"/>
              </a:ext>
            </a:extLst>
          </p:cNvPr>
          <p:cNvSpPr/>
          <p:nvPr/>
        </p:nvSpPr>
        <p:spPr>
          <a:xfrm>
            <a:off x="4562955" y="593653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spc="50" dirty="0">
                <a:ln w="11430">
                  <a:solidFill>
                    <a:srgbClr val="FF0000"/>
                  </a:solidFill>
                </a:ln>
                <a:solidFill>
                  <a:srgbClr val="9D238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Воспитатель: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>
                  <a:solidFill>
                    <a:srgbClr val="FF0000"/>
                  </a:solidFill>
                </a:ln>
                <a:solidFill>
                  <a:srgbClr val="9D238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Логачева Надежда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3154997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DEEEB2DC-A6D1-4D89-93EC-8A01C8C0B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39"/>
            <a:ext cx="9144000" cy="6858000"/>
          </a:xfrm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141754A-6065-489E-9F71-247F35C8DEB6}"/>
              </a:ext>
            </a:extLst>
          </p:cNvPr>
          <p:cNvSpPr/>
          <p:nvPr/>
        </p:nvSpPr>
        <p:spPr>
          <a:xfrm>
            <a:off x="3665082" y="140584"/>
            <a:ext cx="5424238" cy="67174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Физкультурно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спортивные праздники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–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 массовые зрелищные мероприятия показательного и развлекательного характера, способствующие пропаганде физической культуры, совершенствованию движений, воспитывающие такие черты характера, как коллективизм, дисциплинированность, уважительное отношение к соперникам. 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Физкультурные праздники являются эффективной формой активного отдыха детей, они являются радостным событием в жизни детей. 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Физкультурные праздники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это активное приобщение каждого ребенка к занятиям физической культурой, к спорту.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Физкультурные праздники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оказывают положительное влияние на решение широкого круга оздоровительных и воспитательных задач.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Физкультурные праздники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помогают создать оптимальный двигательный режим, способствуют повышению работоспособности и закалке детей.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физкультурных праздниках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дети учатся сопереживать успехам и неудачам своих товарищей, радоваться их достижениям, поддерживать хорошие отношения между собой, проявлять заботу к более младшим, застенчивым и неловким детям, учатся стремиться не только к индивидуальным, но и к командным победам.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9E07285-ACCB-4A58-8F1B-56E582E64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88" y="113696"/>
            <a:ext cx="2447925" cy="935038"/>
          </a:xfrm>
          <a:prstGeom prst="rect">
            <a:avLst/>
          </a:prstGeom>
          <a:solidFill>
            <a:srgbClr val="D5374E"/>
          </a:solidFill>
          <a:ln w="7620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Физкультурно-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спортивные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праздники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DC3261-FECF-47D9-829A-5F48C7CF17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7" y="1186775"/>
            <a:ext cx="2952328" cy="262821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AEE69C-2E1E-47CE-8EE4-4A90E4052D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8" y="3950095"/>
            <a:ext cx="3101964" cy="285905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30049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E6728192-65EA-4E09-ADCE-49172C60E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3459"/>
            <a:ext cx="9108504" cy="6813376"/>
          </a:xfr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5FC0D0-F1AC-483B-97AD-CB9A569876C8}"/>
              </a:ext>
            </a:extLst>
          </p:cNvPr>
          <p:cNvSpPr/>
          <p:nvPr/>
        </p:nvSpPr>
        <p:spPr>
          <a:xfrm>
            <a:off x="4467868" y="335845"/>
            <a:ext cx="4490126" cy="61863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Физкультурно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спортивные праздники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отличаются от физкультурных досугов: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частотой проведения (1 раз в сезон);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продолжительностью (как правило, от 30 до 60 мин в зависимости от количества участников, возраста детей, периода в учебном году, вида и тематики праздника);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необходимостью специальной подготовки (разработка сценария, оформление места проведения);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привлечением большого числа сотрудников дошкольного учреждения к их подготовке и проведению;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наличием зрителей.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ДОУ традиционными стали такие праздники как: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день здоровья - 7 апреля «Что нас делает здоровыми»,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малые летние и зимние олимпийские игры «Мы - будущие олимпийцы»,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летний «Праздник мыльных пузырей». </a:t>
            </a:r>
          </a:p>
        </p:txBody>
      </p:sp>
      <p:pic>
        <p:nvPicPr>
          <p:cNvPr id="8" name="Picture 4" descr="DSCF2300">
            <a:extLst>
              <a:ext uri="{FF2B5EF4-FFF2-40B4-BE49-F238E27FC236}">
                <a16:creationId xmlns:a16="http://schemas.microsoft.com/office/drawing/2014/main" id="{CE386E3F-BAB9-4A23-B1D5-01C2D7213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845"/>
            <a:ext cx="3877056" cy="2651760"/>
          </a:xfrm>
          <a:prstGeom prst="rect">
            <a:avLst/>
          </a:prstGeom>
          <a:noFill/>
          <a:ln w="76200" cap="rnd">
            <a:solidFill>
              <a:srgbClr val="FF99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SC_2722">
            <a:extLst>
              <a:ext uri="{FF2B5EF4-FFF2-40B4-BE49-F238E27FC236}">
                <a16:creationId xmlns:a16="http://schemas.microsoft.com/office/drawing/2014/main" id="{43866DF4-79BB-43E9-9CE6-00EF6626C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2560133" cy="3761676"/>
          </a:xfrm>
          <a:prstGeom prst="rect">
            <a:avLst/>
          </a:prstGeom>
          <a:noFill/>
          <a:ln w="76200" cap="rnd">
            <a:solidFill>
              <a:srgbClr val="FF99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47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3043DB58-CD8B-4020-8E43-84EB73C34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D32A5D3-0ACA-4FD9-BF18-FD518E3BB72B}"/>
              </a:ext>
            </a:extLst>
          </p:cNvPr>
          <p:cNvSpPr/>
          <p:nvPr/>
        </p:nvSpPr>
        <p:spPr>
          <a:xfrm>
            <a:off x="0" y="4462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Интересно и увлекательно проходят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зимние физкультурные праздники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Их содержание отражает время года и включает в себя катание на санках, коньках, лыжах, а также спортивные игры (хоккей), различные подвижные игры, массовые несложные пляски и сюрпризные моменты. 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7BFE41E-ADFA-4FBC-9B85-E9C9984E08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3" y="4856136"/>
            <a:ext cx="3410049" cy="187220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5" name="Picture 6" descr="DSCF4265">
            <a:extLst>
              <a:ext uri="{FF2B5EF4-FFF2-40B4-BE49-F238E27FC236}">
                <a16:creationId xmlns:a16="http://schemas.microsoft.com/office/drawing/2014/main" id="{F5FD81F1-AA57-4472-853F-3551DCA5E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861" y="2347870"/>
            <a:ext cx="2879725" cy="2087563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9F2B8D8-E543-4E0A-BEB1-8F2EFC7F27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8" y="2036622"/>
            <a:ext cx="3350833" cy="269972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947731-EDED-446E-801B-4EF5513A92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64" y="57881"/>
            <a:ext cx="1485900" cy="17335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E1833F-D1CC-4D22-9D08-8DA3778D8B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917" y="4587894"/>
            <a:ext cx="1590675" cy="140017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4AADFC5-811B-4A08-B3ED-2C1FECD7ACA7}"/>
              </a:ext>
            </a:extLst>
          </p:cNvPr>
          <p:cNvSpPr/>
          <p:nvPr/>
        </p:nvSpPr>
        <p:spPr>
          <a:xfrm>
            <a:off x="6451989" y="57881"/>
            <a:ext cx="2536475" cy="66114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8DE7C62-F015-4007-B4EF-1BA1BED2A6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76" y="241001"/>
            <a:ext cx="3235833" cy="225532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459B8F8-B7FF-4713-A088-74DBAE4787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17" y="4150915"/>
            <a:ext cx="3555345" cy="237246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5105EE0-BA43-4BCA-92A8-4891B338B1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455" y="2554204"/>
            <a:ext cx="2167542" cy="139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45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5DD8FF52-3793-477B-8B8C-2DC9BBE06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4" descr="А-0004 (24).gif">
            <a:extLst>
              <a:ext uri="{FF2B5EF4-FFF2-40B4-BE49-F238E27FC236}">
                <a16:creationId xmlns:a16="http://schemas.microsoft.com/office/drawing/2014/main" id="{EE480ED3-3FFD-4666-A07B-973C84374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55" y="4365104"/>
            <a:ext cx="1718349" cy="217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i?id=42773600-28-72&amp;n=21">
            <a:extLst>
              <a:ext uri="{FF2B5EF4-FFF2-40B4-BE49-F238E27FC236}">
                <a16:creationId xmlns:a16="http://schemas.microsoft.com/office/drawing/2014/main" id="{4BD4EF25-AE05-41B0-8946-8F5FFA223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9792" y="0"/>
            <a:ext cx="6408712" cy="143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538EBD8-279A-4DA6-89DF-1D8C6B568286}"/>
              </a:ext>
            </a:extLst>
          </p:cNvPr>
          <p:cNvSpPr/>
          <p:nvPr/>
        </p:nvSpPr>
        <p:spPr>
          <a:xfrm>
            <a:off x="35496" y="1254235"/>
            <a:ext cx="9073008" cy="54871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«День здоровья»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неотъемлемая часть оздоровительной программы в дошкольном учреждении.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 проведения Дня здоровья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— профилактика нервной системы, оздоровление организма и поддержание положительно-эмоционального состояния психики ребенка Дни здоровья предусматривают предупреждение переутомления детей, максимальное удовлетворение их естественной потребности в движении, обогащение самостоятельной двигательной деятельности.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Педагогические требования к организации.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День здоровья проводится не реже одного раза в квартал.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День здоровья – день отдыха, игр и развлечений.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 учебные занятия отменяются, а воспитательная работа направлена на создание условий для активного отдыха детей.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В этот день дети играют в интересные, любимые игры, слушают музыку, поют, занимаются творческой деятельностью, весело общаются друг с другом. В группах царит праздничная, радостная атмосфера, педагог старается предотвратить конфликты, обеспечивает спокойное общение детей друг с другом.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«Чтоб расти и закаляться,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по дням, а по часам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Физкультурой же, конечно,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Заниматься нужно нам.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 уже сильней сегодня,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 сильнее чем вчера,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весёлый день здоровья,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Приглашаем вас друзья!».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4" descr="DSCF2701">
            <a:extLst>
              <a:ext uri="{FF2B5EF4-FFF2-40B4-BE49-F238E27FC236}">
                <a16:creationId xmlns:a16="http://schemas.microsoft.com/office/drawing/2014/main" id="{919917D1-35C5-4CBE-8A1D-3AD8DAB85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624" y="4626893"/>
            <a:ext cx="2957824" cy="2016224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2130485">
            <a:extLst>
              <a:ext uri="{FF2B5EF4-FFF2-40B4-BE49-F238E27FC236}">
                <a16:creationId xmlns:a16="http://schemas.microsoft.com/office/drawing/2014/main" id="{BB850FAE-837B-4B41-AE82-279F18DD7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2377" y="4569114"/>
            <a:ext cx="2638301" cy="2114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08E237-461E-482B-9356-9FF84F0937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19" y="2471523"/>
            <a:ext cx="1524000" cy="10477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A3D6045-FD32-4642-9902-8487086EA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80" y="2408556"/>
            <a:ext cx="800100" cy="923925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09639655-E493-4ACB-B9EF-6FFF7E62F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0"/>
            <a:ext cx="2807965" cy="1177656"/>
          </a:xfrm>
          <a:prstGeom prst="rect">
            <a:avLst/>
          </a:prstGeom>
          <a:solidFill>
            <a:srgbClr val="D5374E"/>
          </a:solidFill>
          <a:ln w="7620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Дни здоровья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409CAD8-E697-4A3A-854D-D5A3DCC2B9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3" y="80547"/>
            <a:ext cx="8572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9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1D644B84-6D92-4092-9EA5-170AF3D80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734AF0-3854-4FD3-80FC-D8F1154D22A1}"/>
              </a:ext>
            </a:extLst>
          </p:cNvPr>
          <p:cNvSpPr/>
          <p:nvPr/>
        </p:nvSpPr>
        <p:spPr>
          <a:xfrm>
            <a:off x="2796316" y="260648"/>
            <a:ext cx="4896544" cy="6412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Каникулы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неделя здоровья, так же как и День здоровья, направлены на охрану нервной системы, оздоровление организма ребенка и т.д. 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 времени они совпадают с традиционными зимними и весенними каникулами в школе и проводятся 2 раза в год: в начале января, летом. Содержание каникул состоит в организации художественно-творческой, музыкальной и физкультурной деятельности. Во время каникул снимаются традиционные учебные занятия за исключением музыкальных и физкультурных, но и они обогащаются игровым, сюжетным материалом и проводятся в разнообразных интересных формах. 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зимние каникулы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основном планируются зимние виды спортивных игр и упражнений (катание на санках, коньках, лыжах, игра в хоккей, метание снежков, постройки из снега), прогулки на площадь к нарядной ёлке и т.д.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 катание на самокатах, велосипедах, игры с мячами и прыгалками и др.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A669E10-9385-4F66-867F-C4CCFD2BA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75" y="185027"/>
            <a:ext cx="2447925" cy="935038"/>
          </a:xfrm>
          <a:prstGeom prst="rect">
            <a:avLst/>
          </a:prstGeom>
          <a:solidFill>
            <a:srgbClr val="D5374E"/>
          </a:solidFill>
          <a:ln w="7620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Каникулы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47B453-08F8-4BAB-9AA8-3350214F98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1" y="2914629"/>
            <a:ext cx="2419813" cy="1529962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8" name="Picture 2" descr="DSCN1330">
            <a:extLst>
              <a:ext uri="{FF2B5EF4-FFF2-40B4-BE49-F238E27FC236}">
                <a16:creationId xmlns:a16="http://schemas.microsoft.com/office/drawing/2014/main" id="{89B6589F-6F7D-4DB6-A726-A9495E7BE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141" y="4567808"/>
            <a:ext cx="2419813" cy="1817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accent3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C1DD70C-ADA5-48B0-A751-5B017767CE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43" y="1261450"/>
            <a:ext cx="2285499" cy="1529962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CE2E71-F8A4-4962-8C05-13323EC08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427" y="332160"/>
            <a:ext cx="1289298" cy="15758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53BE3A-79DB-46B6-93E2-3624BD2A40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04" y="2285583"/>
            <a:ext cx="1188493" cy="137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15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54F01B8A-0240-45BF-93A0-10088D20C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26DB23B-9094-4646-8B01-F83BE7823015}"/>
              </a:ext>
            </a:extLst>
          </p:cNvPr>
          <p:cNvSpPr/>
          <p:nvPr/>
        </p:nvSpPr>
        <p:spPr>
          <a:xfrm>
            <a:off x="3633773" y="1066428"/>
            <a:ext cx="5472608" cy="56749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Пешеходные прогулки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пределы детского сада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представляют собой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простейший вид детского туризма.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Это интересные и полезные для детей небольшие путешествия с определенной целью.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и прогулки за пределы детского сада содействуют укреплению здоровья, физическому развитию детей, воспитанию эстетических чувств, общению с природой, совершенствованию двигательных навыков и физических качеств, содействуют воспитанию необходимой жизненной ориентировки на местности, решительности, смелости, общей выносливости, укреплению дружеских взаимоотношений. Они вызывают положительные эмоции и радостное настроение, учат видеть и чувствовать красоту окружающего мира.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заранее готовят к прогулкам - походам. С этой целью воспитатель проводит цикл бесед, игр, занятий, на которых дети получают необходимые знания о туризме и предстоящем походе.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D2C14B8-A011-46A2-8A8F-46E691CC5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65695"/>
            <a:ext cx="2447925" cy="935038"/>
          </a:xfrm>
          <a:prstGeom prst="rect">
            <a:avLst/>
          </a:prstGeom>
          <a:solidFill>
            <a:srgbClr val="D5374E"/>
          </a:solidFill>
          <a:ln w="7620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Пешие прогулки,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мини-походы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886537-5DDA-42CB-A7EA-770F7BAB9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" y="1380935"/>
            <a:ext cx="2622706" cy="345857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2E1E0D-3F0B-4464-93B2-80E141E66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10" y="4869160"/>
            <a:ext cx="809625" cy="1438275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DE7AF876-4A94-45FD-ACAB-4F800E0ECD47}"/>
              </a:ext>
            </a:extLst>
          </p:cNvPr>
          <p:cNvSpPr/>
          <p:nvPr/>
        </p:nvSpPr>
        <p:spPr>
          <a:xfrm>
            <a:off x="150613" y="51548"/>
            <a:ext cx="3345563" cy="149861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Однажды ранним утром,</a:t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Чуть солнышко встает,</a:t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с ветерком попутным</a:t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Отправились в поход.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96F4D5-FF83-4CCC-BC81-3D39882C68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3" y="4839507"/>
            <a:ext cx="2560870" cy="189874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45146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24F27B9D-0CFC-485F-9AC2-9683C7FC6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B3CD139-4B74-475D-A715-69069E34816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1500" y="0"/>
            <a:ext cx="9001000" cy="1296144"/>
          </a:xfrm>
          <a:prstGeom prst="rect">
            <a:avLst/>
          </a:prstGeom>
          <a:solidFill>
            <a:srgbClr val="92D050"/>
          </a:solidFill>
          <a:ln w="762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походы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47F9099-A3E0-4D0D-8C90-FD8BE3ADB171}"/>
              </a:ext>
            </a:extLst>
          </p:cNvPr>
          <p:cNvSpPr/>
          <p:nvPr/>
        </p:nvSpPr>
        <p:spPr>
          <a:xfrm>
            <a:off x="5843227" y="1585257"/>
            <a:ext cx="3212340" cy="52144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1E838B-7E1A-48ED-B5E3-F366092D24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63" y="4289167"/>
            <a:ext cx="4091825" cy="2454479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35E8B5-B2E8-482A-BF55-9A897AA36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794" y="1993019"/>
            <a:ext cx="3066055" cy="2052483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E139EDB-9F37-4630-B882-DAB22AE378B7}"/>
              </a:ext>
            </a:extLst>
          </p:cNvPr>
          <p:cNvSpPr/>
          <p:nvPr/>
        </p:nvSpPr>
        <p:spPr>
          <a:xfrm>
            <a:off x="179512" y="1504884"/>
            <a:ext cx="3022542" cy="5273604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Объект 5">
            <a:extLst>
              <a:ext uri="{FF2B5EF4-FFF2-40B4-BE49-F238E27FC236}">
                <a16:creationId xmlns:a16="http://schemas.microsoft.com/office/drawing/2014/main" id="{57B86CA4-E5C6-4770-8E5E-C91426BBB8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151" y="1478456"/>
            <a:ext cx="3192008" cy="21367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3F6D8AA-2E19-41B4-89F7-DB5163A56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37" y="4307151"/>
            <a:ext cx="3212340" cy="2381773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0F2D812-393E-4ED2-B1F7-A56ABA7BC5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581" y="1677205"/>
            <a:ext cx="2823684" cy="1744488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48686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0B1DEBFE-32EF-4D69-8196-26545A737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24143EE-3511-4536-AB3A-4B9F0466A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7" y="164149"/>
            <a:ext cx="2447925" cy="935038"/>
          </a:xfrm>
          <a:prstGeom prst="rect">
            <a:avLst/>
          </a:prstGeom>
          <a:solidFill>
            <a:srgbClr val="D5374E"/>
          </a:solidFill>
          <a:ln w="7620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Физкультурное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оборудование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E03EAD-2C00-4104-96B0-A04B83FB56A5}"/>
              </a:ext>
            </a:extLst>
          </p:cNvPr>
          <p:cNvSpPr/>
          <p:nvPr/>
        </p:nvSpPr>
        <p:spPr>
          <a:xfrm>
            <a:off x="2771800" y="260648"/>
            <a:ext cx="5293097" cy="63367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Важную роль в повышении эффективности физического воспитания играет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физкультурное оборудование: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инвентарь, пособия, игрушки. Оно подбирается в соответствии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требованиями ФГОС ДО: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«Развивающая предметно-пространственная среда обеспечивает максимальную реализацию образовательного потенциала пространства Организации, Группы, а также территории, прилегающей к Организации или находящейся на небольшом удалении, приспособленной для реализации Программы (далее - участок), материалов, оборудования и инвентаря для развития детей дошкольного возраста в соответствии с особенностями каждого возрастного этапа, охраны и укрепления их здоровья, учёта особенностей и коррекции недостатков их развития» (п.п.3.3.1.).</a:t>
            </a:r>
          </a:p>
          <a:p>
            <a:pPr algn="just"/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«Развивающая предметно-пространственная среда должна быть содержательно-насыщенной, трансформируемой, полифункциональной, вариативной, доступной и безопасной» (п.п.3.3.4.).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5085C73-94D8-432D-87AA-48CF4E080464}"/>
              </a:ext>
            </a:extLst>
          </p:cNvPr>
          <p:cNvSpPr/>
          <p:nvPr/>
        </p:nvSpPr>
        <p:spPr>
          <a:xfrm>
            <a:off x="107677" y="1340768"/>
            <a:ext cx="2447925" cy="53530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DSC00810">
            <a:extLst>
              <a:ext uri="{FF2B5EF4-FFF2-40B4-BE49-F238E27FC236}">
                <a16:creationId xmlns:a16="http://schemas.microsoft.com/office/drawing/2014/main" id="{297C37D4-1F81-4E3F-BCD7-1805A10A5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15565" y="1263336"/>
            <a:ext cx="2447925" cy="2424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DSCF2859">
            <a:extLst>
              <a:ext uri="{FF2B5EF4-FFF2-40B4-BE49-F238E27FC236}">
                <a16:creationId xmlns:a16="http://schemas.microsoft.com/office/drawing/2014/main" id="{15DA1A7C-E73A-4629-BDBC-543C4BB92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41" y="4059906"/>
            <a:ext cx="2376861" cy="2321421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653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9128252A-CF5F-4FA2-A880-8BA5B8DA1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3155"/>
            <a:ext cx="9144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2CF429B-0AB2-4931-8634-65BA70DCBA25}"/>
              </a:ext>
            </a:extLst>
          </p:cNvPr>
          <p:cNvSpPr/>
          <p:nvPr/>
        </p:nvSpPr>
        <p:spPr>
          <a:xfrm>
            <a:off x="251520" y="116632"/>
            <a:ext cx="8784976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Физкультурное оборудование способствует развитию основных движений.</a:t>
            </a: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ДОУ используется следующее физкультурное оборудование, позволяющие: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4818A2-287B-4E83-97DD-CD68A89FB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929" y="3987718"/>
            <a:ext cx="4288228" cy="2753650"/>
          </a:xfrm>
          <a:prstGeom prst="rect">
            <a:avLst/>
          </a:prstGeom>
          <a:solidFill>
            <a:srgbClr val="92D050"/>
          </a:solidFill>
          <a:ln w="38100">
            <a:solidFill>
              <a:srgbClr val="92D05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32D7C6-8946-4EB0-80A9-401E9F1BB5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265955"/>
            <a:ext cx="3960097" cy="2796118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146CD0C-FC55-4B1D-B53D-95A987673453}"/>
              </a:ext>
            </a:extLst>
          </p:cNvPr>
          <p:cNvSpPr/>
          <p:nvPr/>
        </p:nvSpPr>
        <p:spPr>
          <a:xfrm>
            <a:off x="243595" y="3631360"/>
            <a:ext cx="2448272" cy="300653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пятиугольник 12">
            <a:extLst>
              <a:ext uri="{FF2B5EF4-FFF2-40B4-BE49-F238E27FC236}">
                <a16:creationId xmlns:a16="http://schemas.microsoft.com/office/drawing/2014/main" id="{1FBA393E-8E5C-4846-AA85-1C6BBB1C9F59}"/>
              </a:ext>
            </a:extLst>
          </p:cNvPr>
          <p:cNvSpPr/>
          <p:nvPr/>
        </p:nvSpPr>
        <p:spPr>
          <a:xfrm>
            <a:off x="305499" y="4201817"/>
            <a:ext cx="4169154" cy="2176301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скатываться с горки сидя, лежа на спине; скользить «поездом»; взбираться на горку ползком, бегом; скользить на животе (ногами вниз, то же головой вниз) —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горка;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41C6923-34AF-4343-95C2-10BF0367E4C9}"/>
              </a:ext>
            </a:extLst>
          </p:cNvPr>
          <p:cNvSpPr/>
          <p:nvPr/>
        </p:nvSpPr>
        <p:spPr>
          <a:xfrm>
            <a:off x="257672" y="1441724"/>
            <a:ext cx="2386368" cy="201163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пятиугольник 15">
            <a:extLst>
              <a:ext uri="{FF2B5EF4-FFF2-40B4-BE49-F238E27FC236}">
                <a16:creationId xmlns:a16="http://schemas.microsoft.com/office/drawing/2014/main" id="{436FD673-69EC-4B9F-A58F-E0E371CF60E6}"/>
              </a:ext>
            </a:extLst>
          </p:cNvPr>
          <p:cNvSpPr/>
          <p:nvPr/>
        </p:nvSpPr>
        <p:spPr>
          <a:xfrm>
            <a:off x="395536" y="1547156"/>
            <a:ext cx="3240360" cy="1728192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раскачиваться сидя и стоя в одиночку, стоя вдвоем; спрыгивать; раскачиваться на качелях с двумя сиденьями —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качели;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06A20A-8D73-463F-ACB4-523AC085C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11" y="1335747"/>
            <a:ext cx="2102167" cy="264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38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F8E3D0F9-2450-4432-B481-9CC146977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3275" y="4192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56D04138-3BC0-4783-BAD6-40265D581951}"/>
              </a:ext>
            </a:extLst>
          </p:cNvPr>
          <p:cNvSpPr/>
          <p:nvPr/>
        </p:nvSpPr>
        <p:spPr>
          <a:xfrm>
            <a:off x="179512" y="404664"/>
            <a:ext cx="3960440" cy="2160240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взбираться, спускаться, спрыгивать; передвижение вбок,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пролезание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сквозь нижнюю и верхнюю ячейки конструкции, хождение по верху конструкции во весь рост —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конструкция из стоек и перекладин;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: пятиугольник 5">
            <a:extLst>
              <a:ext uri="{FF2B5EF4-FFF2-40B4-BE49-F238E27FC236}">
                <a16:creationId xmlns:a16="http://schemas.microsoft.com/office/drawing/2014/main" id="{0F0D84EB-37E0-4BD1-ABA3-F5573EB85756}"/>
              </a:ext>
            </a:extLst>
          </p:cNvPr>
          <p:cNvSpPr/>
          <p:nvPr/>
        </p:nvSpPr>
        <p:spPr>
          <a:xfrm>
            <a:off x="179512" y="3284984"/>
            <a:ext cx="4748832" cy="3384376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висы на перекладине; прыжок, ухватившись руками; висеть на вытянутых руках, подтягиваться; висеть на перекладине, ухватившись руками и ногами; переворот задом, висение на ногах; «качели» вдвоем; перевороты вперед и назад, подняться над перекладиной, занеся ноги над головой назад, —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перекладина;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B4850D-1E7D-4C03-8FB8-795859BB21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83" y="197616"/>
            <a:ext cx="4231349" cy="3173512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9" name="Picture 50" descr="Анимашки Спорт">
            <a:extLst>
              <a:ext uri="{FF2B5EF4-FFF2-40B4-BE49-F238E27FC236}">
                <a16:creationId xmlns:a16="http://schemas.microsoft.com/office/drawing/2014/main" id="{F2E5BC3C-FFC8-44D4-BC40-B4C4143352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58999" y="4921141"/>
            <a:ext cx="1486382" cy="1987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B93EED-AE39-4A06-A290-7FC7DE58B5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417" y="3463280"/>
            <a:ext cx="3777415" cy="3253839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673697A-00ED-4132-A3E2-A1AB3F4BBA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52963">
            <a:off x="3157550" y="1243088"/>
            <a:ext cx="2828900" cy="1885933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325693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3756D5C0-740C-4C73-ACAA-991D5E5CB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874"/>
            <a:ext cx="9144000" cy="68521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F7D949A-D40A-4284-866D-03912FA92A91}"/>
              </a:ext>
            </a:extLst>
          </p:cNvPr>
          <p:cNvSpPr/>
          <p:nvPr/>
        </p:nvSpPr>
        <p:spPr>
          <a:xfrm>
            <a:off x="107504" y="116632"/>
            <a:ext cx="8856984" cy="6624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29F460D-A7C5-4DDB-B56A-5703C3698B4A}"/>
              </a:ext>
            </a:extLst>
          </p:cNvPr>
          <p:cNvSpPr/>
          <p:nvPr/>
        </p:nvSpPr>
        <p:spPr>
          <a:xfrm>
            <a:off x="323528" y="404664"/>
            <a:ext cx="8424936" cy="4233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1400" b="1" dirty="0">
                <a:solidFill>
                  <a:srgbClr val="303F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 по проблеме: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303F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 «Организация двигательной активности детей старшего дошкольного возраста».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b="1" dirty="0">
                <a:solidFill>
                  <a:srgbClr val="303F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Проблемное поле:</a:t>
            </a:r>
            <a:r>
              <a:rPr lang="ru-RU" sz="1400" dirty="0">
                <a:solidFill>
                  <a:srgbClr val="303F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303F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Дефицит двигательной активности оказывает отрицательное внимание на развитие организма, нередко способствует возникновению значительных нарушений со стороны различных органов и систем, особенно в детском возрасте. В результате может задерживаться общее развитие ребенка. Снижаться физкультурные и адаптационные возможности, повышается заболеваемость.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303F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связи с этим особую значимость приобретает четко организованный режим дня дошкольников, правильное чередование занятий и активного отдыха.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303F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Активный отдых предполагает смену умственной и физической деятельности, т.е. включает виды физических упражнений. Движения помогают сохранить и укрепить здоровье ребенка путем «догрузки» его организма необходимым по возрасту объемом мышечной деятельности, а также способствует предупреждению невротических состояний, связанных с перенапряжением детского организма.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Изменения, направленные на укрепление материально – технической базы и реализацию образовательного процесса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течение 2015-2018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г.г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ДОУ приобрели: 4 спортивных комплекса, различные качели (3 шт.), 2 спортивных городка, бревна для хождения, каталки-пружинки (2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шт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мишени (3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шт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баскетбольный щит и многое другое.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2017-2018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уч.год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приобрели спортивное оборудование на сумму 195907.42 рублей из бюджета Тульской области.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Планируемые результаты.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Планируется повышать свой уровень профессионального мастерства по выбранной теме с детьми среднего дошкольного возраста, а также укрепление материально – технической базы. Планируется приобрести самокаты, 3-х и 2-х колесные велосипеды, теннисный стол и др. оборудование.</a:t>
            </a:r>
            <a:endPara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5B2055-D094-4106-8A6F-3DF80E743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743" y="5308483"/>
            <a:ext cx="1733672" cy="1160557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5B8A42-C500-4B6C-A63B-149065A1A7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2518" y="4862045"/>
            <a:ext cx="1413993" cy="1879323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81076D-5F9E-43B9-8DED-BA48EA364A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9752" y="4992262"/>
            <a:ext cx="2600508" cy="1733673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0856C17-DA10-4884-9D1F-0D244A65DF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75" y="5222547"/>
            <a:ext cx="2134459" cy="1422972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53821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4171D603-E511-43A6-8B5A-D426F144D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C7AA08-D9A8-4EC6-8D85-B216FAC922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555" y="2516509"/>
            <a:ext cx="2986145" cy="2239609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05FA8D1-615B-4BB7-9C8D-73A08CF4AF99}"/>
              </a:ext>
            </a:extLst>
          </p:cNvPr>
          <p:cNvSpPr/>
          <p:nvPr/>
        </p:nvSpPr>
        <p:spPr>
          <a:xfrm>
            <a:off x="212824" y="177874"/>
            <a:ext cx="2481081" cy="64831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пятиугольник 16">
            <a:extLst>
              <a:ext uri="{FF2B5EF4-FFF2-40B4-BE49-F238E27FC236}">
                <a16:creationId xmlns:a16="http://schemas.microsoft.com/office/drawing/2014/main" id="{AAA9C91C-24D0-476F-97DE-8123D79B560E}"/>
              </a:ext>
            </a:extLst>
          </p:cNvPr>
          <p:cNvSpPr/>
          <p:nvPr/>
        </p:nvSpPr>
        <p:spPr>
          <a:xfrm>
            <a:off x="66655" y="303861"/>
            <a:ext cx="3240360" cy="1728192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висение на вытянутых руках, прыжок, ухватившись руками, —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п-образные лестницы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: пятиугольник 17">
            <a:extLst>
              <a:ext uri="{FF2B5EF4-FFF2-40B4-BE49-F238E27FC236}">
                <a16:creationId xmlns:a16="http://schemas.microsoft.com/office/drawing/2014/main" id="{9B35BABC-CB81-4011-A59C-9869999A78A7}"/>
              </a:ext>
            </a:extLst>
          </p:cNvPr>
          <p:cNvSpPr/>
          <p:nvPr/>
        </p:nvSpPr>
        <p:spPr>
          <a:xfrm>
            <a:off x="107504" y="2441830"/>
            <a:ext cx="3240360" cy="1728192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метание в кольцо, цель -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баскетбольный щит, мишень, волейбольная сетка;</a:t>
            </a:r>
          </a:p>
        </p:txBody>
      </p:sp>
      <p:sp>
        <p:nvSpPr>
          <p:cNvPr id="19" name="Стрелка: пятиугольник 18">
            <a:extLst>
              <a:ext uri="{FF2B5EF4-FFF2-40B4-BE49-F238E27FC236}">
                <a16:creationId xmlns:a16="http://schemas.microsoft.com/office/drawing/2014/main" id="{90AE17D9-B2EB-4028-8E03-755C5561B7F0}"/>
              </a:ext>
            </a:extLst>
          </p:cNvPr>
          <p:cNvSpPr/>
          <p:nvPr/>
        </p:nvSpPr>
        <p:spPr>
          <a:xfrm>
            <a:off x="100954" y="4509100"/>
            <a:ext cx="3240360" cy="1728192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прятаться, сидя на корточках, проползать, пролезать на корточках, пролезать на четвереньках —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тоннель (спираль);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2241D3B-A967-4F47-BD1D-6AFFE3CD6226}"/>
              </a:ext>
            </a:extLst>
          </p:cNvPr>
          <p:cNvSpPr/>
          <p:nvPr/>
        </p:nvSpPr>
        <p:spPr>
          <a:xfrm>
            <a:off x="6369926" y="0"/>
            <a:ext cx="2673120" cy="670384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34747365-14F5-47E9-B6E1-EBD4665A1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676" y="198394"/>
            <a:ext cx="1593850" cy="2160587"/>
          </a:xfrm>
          <a:prstGeom prst="rect">
            <a:avLst/>
          </a:prstGeom>
          <a:noFill/>
          <a:ln w="76200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980360C-66E5-4F61-A39A-978D48E8E1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113" y="81565"/>
            <a:ext cx="4210483" cy="231622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ED0EB64-6E07-42EC-9D44-55998076E6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629" y="2548140"/>
            <a:ext cx="2179830" cy="290644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78FC5B8-AC30-41D2-80C0-A7B9B16AC4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286" y="4580865"/>
            <a:ext cx="4212966" cy="223961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F3B8B3-8B8F-46F6-9055-79661031A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44415" y="5733260"/>
            <a:ext cx="3240361" cy="7048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C56DFA-4A53-4FE7-BB66-BDAEF4EF6B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65" y="3542284"/>
            <a:ext cx="2024842" cy="180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21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AC119B2F-046B-4AD9-A06E-24F3159CF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8682DEA7-2206-488F-8D0E-EBC41EE1B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85" y="4479314"/>
            <a:ext cx="3084690" cy="2050496"/>
          </a:xfrm>
          <a:prstGeom prst="rect">
            <a:avLst/>
          </a:prstGeom>
          <a:noFill/>
          <a:ln w="76200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82087D78-D0C5-41C7-BFB3-29D305F6A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15" y="4462276"/>
            <a:ext cx="2076450" cy="2232025"/>
          </a:xfrm>
          <a:prstGeom prst="rect">
            <a:avLst/>
          </a:prstGeom>
          <a:noFill/>
          <a:ln w="76200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6" descr="Анимашки Дети">
            <a:extLst>
              <a:ext uri="{FF2B5EF4-FFF2-40B4-BE49-F238E27FC236}">
                <a16:creationId xmlns:a16="http://schemas.microsoft.com/office/drawing/2014/main" id="{B684B227-9954-4A9F-8CEA-09B22EC0F6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8772" y="2266950"/>
            <a:ext cx="12858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765631-5E6B-4C1C-AF92-3C63E8C348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75" y="2094380"/>
            <a:ext cx="3084690" cy="2056460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990927A-D25F-4828-90B2-D403A1EAD1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7556">
            <a:off x="6666490" y="2052007"/>
            <a:ext cx="2157278" cy="3235917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pic>
        <p:nvPicPr>
          <p:cNvPr id="16" name="Picture 5" descr="DSC00650">
            <a:extLst>
              <a:ext uri="{FF2B5EF4-FFF2-40B4-BE49-F238E27FC236}">
                <a16:creationId xmlns:a16="http://schemas.microsoft.com/office/drawing/2014/main" id="{D5C0EB12-BB36-4DB4-851E-1027811FA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100" y="182106"/>
            <a:ext cx="2771775" cy="1708150"/>
          </a:xfrm>
          <a:prstGeom prst="rect">
            <a:avLst/>
          </a:prstGeom>
          <a:noFill/>
          <a:ln w="76200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DSC00653">
            <a:extLst>
              <a:ext uri="{FF2B5EF4-FFF2-40B4-BE49-F238E27FC236}">
                <a16:creationId xmlns:a16="http://schemas.microsoft.com/office/drawing/2014/main" id="{6A6B8F12-E248-499E-990E-1CEEF6FB9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163" y="123430"/>
            <a:ext cx="3202142" cy="1789051"/>
          </a:xfrm>
          <a:prstGeom prst="rect">
            <a:avLst/>
          </a:prstGeom>
          <a:noFill/>
          <a:ln w="76200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трелка: пятиугольник 17">
            <a:extLst>
              <a:ext uri="{FF2B5EF4-FFF2-40B4-BE49-F238E27FC236}">
                <a16:creationId xmlns:a16="http://schemas.microsoft.com/office/drawing/2014/main" id="{9EDA82CB-CB13-4CC3-8069-CA5C542105DD}"/>
              </a:ext>
            </a:extLst>
          </p:cNvPr>
          <p:cNvSpPr/>
          <p:nvPr/>
        </p:nvSpPr>
        <p:spPr>
          <a:xfrm>
            <a:off x="217615" y="266749"/>
            <a:ext cx="3240360" cy="1728192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перепрыгивание; ползанье, хождение боком, хождение прямо —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бревно, пенечки;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трелка: пятиугольник 18">
            <a:extLst>
              <a:ext uri="{FF2B5EF4-FFF2-40B4-BE49-F238E27FC236}">
                <a16:creationId xmlns:a16="http://schemas.microsoft.com/office/drawing/2014/main" id="{DC3316EE-8368-4D74-B08F-DD70ED6E06B5}"/>
              </a:ext>
            </a:extLst>
          </p:cNvPr>
          <p:cNvSpPr/>
          <p:nvPr/>
        </p:nvSpPr>
        <p:spPr>
          <a:xfrm>
            <a:off x="276365" y="3604913"/>
            <a:ext cx="3672408" cy="3024336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пролезать между перекладинами; переход ползком на четвереньках, на ногах в полный рост; спускаться и подниматься по наклонно поставленной лестнице; висеть, опираясь на локти; висеть на вытянутых руках, на руках и ногах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 лестница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305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984C8BC6-BBC9-4D37-ADB0-A3F80D018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2576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7" name="Picture 5" descr="DSCF1816">
            <a:extLst>
              <a:ext uri="{FF2B5EF4-FFF2-40B4-BE49-F238E27FC236}">
                <a16:creationId xmlns:a16="http://schemas.microsoft.com/office/drawing/2014/main" id="{F56E77CF-478E-4F50-B975-4BC96BCAB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619" y="256414"/>
            <a:ext cx="2466130" cy="2448272"/>
          </a:xfrm>
          <a:prstGeom prst="rect">
            <a:avLst/>
          </a:prstGeom>
          <a:noFill/>
          <a:ln w="76200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SCF1843">
            <a:extLst>
              <a:ext uri="{FF2B5EF4-FFF2-40B4-BE49-F238E27FC236}">
                <a16:creationId xmlns:a16="http://schemas.microsoft.com/office/drawing/2014/main" id="{D4109264-CBCA-4F27-B2C3-9B45D4E7B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329" y="260648"/>
            <a:ext cx="2252662" cy="2500313"/>
          </a:xfrm>
          <a:prstGeom prst="rect">
            <a:avLst/>
          </a:prstGeom>
          <a:noFill/>
          <a:ln w="76200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SCF1831">
            <a:extLst>
              <a:ext uri="{FF2B5EF4-FFF2-40B4-BE49-F238E27FC236}">
                <a16:creationId xmlns:a16="http://schemas.microsoft.com/office/drawing/2014/main" id="{AEC9A523-85C0-48A5-B237-101ED7696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65" y="3986481"/>
            <a:ext cx="4103973" cy="2736651"/>
          </a:xfrm>
          <a:prstGeom prst="rect">
            <a:avLst/>
          </a:prstGeom>
          <a:noFill/>
          <a:ln w="76200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334FE17-CFB1-4E22-B36E-4FC62FDEDFD8}"/>
              </a:ext>
            </a:extLst>
          </p:cNvPr>
          <p:cNvSpPr/>
          <p:nvPr/>
        </p:nvSpPr>
        <p:spPr>
          <a:xfrm>
            <a:off x="123418" y="152462"/>
            <a:ext cx="2635671" cy="65530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пятиугольник 12">
            <a:extLst>
              <a:ext uri="{FF2B5EF4-FFF2-40B4-BE49-F238E27FC236}">
                <a16:creationId xmlns:a16="http://schemas.microsoft.com/office/drawing/2014/main" id="{50DE2362-85BE-4879-9FC6-D9C108955AC3}"/>
              </a:ext>
            </a:extLst>
          </p:cNvPr>
          <p:cNvSpPr/>
          <p:nvPr/>
        </p:nvSpPr>
        <p:spPr>
          <a:xfrm>
            <a:off x="267885" y="307302"/>
            <a:ext cx="3240360" cy="1728192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в длину—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яма для прыжков;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: пятиугольник 13">
            <a:extLst>
              <a:ext uri="{FF2B5EF4-FFF2-40B4-BE49-F238E27FC236}">
                <a16:creationId xmlns:a16="http://schemas.microsoft.com/office/drawing/2014/main" id="{F4CB3E54-530C-405C-9DFF-7B669C3D4DFF}"/>
              </a:ext>
            </a:extLst>
          </p:cNvPr>
          <p:cNvSpPr/>
          <p:nvPr/>
        </p:nvSpPr>
        <p:spPr>
          <a:xfrm>
            <a:off x="278477" y="4221088"/>
            <a:ext cx="3240360" cy="1728192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 на скорость —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кортовая дорожка;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52" descr="Анимашки Спорт">
            <a:extLst>
              <a:ext uri="{FF2B5EF4-FFF2-40B4-BE49-F238E27FC236}">
                <a16:creationId xmlns:a16="http://schemas.microsoft.com/office/drawing/2014/main" id="{5D4E2EAB-80A1-44BB-8AB8-78AC7BC0C6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4739" y="1991634"/>
            <a:ext cx="1584175" cy="2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 descr="Футболист с в красной форме">
            <a:extLst>
              <a:ext uri="{FF2B5EF4-FFF2-40B4-BE49-F238E27FC236}">
                <a16:creationId xmlns:a16="http://schemas.microsoft.com/office/drawing/2014/main" id="{7CD92DFF-C04E-4A30-B134-149DC52322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0359">
            <a:off x="3029490" y="4398689"/>
            <a:ext cx="1584176" cy="205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A43B9FB5-29A3-41CC-B5E0-CA475FBB9E30}"/>
              </a:ext>
            </a:extLst>
          </p:cNvPr>
          <p:cNvSpPr/>
          <p:nvPr/>
        </p:nvSpPr>
        <p:spPr>
          <a:xfrm>
            <a:off x="4211961" y="2704686"/>
            <a:ext cx="4197300" cy="115636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приходит в каждый дом,</a:t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 в тот, где мы живем.</a:t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 ты скорей займись,</a:t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 здоровым на всю жизнь.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8844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EBE6D5CE-603E-40F8-BEDE-3F50C0E2E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168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D4BAE00-8F67-4427-BFEE-D76260333714}"/>
              </a:ext>
            </a:extLst>
          </p:cNvPr>
          <p:cNvSpPr/>
          <p:nvPr/>
        </p:nvSpPr>
        <p:spPr>
          <a:xfrm>
            <a:off x="42046" y="0"/>
            <a:ext cx="51060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зимнее время устраиваются снежные валы, лабиринты, полосы препятствий, снежные дорожки, горки, снежную крепость с отверстиями для бросания снежков или мячей и др.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Оборудуется каток, прокладывается лыжня, отводится место для игры в хоккей.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DSCF4086">
            <a:extLst>
              <a:ext uri="{FF2B5EF4-FFF2-40B4-BE49-F238E27FC236}">
                <a16:creationId xmlns:a16="http://schemas.microsoft.com/office/drawing/2014/main" id="{BB2DC09B-4D04-4E5B-B9B8-904E17580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3277"/>
            <a:ext cx="3384550" cy="21399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 cmpd="tri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xtLst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7625E60-DE23-40F0-A935-62BE748EC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79" y="4855739"/>
            <a:ext cx="1996486" cy="17573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4F70C7-9CE0-4980-981B-6D251DCD6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97" y="2361405"/>
            <a:ext cx="1485900" cy="173355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957DEF2-0D5C-4DAB-9917-B312C2DF6BA8}"/>
              </a:ext>
            </a:extLst>
          </p:cNvPr>
          <p:cNvSpPr/>
          <p:nvPr/>
        </p:nvSpPr>
        <p:spPr>
          <a:xfrm>
            <a:off x="199039" y="2190097"/>
            <a:ext cx="3023460" cy="45091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7" descr="DSCF4079">
            <a:extLst>
              <a:ext uri="{FF2B5EF4-FFF2-40B4-BE49-F238E27FC236}">
                <a16:creationId xmlns:a16="http://schemas.microsoft.com/office/drawing/2014/main" id="{EF76D807-9D1A-4B9F-9906-097E13623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72" y="4436857"/>
            <a:ext cx="2977670" cy="2233613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SCF3886">
            <a:extLst>
              <a:ext uri="{FF2B5EF4-FFF2-40B4-BE49-F238E27FC236}">
                <a16:creationId xmlns:a16="http://schemas.microsoft.com/office/drawing/2014/main" id="{980CC3A1-BBB9-48EE-96D2-6D41624FA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050" y="2530864"/>
            <a:ext cx="3846090" cy="2031325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WP_20150209_026">
            <a:extLst>
              <a:ext uri="{FF2B5EF4-FFF2-40B4-BE49-F238E27FC236}">
                <a16:creationId xmlns:a16="http://schemas.microsoft.com/office/drawing/2014/main" id="{27472E91-A848-4BE4-918B-618C6E643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67" y="2200303"/>
            <a:ext cx="3426792" cy="1928353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DSCF3889">
            <a:extLst>
              <a:ext uri="{FF2B5EF4-FFF2-40B4-BE49-F238E27FC236}">
                <a16:creationId xmlns:a16="http://schemas.microsoft.com/office/drawing/2014/main" id="{9D7B9F65-B2D5-4431-9C5A-10813C83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02" y="4002881"/>
            <a:ext cx="2162247" cy="2641842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60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18799EF3-29C2-49E8-B686-B745A485B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17351"/>
            <a:ext cx="9144000" cy="6966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B72F43-B4F3-42E3-BEFE-4C154B2A7FEF}"/>
              </a:ext>
            </a:extLst>
          </p:cNvPr>
          <p:cNvSpPr/>
          <p:nvPr/>
        </p:nvSpPr>
        <p:spPr>
          <a:xfrm>
            <a:off x="1583160" y="330582"/>
            <a:ext cx="7560840" cy="42473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ля проведения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спортивных упражнений и игр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приобретены: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беговые лыжи; футбольные ворота;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санки со спинками;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ракетки для настольного и малого тенниса, бадминтона;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мячи и воланы;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баскетбольные мячи или резиновые мячи с хорошим отскоком;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наборы городков и бит;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серсо,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кольцебросы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стойки для прыжков в высоту;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различные ориентиры;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имнастические палки;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прыгалки различной длины;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ини-гантели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изготовили разнообразное нетрадиционное оборудование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многое др.</a:t>
            </a:r>
          </a:p>
          <a:p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6E3305-99F0-45ED-B8EF-9AEFCF48C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559" y="4289573"/>
            <a:ext cx="1915574" cy="2375545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O:\Фото атестация2\PA250303.JPG">
            <a:extLst>
              <a:ext uri="{FF2B5EF4-FFF2-40B4-BE49-F238E27FC236}">
                <a16:creationId xmlns:a16="http://schemas.microsoft.com/office/drawing/2014/main" id="{4490A040-B1D7-418E-B3F5-1AE087D9864D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0162" y="2128688"/>
            <a:ext cx="1716792" cy="1635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PA250317">
            <a:extLst>
              <a:ext uri="{FF2B5EF4-FFF2-40B4-BE49-F238E27FC236}">
                <a16:creationId xmlns:a16="http://schemas.microsoft.com/office/drawing/2014/main" id="{66DDDD6F-B5D8-43F5-B62F-B6F03EF0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303" y="4254378"/>
            <a:ext cx="1889125" cy="2376488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4A50305-4DE5-4BEE-8E01-8965D9CB7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345" y="4270846"/>
            <a:ext cx="2592387" cy="2413000"/>
          </a:xfrm>
          <a:prstGeom prst="rect">
            <a:avLst/>
          </a:prstGeom>
          <a:noFill/>
          <a:ln w="38100">
            <a:pattFill prst="wdDnDiag">
              <a:fgClr>
                <a:srgbClr val="3333FF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PA250296">
            <a:extLst>
              <a:ext uri="{FF2B5EF4-FFF2-40B4-BE49-F238E27FC236}">
                <a16:creationId xmlns:a16="http://schemas.microsoft.com/office/drawing/2014/main" id="{432CC45B-FC2F-4CE7-BC6E-EABA587E5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458" y="2128688"/>
            <a:ext cx="2332037" cy="1744662"/>
          </a:xfrm>
          <a:prstGeom prst="rect">
            <a:avLst/>
          </a:prstGeom>
          <a:noFill/>
          <a:ln w="38100">
            <a:pattFill prst="wdDnDiag">
              <a:fgClr>
                <a:srgbClr val="3333FF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O:\Фото атестация2\PA250319.JPG">
            <a:extLst>
              <a:ext uri="{FF2B5EF4-FFF2-40B4-BE49-F238E27FC236}">
                <a16:creationId xmlns:a16="http://schemas.microsoft.com/office/drawing/2014/main" id="{F5185ED0-E1E0-49E3-989B-40BBAB00D224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-127671" y="305781"/>
            <a:ext cx="1900476" cy="1306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O:\Фото атестация2\PA250318.JPG">
            <a:extLst>
              <a:ext uri="{FF2B5EF4-FFF2-40B4-BE49-F238E27FC236}">
                <a16:creationId xmlns:a16="http://schemas.microsoft.com/office/drawing/2014/main" id="{415597B9-9AC6-448F-A5D9-8ECA2A339904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-229145" y="2517913"/>
            <a:ext cx="2171216" cy="1238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3508B8EB-31F1-417E-A46A-2777610B5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11" y="4523625"/>
            <a:ext cx="2498725" cy="1916112"/>
          </a:xfrm>
          <a:prstGeom prst="rect">
            <a:avLst/>
          </a:prstGeom>
          <a:noFill/>
          <a:ln w="38100">
            <a:pattFill prst="wdDnDiag">
              <a:fgClr>
                <a:srgbClr val="3333FF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CB5F6478-4FD4-4AE6-A9A2-615B6E9E9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0265" y="-117351"/>
            <a:ext cx="7466230" cy="546937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185E76"/>
              </a:gs>
            </a:gsLst>
            <a:lin ang="5400000" scaled="1"/>
          </a:gradFill>
          <a:ln w="76200">
            <a:pattFill prst="wdDnDiag">
              <a:fgClr>
                <a:srgbClr val="000000"/>
              </a:fgClr>
              <a:bgClr>
                <a:srgbClr val="FFFFFF"/>
              </a:bgClr>
            </a:patt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 для спорта</a:t>
            </a:r>
          </a:p>
        </p:txBody>
      </p:sp>
    </p:spTree>
    <p:extLst>
      <p:ext uri="{BB962C8B-B14F-4D97-AF65-F5344CB8AC3E}">
        <p14:creationId xmlns:p14="http://schemas.microsoft.com/office/powerpoint/2010/main" val="1139247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138620EE-43D5-4D28-8E4A-53E7994B9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5"/>
            </a:solidFill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E856B4A-03AE-42A0-8A3A-5A27A161945A}"/>
              </a:ext>
            </a:extLst>
          </p:cNvPr>
          <p:cNvSpPr/>
          <p:nvPr/>
        </p:nvSpPr>
        <p:spPr>
          <a:xfrm>
            <a:off x="179512" y="116632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групповых комнатах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дошкольного учреждения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выделены физкультурные зоны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где располагается мелкий инвентарь, атрибуты, игрушки, обручи, скакалки, шнуры и другие пособия, активизирующие самостоятельную двигательную активность ребенка.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P5150077">
            <a:extLst>
              <a:ext uri="{FF2B5EF4-FFF2-40B4-BE49-F238E27FC236}">
                <a16:creationId xmlns:a16="http://schemas.microsoft.com/office/drawing/2014/main" id="{CC853677-9CEE-4A9C-8B43-89E446F77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66" y="3387092"/>
            <a:ext cx="2492375" cy="3311525"/>
          </a:xfrm>
          <a:prstGeom prst="rect">
            <a:avLst/>
          </a:prstGeom>
          <a:noFill/>
          <a:ln w="38100">
            <a:solidFill>
              <a:srgbClr val="66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P6142212">
            <a:extLst>
              <a:ext uri="{FF2B5EF4-FFF2-40B4-BE49-F238E27FC236}">
                <a16:creationId xmlns:a16="http://schemas.microsoft.com/office/drawing/2014/main" id="{2890483F-1BCE-4DD1-A69D-A681351FA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454" y="4031108"/>
            <a:ext cx="3097213" cy="2665413"/>
          </a:xfrm>
          <a:prstGeom prst="rect">
            <a:avLst/>
          </a:prstGeom>
          <a:noFill/>
          <a:ln w="38100">
            <a:solidFill>
              <a:srgbClr val="66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P6142219">
            <a:extLst>
              <a:ext uri="{FF2B5EF4-FFF2-40B4-BE49-F238E27FC236}">
                <a16:creationId xmlns:a16="http://schemas.microsoft.com/office/drawing/2014/main" id="{1E7C61EE-505D-4E69-8C55-6144F6B07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189" y="1156594"/>
            <a:ext cx="2665412" cy="2713038"/>
          </a:xfrm>
          <a:prstGeom prst="rect">
            <a:avLst/>
          </a:prstGeom>
          <a:noFill/>
          <a:ln w="38100">
            <a:solidFill>
              <a:srgbClr val="66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P5150081">
            <a:extLst>
              <a:ext uri="{FF2B5EF4-FFF2-40B4-BE49-F238E27FC236}">
                <a16:creationId xmlns:a16="http://schemas.microsoft.com/office/drawing/2014/main" id="{9621DE2B-390C-44D3-B252-B14535893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379" y="1156594"/>
            <a:ext cx="2519362" cy="2736850"/>
          </a:xfrm>
          <a:prstGeom prst="rect">
            <a:avLst/>
          </a:prstGeom>
          <a:noFill/>
          <a:ln w="38100">
            <a:solidFill>
              <a:srgbClr val="66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6">
            <a:extLst>
              <a:ext uri="{FF2B5EF4-FFF2-40B4-BE49-F238E27FC236}">
                <a16:creationId xmlns:a16="http://schemas.microsoft.com/office/drawing/2014/main" id="{B1ABE085-99A1-4C99-AE3D-F2083F31E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7100" y="4365104"/>
            <a:ext cx="2987021" cy="1575458"/>
          </a:xfrm>
          <a:prstGeom prst="ellipse">
            <a:avLst/>
          </a:prstGeom>
          <a:solidFill>
            <a:srgbClr val="33CCFF"/>
          </a:solidFill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Arial" panose="020B0604020202020204" pitchFamily="34" charset="0"/>
              </a:rPr>
              <a:t>В уголке вы все найдете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Arial" panose="020B0604020202020204" pitchFamily="34" charset="0"/>
              </a:rPr>
              <a:t>И скакалки, и мячи,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Arial" panose="020B0604020202020204" pitchFamily="34" charset="0"/>
              </a:rPr>
              <a:t>Погремушки, и флажки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Arial" panose="020B0604020202020204" pitchFamily="34" charset="0"/>
              </a:rPr>
              <a:t>Все игрушки хороши.</a:t>
            </a:r>
          </a:p>
        </p:txBody>
      </p:sp>
      <p:pic>
        <p:nvPicPr>
          <p:cNvPr id="11" name="Picture 40" descr="Анимашки Дети">
            <a:extLst>
              <a:ext uri="{FF2B5EF4-FFF2-40B4-BE49-F238E27FC236}">
                <a16:creationId xmlns:a16="http://schemas.microsoft.com/office/drawing/2014/main" id="{DBCAB761-60DA-4EC8-BA9F-DE318B7F9A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57970" y="1156594"/>
            <a:ext cx="857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7771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323CA000-AA30-4F63-B705-F5D8DCD29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7682" y="0"/>
            <a:ext cx="9161682" cy="685800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2043C6F-AC38-4D7A-A20C-E2285E5D1A52}"/>
              </a:ext>
            </a:extLst>
          </p:cNvPr>
          <p:cNvSpPr/>
          <p:nvPr/>
        </p:nvSpPr>
        <p:spPr>
          <a:xfrm>
            <a:off x="3797574" y="188639"/>
            <a:ext cx="5247154" cy="65527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Все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спортивно – массовой работы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физическому воспитанию взаимосвязаны и дополняют друг друга.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Нужно правильно организовывать проведения различных форм, соблюдать методику проведения, тогда будет обеспечиваться достаточная физическая нагрузка и полноценно решаться задачи физического воспитания.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Такие мероприятия, безусловно, дают заметные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контактов воспитанников с детьми из других групп и со взрослыми;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благоприятного микроклимата, доверительных отношений между взрослыми и детьми, родителями и педагогами;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детей к здоровому образу жизни, спорту посредством развития физических качеств и навыков;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интереса родителей к физкультуре;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состояния здоровья воспитанников ДОУ.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927BBC6-686D-4231-B15F-5356DD21C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70" y="122686"/>
            <a:ext cx="2447925" cy="935038"/>
          </a:xfrm>
          <a:prstGeom prst="rect">
            <a:avLst/>
          </a:prstGeom>
          <a:solidFill>
            <a:srgbClr val="D5374E"/>
          </a:solidFill>
          <a:ln w="7620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Заключение</a:t>
            </a:r>
          </a:p>
        </p:txBody>
      </p:sp>
      <p:pic>
        <p:nvPicPr>
          <p:cNvPr id="5" name="Picture 4" descr="DSCF1858">
            <a:extLst>
              <a:ext uri="{FF2B5EF4-FFF2-40B4-BE49-F238E27FC236}">
                <a16:creationId xmlns:a16="http://schemas.microsoft.com/office/drawing/2014/main" id="{4F8EE40E-01A7-4A05-803D-091FFA07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9" y="1220603"/>
            <a:ext cx="2447925" cy="2345388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SCN1328">
            <a:extLst>
              <a:ext uri="{FF2B5EF4-FFF2-40B4-BE49-F238E27FC236}">
                <a16:creationId xmlns:a16="http://schemas.microsoft.com/office/drawing/2014/main" id="{E82C96F1-AFA8-40CD-8BA8-47AF312F9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272" y="3728870"/>
            <a:ext cx="3474743" cy="2587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07501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9148BE47-5B7A-4484-BC10-2A2AB2E67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90"/>
            <a:ext cx="9144000" cy="6858000"/>
          </a:xfrm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4B824B5-5ABC-466A-A449-CDD4AAF42880}"/>
              </a:ext>
            </a:extLst>
          </p:cNvPr>
          <p:cNvSpPr txBox="1">
            <a:spLocks/>
          </p:cNvSpPr>
          <p:nvPr/>
        </p:nvSpPr>
        <p:spPr bwMode="auto">
          <a:xfrm>
            <a:off x="539750" y="188913"/>
            <a:ext cx="8229600" cy="1143000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76200">
            <a:pattFill prst="wdDnDiag">
              <a:fgClr>
                <a:srgbClr val="A50021"/>
              </a:fgClr>
              <a:bgClr>
                <a:srgbClr val="FFFFFF"/>
              </a:bgClr>
            </a:patt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02402C8-0218-468D-A27A-93CE475CA413}"/>
              </a:ext>
            </a:extLst>
          </p:cNvPr>
          <p:cNvSpPr/>
          <p:nvPr/>
        </p:nvSpPr>
        <p:spPr>
          <a:xfrm>
            <a:off x="179512" y="1520826"/>
            <a:ext cx="2520280" cy="514826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7BCFB4-1D33-46D6-BCB5-F7F179703E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92" y="1695232"/>
            <a:ext cx="3755936" cy="2894011"/>
          </a:xfrm>
          <a:prstGeom prst="rect">
            <a:avLst/>
          </a:prstGeom>
          <a:ln w="38100">
            <a:solidFill>
              <a:srgbClr val="FFFF66"/>
            </a:solidFill>
          </a:ln>
        </p:spPr>
      </p:pic>
      <p:sp>
        <p:nvSpPr>
          <p:cNvPr id="13" name="AutoShape 8">
            <a:extLst>
              <a:ext uri="{FF2B5EF4-FFF2-40B4-BE49-F238E27FC236}">
                <a16:creationId xmlns:a16="http://schemas.microsoft.com/office/drawing/2014/main" id="{2E6A2A3E-251F-4892-9FF6-63C3A0271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80" y="4928607"/>
            <a:ext cx="4178300" cy="1582738"/>
          </a:xfrm>
          <a:prstGeom prst="homePlate">
            <a:avLst>
              <a:gd name="adj" fmla="val 65998"/>
            </a:avLst>
          </a:prstGeom>
          <a:gradFill rotWithShape="1">
            <a:gsLst>
              <a:gs pos="0">
                <a:srgbClr val="E3D18F"/>
              </a:gs>
              <a:gs pos="100000">
                <a:srgbClr val="696142"/>
              </a:gs>
            </a:gsLst>
            <a:lin ang="5400000" scaled="1"/>
          </a:gradFill>
          <a:ln w="76200" cmpd="tri">
            <a:solidFill>
              <a:srgbClr val="9966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Нами нужно и гордиться,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Можем призовых и мест добиться.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соревнованиях дружно выступаем 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Медали, дипломы, кубки получаем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AAF7062-B64C-4B6A-9052-9125EBF409CA}"/>
              </a:ext>
            </a:extLst>
          </p:cNvPr>
          <p:cNvSpPr/>
          <p:nvPr/>
        </p:nvSpPr>
        <p:spPr>
          <a:xfrm>
            <a:off x="5796136" y="1520827"/>
            <a:ext cx="3240360" cy="522054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36BAB4-5791-4FBD-93AC-C70D6671D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253" y="1732273"/>
            <a:ext cx="4150848" cy="277074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id="{13313D87-EBE8-4590-932C-E8C4F7DE6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6749" y="4830824"/>
            <a:ext cx="3168352" cy="1582738"/>
          </a:xfrm>
          <a:prstGeom prst="rect">
            <a:avLst/>
          </a:prstGeom>
          <a:gradFill rotWithShape="1">
            <a:gsLst>
              <a:gs pos="0">
                <a:srgbClr val="E3D18F"/>
              </a:gs>
              <a:gs pos="100000">
                <a:srgbClr val="696142"/>
              </a:gs>
            </a:gsLst>
            <a:lin ang="5400000" scaled="1"/>
          </a:gradFill>
          <a:ln w="76200" cmpd="tri">
            <a:solidFill>
              <a:srgbClr val="9966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400" b="1" dirty="0">
                <a:cs typeface="Arial" panose="020B0604020202020204" pitchFamily="34" charset="0"/>
              </a:rPr>
              <a:t>2016 г.– Районная Спартакиада</a:t>
            </a:r>
          </a:p>
          <a:p>
            <a:pPr eaLnBrk="1" hangingPunct="1">
              <a:defRPr/>
            </a:pPr>
            <a:r>
              <a:rPr lang="ru-RU" altLang="ru-RU" sz="1400" b="1" dirty="0">
                <a:cs typeface="Arial" panose="020B0604020202020204" pitchFamily="34" charset="0"/>
              </a:rPr>
              <a:t>         - 2 место;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400" b="1" dirty="0">
                <a:cs typeface="Arial" panose="020B0604020202020204" pitchFamily="34" charset="0"/>
              </a:rPr>
              <a:t>2017 г.- Районная Спартакиада </a:t>
            </a:r>
          </a:p>
          <a:p>
            <a:pPr eaLnBrk="1" hangingPunct="1">
              <a:defRPr/>
            </a:pPr>
            <a:r>
              <a:rPr lang="ru-RU" altLang="ru-RU" sz="1400" b="1" dirty="0">
                <a:cs typeface="Arial" panose="020B0604020202020204" pitchFamily="34" charset="0"/>
              </a:rPr>
              <a:t>       - 3 место;</a:t>
            </a:r>
          </a:p>
          <a:p>
            <a:pPr eaLnBrk="1" hangingPunct="1">
              <a:defRPr/>
            </a:pPr>
            <a:endParaRPr lang="ru-RU" altLang="ru-RU" sz="1400" dirty="0"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E957FC-B25A-4374-934C-E618BF346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804" y="4915113"/>
            <a:ext cx="135255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24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BDEABD05-02B4-4BA8-BF60-9E14DA1FA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2" y="-34528"/>
            <a:ext cx="9144000" cy="6858000"/>
          </a:xfr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Picture 3" descr="102_4863">
            <a:extLst>
              <a:ext uri="{FF2B5EF4-FFF2-40B4-BE49-F238E27FC236}">
                <a16:creationId xmlns:a16="http://schemas.microsoft.com/office/drawing/2014/main" id="{7EB26758-0785-4BC5-BAEF-8086A4333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5146" y="186916"/>
            <a:ext cx="2569488" cy="3207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102_4868">
            <a:extLst>
              <a:ext uri="{FF2B5EF4-FFF2-40B4-BE49-F238E27FC236}">
                <a16:creationId xmlns:a16="http://schemas.microsoft.com/office/drawing/2014/main" id="{E17B6020-F6AF-4C5D-8A7F-F3CDE0137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0018" y="3673673"/>
            <a:ext cx="3876675" cy="2905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DSCF2869">
            <a:extLst>
              <a:ext uri="{FF2B5EF4-FFF2-40B4-BE49-F238E27FC236}">
                <a16:creationId xmlns:a16="http://schemas.microsoft.com/office/drawing/2014/main" id="{E0F782EC-6E4D-4759-B860-42FD7EE4D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79" y="2510422"/>
            <a:ext cx="2924221" cy="4125693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A007E7-7BF9-40AD-9AF5-346A08DBB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51" y="2982180"/>
            <a:ext cx="2596145" cy="2596145"/>
          </a:xfrm>
          <a:prstGeom prst="rect">
            <a:avLst/>
          </a:prstGeom>
        </p:spPr>
      </p:pic>
      <p:sp>
        <p:nvSpPr>
          <p:cNvPr id="9" name="Стрелка: пятиугольник 8">
            <a:extLst>
              <a:ext uri="{FF2B5EF4-FFF2-40B4-BE49-F238E27FC236}">
                <a16:creationId xmlns:a16="http://schemas.microsoft.com/office/drawing/2014/main" id="{DE1D1068-8F3B-48CD-BB5E-ED54B2E6E670}"/>
              </a:ext>
            </a:extLst>
          </p:cNvPr>
          <p:cNvSpPr/>
          <p:nvPr/>
        </p:nvSpPr>
        <p:spPr>
          <a:xfrm>
            <a:off x="323528" y="290132"/>
            <a:ext cx="5040559" cy="2058748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685800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Активный отдых в комплексе с другими воспитательными средствами закладывает основы гармонично развитой личности, сочетающей в себе духовное богатство, моральную чистоту и физическое совершенство.</a:t>
            </a:r>
          </a:p>
        </p:txBody>
      </p:sp>
    </p:spTree>
    <p:extLst>
      <p:ext uri="{BB962C8B-B14F-4D97-AF65-F5344CB8AC3E}">
        <p14:creationId xmlns:p14="http://schemas.microsoft.com/office/powerpoint/2010/main" val="1803989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F80E7E-DCD5-4251-B3D5-7A42B4ADD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3"/>
            <a:ext cx="9144000" cy="6858000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4FC5D9C-CA2D-42FA-A012-B3876537CCC0}"/>
              </a:ext>
            </a:extLst>
          </p:cNvPr>
          <p:cNvSpPr/>
          <p:nvPr/>
        </p:nvSpPr>
        <p:spPr>
          <a:xfrm>
            <a:off x="1547664" y="476672"/>
            <a:ext cx="612068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«Здоровье – это драгоценность ,</a:t>
            </a:r>
          </a:p>
          <a:p>
            <a:pPr algn="ctr">
              <a:defRPr/>
            </a:pPr>
            <a:r>
              <a:rPr lang="ru-RU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и, при том, единственная, </a:t>
            </a:r>
          </a:p>
          <a:p>
            <a:pPr algn="ctr" eaLnBrk="0" hangingPunct="0">
              <a:defRPr/>
            </a:pPr>
            <a:r>
              <a:rPr lang="ru-RU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ради которой стоит </a:t>
            </a:r>
          </a:p>
          <a:p>
            <a:pPr algn="ctr" eaLnBrk="0" hangingPunct="0">
              <a:defRPr/>
            </a:pPr>
            <a:r>
              <a:rPr lang="ru-RU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жалеть времени,</a:t>
            </a:r>
          </a:p>
          <a:p>
            <a:pPr algn="ctr" eaLnBrk="0" hangingPunct="0">
              <a:defRPr/>
            </a:pPr>
            <a:r>
              <a:rPr lang="ru-RU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сил, трудов и великих благ»</a:t>
            </a:r>
            <a:endParaRPr lang="ru-RU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0" hangingPunct="0">
              <a:defRPr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0" hangingPunct="0">
              <a:defRPr/>
            </a:pP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Мишель де Монтень</a:t>
            </a:r>
          </a:p>
          <a:p>
            <a:pPr algn="r" eaLnBrk="0" hangingPunct="0">
              <a:defRPr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680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42545E-96D3-436B-ACC6-B6B06BFF9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5" y="3717"/>
            <a:ext cx="9144000" cy="6854283"/>
          </a:xfrm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E9124D1-FFB3-4B0A-AEEC-4DAE22FDBEBD}"/>
              </a:ext>
            </a:extLst>
          </p:cNvPr>
          <p:cNvSpPr/>
          <p:nvPr/>
        </p:nvSpPr>
        <p:spPr>
          <a:xfrm>
            <a:off x="2123728" y="39970"/>
            <a:ext cx="5184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D4FED53-A35D-4FA3-AE66-9505EF760892}"/>
              </a:ext>
            </a:extLst>
          </p:cNvPr>
          <p:cNvSpPr/>
          <p:nvPr/>
        </p:nvSpPr>
        <p:spPr>
          <a:xfrm>
            <a:off x="2195736" y="620688"/>
            <a:ext cx="568863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Проблема сохранения и укрепления здоровья детей, приобщения их к здоровому образу жизни, к активному отдыху, остро стоит в современном обществе.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двигательной активности оказывает отрицательное влияние на развитие организма, нередко способствует возникновению значительных нарушений со стороны различных органов и систем, особенно в детском возрасте. В результате может задерживаться общее развитие ребенка, снижаться физкультурные и адаптационные возможности, повышаться заболеваемость.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К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дошкольникам при переходе из детского сада в школу, предъявляются высокие требования. В связи с этим активизируется поиск подходов в физическом воспитании, которые могли бы одновременно повышать физические качества и развивать познавательные и умственные способности. </a:t>
            </a: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Одним из таких подходов является организация спортивно – массовой работы в ДОУ (или организация активного отдыха дошкольников).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2" descr="C:\Users\Nina\Downloads\shkolnye_kartinki_0.gif">
            <a:extLst>
              <a:ext uri="{FF2B5EF4-FFF2-40B4-BE49-F238E27FC236}">
                <a16:creationId xmlns:a16="http://schemas.microsoft.com/office/drawing/2014/main" id="{3724719B-9962-4F63-9950-D8057262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 l="5654" t="4345" r="7766" b="1660"/>
          <a:stretch>
            <a:fillRect/>
          </a:stretch>
        </p:blipFill>
        <p:spPr bwMode="auto">
          <a:xfrm rot="20498553">
            <a:off x="816638" y="97263"/>
            <a:ext cx="1333232" cy="2276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761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>
            <a:extLst>
              <a:ext uri="{FF2B5EF4-FFF2-40B4-BE49-F238E27FC236}">
                <a16:creationId xmlns:a16="http://schemas.microsoft.com/office/drawing/2014/main" id="{FFDEDFB4-9E8B-4DAD-A303-C1970F157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0E2435-4F0C-458E-AF9B-B6E58D292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92896"/>
            <a:ext cx="684076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24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E599600C-4475-4923-9B2C-E5071063C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41" y="63717"/>
            <a:ext cx="9144000" cy="6893189"/>
          </a:xfrm>
          <a:ln w="76200"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B042ED4-E6D7-466C-988B-743737AE72B8}"/>
              </a:ext>
            </a:extLst>
          </p:cNvPr>
          <p:cNvSpPr/>
          <p:nvPr/>
        </p:nvSpPr>
        <p:spPr>
          <a:xfrm>
            <a:off x="2123728" y="39970"/>
            <a:ext cx="5184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63066C3-9887-4F55-AC44-2651D3D2D076}"/>
              </a:ext>
            </a:extLst>
          </p:cNvPr>
          <p:cNvSpPr/>
          <p:nvPr/>
        </p:nvSpPr>
        <p:spPr>
          <a:xfrm>
            <a:off x="2070365" y="763082"/>
            <a:ext cx="691276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оптимальных условий для активного отдыха дошкольников, увеличение объёма двигательной активности, развитие интереса к физической культуре и спорту.</a:t>
            </a:r>
          </a:p>
        </p:txBody>
      </p:sp>
      <p:pic>
        <p:nvPicPr>
          <p:cNvPr id="7" name="Рисунок 3" descr="40534675.jpg">
            <a:extLst>
              <a:ext uri="{FF2B5EF4-FFF2-40B4-BE49-F238E27FC236}">
                <a16:creationId xmlns:a16="http://schemas.microsoft.com/office/drawing/2014/main" id="{E36FF711-6163-4CC6-AF37-B88545B29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6" y="685590"/>
            <a:ext cx="2001019" cy="196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CF6B98E-D4AE-4932-B4E8-D23CAF6DB492}"/>
              </a:ext>
            </a:extLst>
          </p:cNvPr>
          <p:cNvSpPr/>
          <p:nvPr/>
        </p:nvSpPr>
        <p:spPr>
          <a:xfrm>
            <a:off x="1979712" y="2071295"/>
            <a:ext cx="5184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F98CF0D-C6C7-4FD7-A88E-C064D3064149}"/>
              </a:ext>
            </a:extLst>
          </p:cNvPr>
          <p:cNvSpPr/>
          <p:nvPr/>
        </p:nvSpPr>
        <p:spPr>
          <a:xfrm>
            <a:off x="1835696" y="2530565"/>
            <a:ext cx="6102424" cy="4239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мер по укреплению здоровья, закаливанию организма, снижению простудных заболеваний, повышение иммунитета среди воспитанников ДОУ;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начальных представлений о здоровом образе жизни, о пользе физических занятий, спорте;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выработка у детей привычки к ежедневным занятиям физическими упражнениями, как потребности в физическом совершенствовании;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создание условий для воспитания положительных черт характера и проявления нравственно-волевых качеств.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995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BF0147-A479-4A83-A0D2-543BF9847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C597A008-975D-474D-81A9-242202C7C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5987" y="352292"/>
            <a:ext cx="6191919" cy="1143000"/>
          </a:xfrm>
          <a:solidFill>
            <a:schemeClr val="bg1"/>
          </a:solidFill>
          <a:ln w="76200">
            <a:solidFill>
              <a:srgbClr val="99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4000" b="1">
                <a:solidFill>
                  <a:srgbClr val="990000"/>
                </a:solidFill>
                <a:latin typeface="Times New Roman" panose="02020603050405020304" pitchFamily="18" charset="0"/>
              </a:rPr>
              <a:t>Нормативные документы</a:t>
            </a:r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0CE8DC17-5DAF-4EA5-83CF-E58544EEA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77" y="1795032"/>
            <a:ext cx="8743445" cy="4898112"/>
          </a:xfrm>
          <a:prstGeom prst="wedgeRectCallout">
            <a:avLst>
              <a:gd name="adj1" fmla="val -28586"/>
              <a:gd name="adj2" fmla="val 49398"/>
            </a:avLst>
          </a:prstGeom>
          <a:solidFill>
            <a:schemeClr val="bg1"/>
          </a:solidFill>
          <a:ln w="76200">
            <a:solidFill>
              <a:srgbClr val="99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«Об образовании в Российской Федерации» от 29 декабря 2012 г. № 273-ФЗ;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«О физической культуре и спорте в Российской Федерации» от 4 декабря 2007 г. № 329-ФЗ;</a:t>
            </a: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Минобрнауки России от 17 октября 2013 г. № 1155 «Об утверждении федерального государственного образовательного стандарта дошкольного образования». Зарегистрирован в Минюсте РФ от 14 ноября 2013 г. № 30384;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МО РФ и МЗ РФ, Государственного комитета РФ по физической культуре и спорту, РАО № 2715/227/166/19 от 16.07.2002г. «О совершенствовании процесса физического воспитания в образовательных учреждениях РФ»;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Главного государственного санитарного врача РФ  от 15.05.2013 № 26 «Об утверждении СанПиН 2.4.1.3049-13 «Санитарно-эпидемиологические требования к устройству, содержанию и организации режима работы дошкольных образовательных организаций».</a:t>
            </a: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ru-RU" altLang="ru-RU" sz="2000" b="1" dirty="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4" descr="i?id=3510cff584155e181c9e00dcb71de4fa-20-144&amp;n=21">
            <a:extLst>
              <a:ext uri="{FF2B5EF4-FFF2-40B4-BE49-F238E27FC236}">
                <a16:creationId xmlns:a16="http://schemas.microsoft.com/office/drawing/2014/main" id="{28B0F915-5FC5-44E9-9710-3CB541DAE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7" y="352292"/>
            <a:ext cx="2539893" cy="100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035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5995A787-826D-4AB1-9014-589A70E51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" y="1445521"/>
            <a:ext cx="9144000" cy="5440362"/>
          </a:xfr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FAC5A2A-4824-4F84-86F1-AC1856EB40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417638"/>
          </a:xfrm>
          <a:prstGeom prst="rect">
            <a:avLst/>
          </a:prstGeom>
          <a:solidFill>
            <a:srgbClr val="D5374E"/>
          </a:solidFill>
          <a:ln w="7620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Формы активного отдыха: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BE96579-E1D7-41EF-9946-09F1B772C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2101366"/>
            <a:ext cx="2447925" cy="935038"/>
          </a:xfrm>
          <a:prstGeom prst="rect">
            <a:avLst/>
          </a:prstGeom>
          <a:solidFill>
            <a:srgbClr val="D5374E"/>
          </a:solidFill>
          <a:ln w="7620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Физкультурный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досуг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6C608B6-8784-4B55-BBC6-74C142AEB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482" y="3644685"/>
            <a:ext cx="2447925" cy="935038"/>
          </a:xfrm>
          <a:prstGeom prst="rect">
            <a:avLst/>
          </a:prstGeom>
          <a:solidFill>
            <a:srgbClr val="D5374E"/>
          </a:solidFill>
          <a:ln w="7620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Дни здоровья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A5A5BB28-558A-43EE-8258-15957C426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7614" y="3626040"/>
            <a:ext cx="2447925" cy="935038"/>
          </a:xfrm>
          <a:prstGeom prst="rect">
            <a:avLst/>
          </a:prstGeom>
          <a:solidFill>
            <a:srgbClr val="D5374E"/>
          </a:solidFill>
          <a:ln w="7620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Каникулы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CCF81C2D-F084-4741-9E57-0016B6B0D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8784" y="5324131"/>
            <a:ext cx="2447925" cy="935038"/>
          </a:xfrm>
          <a:prstGeom prst="rect">
            <a:avLst/>
          </a:prstGeom>
          <a:solidFill>
            <a:srgbClr val="D5374E"/>
          </a:solidFill>
          <a:ln w="7620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Пешие прогулки,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мини-походы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0562597A-90AB-4AAF-A6D2-0C503C09A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706" y="2049680"/>
            <a:ext cx="2447925" cy="935038"/>
          </a:xfrm>
          <a:prstGeom prst="rect">
            <a:avLst/>
          </a:prstGeom>
          <a:solidFill>
            <a:srgbClr val="D5374E"/>
          </a:solidFill>
          <a:ln w="7620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Физкультурно-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спортивные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праздники</a:t>
            </a:r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335553C5-2195-42E8-A650-75C6268FF3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75482" y="1444907"/>
            <a:ext cx="1728366" cy="581012"/>
          </a:xfrm>
          <a:prstGeom prst="line">
            <a:avLst/>
          </a:prstGeom>
          <a:noFill/>
          <a:ln w="76200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853B7124-FFE3-4309-8EF3-06EFD638C4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43808" y="1417638"/>
            <a:ext cx="1656184" cy="2181133"/>
          </a:xfrm>
          <a:prstGeom prst="line">
            <a:avLst/>
          </a:prstGeom>
          <a:noFill/>
          <a:ln w="76200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Line 8">
            <a:extLst>
              <a:ext uri="{FF2B5EF4-FFF2-40B4-BE49-F238E27FC236}">
                <a16:creationId xmlns:a16="http://schemas.microsoft.com/office/drawing/2014/main" id="{7E6DE4FF-2119-4281-9D15-8E3DB1F1026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016" y="1444907"/>
            <a:ext cx="1728192" cy="2181133"/>
          </a:xfrm>
          <a:prstGeom prst="line">
            <a:avLst/>
          </a:prstGeom>
          <a:noFill/>
          <a:ln w="76200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1B6EBF87-7C24-4C74-9AB9-F8D375EAF0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2160" y="1444907"/>
            <a:ext cx="1473318" cy="591146"/>
          </a:xfrm>
          <a:prstGeom prst="line">
            <a:avLst/>
          </a:prstGeom>
          <a:noFill/>
          <a:ln w="76200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Line 8">
            <a:extLst>
              <a:ext uri="{FF2B5EF4-FFF2-40B4-BE49-F238E27FC236}">
                <a16:creationId xmlns:a16="http://schemas.microsoft.com/office/drawing/2014/main" id="{7BFB551F-75DC-417C-BD3B-18B618514B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9152" y="1457353"/>
            <a:ext cx="21566" cy="3838895"/>
          </a:xfrm>
          <a:prstGeom prst="line">
            <a:avLst/>
          </a:prstGeom>
          <a:noFill/>
          <a:ln w="76200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A920D7-12C2-492D-B3FA-D9AB4D172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06" y="3854253"/>
            <a:ext cx="2232644" cy="2796022"/>
          </a:xfrm>
          <a:prstGeom prst="rect">
            <a:avLst/>
          </a:prstGeom>
        </p:spPr>
      </p:pic>
      <p:pic>
        <p:nvPicPr>
          <p:cNvPr id="18" name="Picture 6" descr="C:\Users\User\Desktop\картинки дети\1 (2).png">
            <a:extLst>
              <a:ext uri="{FF2B5EF4-FFF2-40B4-BE49-F238E27FC236}">
                <a16:creationId xmlns:a16="http://schemas.microsoft.com/office/drawing/2014/main" id="{C5DDDDDE-156A-42E8-AA12-78F90F42A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542" y="178262"/>
            <a:ext cx="1601705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User\Desktop\картинки дети\15.png">
            <a:extLst>
              <a:ext uri="{FF2B5EF4-FFF2-40B4-BE49-F238E27FC236}">
                <a16:creationId xmlns:a16="http://schemas.microsoft.com/office/drawing/2014/main" id="{AF834701-9091-4CB9-BBE9-1AE1E468F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63" y="26913"/>
            <a:ext cx="1830636" cy="185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074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>
            <a:extLst>
              <a:ext uri="{FF2B5EF4-FFF2-40B4-BE49-F238E27FC236}">
                <a16:creationId xmlns:a16="http://schemas.microsoft.com/office/drawing/2014/main" id="{AADC69D4-638C-4335-B500-32D45767B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176FB32-F87B-4382-ACB4-A18571AF4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88640"/>
            <a:ext cx="2447925" cy="935038"/>
          </a:xfrm>
          <a:prstGeom prst="rect">
            <a:avLst/>
          </a:prstGeom>
          <a:solidFill>
            <a:srgbClr val="D5374E"/>
          </a:solidFill>
          <a:ln w="7620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Физкультурный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досуг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513468F-08CB-4A7F-88DA-ECBC66D059C8}"/>
              </a:ext>
            </a:extLst>
          </p:cNvPr>
          <p:cNvSpPr/>
          <p:nvPr/>
        </p:nvSpPr>
        <p:spPr>
          <a:xfrm>
            <a:off x="3942454" y="141507"/>
            <a:ext cx="5148221" cy="54784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Физкультурный досуг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позволяет реализовать естественную потребность ребенка в движении, восполнить дефицит двигательной активности.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Физкультурный досуг наполняет жизнь ребенка эмоциональной, веселой двигательной деятельностью. самочувствие и поднимает настроение.</a:t>
            </a:r>
          </a:p>
          <a:p>
            <a:pPr algn="just">
              <a:buNone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Физкультурный досуг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развивает мышление, воображение, целеустремленность, культуру чувств (например, приучают ребенка сдерживать свои чувства и желания, проявлять решительность). Он развивает в детях умение двигаться под музыку, музыкальный слух, память. </a:t>
            </a:r>
          </a:p>
          <a:p>
            <a:pPr algn="just">
              <a:buNone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Физкультурный досуг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воспитанию у детей чувства коллективизма, товарищества, взаимопомощи, целеустремленности, смелости, дисциплинированности, организованности.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Главной задачей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при проведении физкультурного досуга является: создание бодрого, радостного настроения, стимулирование активности каждого ребенка с учетом его индивидуальных возможностей, дифференцированный подход к оценке результатов его действий, предоставление возможности испытать приятное ощущение удовольствия от выполняемых им и другими детьми движений, а также радости от успехов товарища.</a:t>
            </a:r>
          </a:p>
        </p:txBody>
      </p:sp>
      <p:pic>
        <p:nvPicPr>
          <p:cNvPr id="9" name="Рисунок 4" descr="А-0004 (24).gif">
            <a:extLst>
              <a:ext uri="{FF2B5EF4-FFF2-40B4-BE49-F238E27FC236}">
                <a16:creationId xmlns:a16="http://schemas.microsoft.com/office/drawing/2014/main" id="{3B826463-AA02-403A-B1BA-84124C28F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647" y="0"/>
            <a:ext cx="1307349" cy="165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Выноска: стрелка влево 2">
            <a:extLst>
              <a:ext uri="{FF2B5EF4-FFF2-40B4-BE49-F238E27FC236}">
                <a16:creationId xmlns:a16="http://schemas.microsoft.com/office/drawing/2014/main" id="{1FD09BAB-E3C2-41CD-87AA-1EF029B7F63D}"/>
              </a:ext>
            </a:extLst>
          </p:cNvPr>
          <p:cNvSpPr/>
          <p:nvPr/>
        </p:nvSpPr>
        <p:spPr>
          <a:xfrm>
            <a:off x="4887554" y="5629914"/>
            <a:ext cx="4124535" cy="1096563"/>
          </a:xfrm>
          <a:prstGeom prst="leftArrowCallou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здоровым оставаться- нужно спортом заниматься</a:t>
            </a:r>
          </a:p>
        </p:txBody>
      </p:sp>
      <p:pic>
        <p:nvPicPr>
          <p:cNvPr id="10" name="Picture 5" descr="DSCF2875">
            <a:extLst>
              <a:ext uri="{FF2B5EF4-FFF2-40B4-BE49-F238E27FC236}">
                <a16:creationId xmlns:a16="http://schemas.microsoft.com/office/drawing/2014/main" id="{5AF02FF6-FFC0-4C01-882E-43823DE1F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7" y="4016063"/>
            <a:ext cx="3584592" cy="2690716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SCF1557">
            <a:extLst>
              <a:ext uri="{FF2B5EF4-FFF2-40B4-BE49-F238E27FC236}">
                <a16:creationId xmlns:a16="http://schemas.microsoft.com/office/drawing/2014/main" id="{D68218DD-3856-4953-8D81-593E545FB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6" y="1245759"/>
            <a:ext cx="3584592" cy="2773669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059FD0-C672-4853-B4AF-1C01947E8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5" y="5556869"/>
            <a:ext cx="80962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6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261CD2F3-7649-424A-BCFC-F76E06C28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80512" cy="6813376"/>
          </a:xfr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6C229B0-D3B0-49BC-8B5D-A0211AAED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4" y="2328333"/>
            <a:ext cx="8856984" cy="935038"/>
          </a:xfrm>
          <a:prstGeom prst="rect">
            <a:avLst/>
          </a:prstGeom>
          <a:solidFill>
            <a:srgbClr val="D5374E"/>
          </a:solidFill>
          <a:ln w="7620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EBFC1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Требования при проведении физкультурного досуга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E4798F4-AC35-45B5-BCB6-890217C48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79" y="3429000"/>
            <a:ext cx="8856984" cy="3240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досуга - это знакомые детям физические упражнения, но проводимые в игровой </a:t>
            </a:r>
          </a:p>
          <a:p>
            <a:pPr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форме, в виде веселых забав, аттракционов, что создает положительный эмоциональный фон,</a:t>
            </a:r>
          </a:p>
          <a:p>
            <a:pPr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оказывающий благоприятное воздействие на организм ребенка. На физкультурных досугах </a:t>
            </a:r>
          </a:p>
          <a:p>
            <a:pPr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закрепляются двигательные умения  и навыки детей, развиваются их двигательные </a:t>
            </a:r>
          </a:p>
          <a:p>
            <a:pPr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способности.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Физкультурный досуг  проводится 1- 2 раза в месяц.  Рекомендуется проводить его в вечернее </a:t>
            </a:r>
          </a:p>
          <a:p>
            <a:pPr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и в дни, когда нет физкультурных занятий. В каникулярное время (январь) и в летний </a:t>
            </a:r>
          </a:p>
          <a:p>
            <a:pPr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досуг может проходить в первую половину дня.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досуги проводятся как на воздухе, так и в помещении. </a:t>
            </a:r>
          </a:p>
          <a:p>
            <a:pPr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их продолжительность колеблется от 20 до 40 минут в зависимости от возраста детей.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9677CAE-A4EE-4C48-A376-9AB006C73C86}"/>
              </a:ext>
            </a:extLst>
          </p:cNvPr>
          <p:cNvSpPr/>
          <p:nvPr/>
        </p:nvSpPr>
        <p:spPr>
          <a:xfrm>
            <a:off x="323528" y="381653"/>
            <a:ext cx="8496944" cy="175804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досуга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ребенок выполняет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двигательные задания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ведет себя более непосредственно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чем на физкультурных занятиях. Раскованность и естественность использования двигательных умений и навыков обеспечивает выразительность, артистизм, эстетичность его движений. Физические нагрузки — лучший способ формирования раскованности и красоты движений. Умеренная мышечная нагрузка улучшает самочувствие и поднимает настроение.</a:t>
            </a:r>
          </a:p>
        </p:txBody>
      </p:sp>
    </p:spTree>
    <p:extLst>
      <p:ext uri="{BB962C8B-B14F-4D97-AF65-F5344CB8AC3E}">
        <p14:creationId xmlns:p14="http://schemas.microsoft.com/office/powerpoint/2010/main" val="188191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2386FB1D-2909-4CA2-AE98-536FBB505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EBFEBD-0AAE-4862-B717-2FFC75A53D10}"/>
              </a:ext>
            </a:extLst>
          </p:cNvPr>
          <p:cNvSpPr/>
          <p:nvPr/>
        </p:nvSpPr>
        <p:spPr>
          <a:xfrm>
            <a:off x="215516" y="116632"/>
            <a:ext cx="8712968" cy="36933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Одной из форм проведения физкультурного досуга является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семейный досуг.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Благодаря личному участию родителей они могут понаблюдать за своим ребенком в коллективе, оценить уровень его физической подготовки. Веселая и задорная атмосфера таких дней передается не только воспитанникам, но и взрослым, что способствует пробуждению у них интереса к общению со своими детьми.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В нашем ДОУ проводятся такие семейные досуги как: «Папа, мама, я – спортивная семья», «Веселые старты», «Сильные, ловкие, смелые, умелые», «День защитников Отечества» и др.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На таких спортивных мероприятиях проводятся командные соревнования. Они призваны воспитывать у детей чувство ответственности перед товарищами, создавать общность радостных переживаний, вызывать уважение друг к другу, гордость за достигнутые успехи. 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E0CED18-8C30-4A10-85FA-5BD4B1DDE5DC}"/>
              </a:ext>
            </a:extLst>
          </p:cNvPr>
          <p:cNvSpPr/>
          <p:nvPr/>
        </p:nvSpPr>
        <p:spPr>
          <a:xfrm>
            <a:off x="217806" y="3809951"/>
            <a:ext cx="8818689" cy="29314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" descr="P5121200">
            <a:extLst>
              <a:ext uri="{FF2B5EF4-FFF2-40B4-BE49-F238E27FC236}">
                <a16:creationId xmlns:a16="http://schemas.microsoft.com/office/drawing/2014/main" id="{7E1C3A5E-B729-47E7-A431-66609C596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265" y="3913162"/>
            <a:ext cx="2795770" cy="2655420"/>
          </a:xfrm>
          <a:prstGeom prst="rect">
            <a:avLst/>
          </a:prstGeom>
          <a:solidFill>
            <a:srgbClr val="FFFF00"/>
          </a:solidFill>
          <a:ln w="3810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13" name="Picture 2" descr="DSC00790">
            <a:extLst>
              <a:ext uri="{FF2B5EF4-FFF2-40B4-BE49-F238E27FC236}">
                <a16:creationId xmlns:a16="http://schemas.microsoft.com/office/drawing/2014/main" id="{C9F9D7F5-BE95-4536-83C6-02C128A7B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89" y="4169302"/>
            <a:ext cx="3240930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9D2383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" descr="DSC00783">
            <a:extLst>
              <a:ext uri="{FF2B5EF4-FFF2-40B4-BE49-F238E27FC236}">
                <a16:creationId xmlns:a16="http://schemas.microsoft.com/office/drawing/2014/main" id="{C3C7C7F3-591F-4D76-8B90-285EC3D66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2599" y="4169302"/>
            <a:ext cx="3293880" cy="2242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9D2383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650298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2067</TotalTime>
  <Words>1733</Words>
  <Application>Microsoft Office PowerPoint</Application>
  <PresentationFormat>Экран (4:3)</PresentationFormat>
  <Paragraphs>186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Нормативные документы</vt:lpstr>
      <vt:lpstr>  Формы активного отдыха: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походы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MyHome_PC</cp:lastModifiedBy>
  <cp:revision>204</cp:revision>
  <dcterms:modified xsi:type="dcterms:W3CDTF">2019-02-15T05:21:03Z</dcterms:modified>
</cp:coreProperties>
</file>